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72" r:id="rId13"/>
    <p:sldId id="273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A20E0-F8E1-4809-B226-D9FA60349A62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86C21-A8B7-4989-A90F-4810350CE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5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genomics.agilent.comgenomics.agilent.com, bio1151.nicerweb.com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F2F87-6BDE-49C2-A28E-AF337B124C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BAFD-AA12-4486-BB68-2E541DB9B92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207F-076D-4B3F-8B39-08A6DB8C0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BAFD-AA12-4486-BB68-2E541DB9B92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207F-076D-4B3F-8B39-08A6DB8C0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BAFD-AA12-4486-BB68-2E541DB9B92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207F-076D-4B3F-8B39-08A6DB8C0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BAFD-AA12-4486-BB68-2E541DB9B92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207F-076D-4B3F-8B39-08A6DB8C0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BAFD-AA12-4486-BB68-2E541DB9B92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207F-076D-4B3F-8B39-08A6DB8C0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BAFD-AA12-4486-BB68-2E541DB9B92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207F-076D-4B3F-8B39-08A6DB8C05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BAFD-AA12-4486-BB68-2E541DB9B92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207F-076D-4B3F-8B39-08A6DB8C0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BAFD-AA12-4486-BB68-2E541DB9B92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207F-076D-4B3F-8B39-08A6DB8C0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BAFD-AA12-4486-BB68-2E541DB9B92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207F-076D-4B3F-8B39-08A6DB8C0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BAFD-AA12-4486-BB68-2E541DB9B92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83207F-076D-4B3F-8B39-08A6DB8C0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BAFD-AA12-4486-BB68-2E541DB9B92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207F-076D-4B3F-8B39-08A6DB8C0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4FFBAFD-AA12-4486-BB68-2E541DB9B92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883207F-076D-4B3F-8B39-08A6DB8C05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Biotechnology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0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520940" cy="3579849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en-US" sz="2800" dirty="0" smtClean="0"/>
              <a:t>DNA Isolated</a:t>
            </a:r>
          </a:p>
          <a:p>
            <a:pPr marL="466344" lvl="3" indent="0">
              <a:buNone/>
            </a:pPr>
            <a:r>
              <a:rPr lang="en-US" sz="2800" dirty="0" smtClean="0"/>
              <a:t>Donor</a:t>
            </a:r>
          </a:p>
          <a:p>
            <a:pPr marL="466344" lvl="3" indent="0">
              <a:buNone/>
            </a:pPr>
            <a:r>
              <a:rPr lang="en-US" sz="2800" dirty="0" smtClean="0"/>
              <a:t>Host</a:t>
            </a:r>
          </a:p>
          <a:p>
            <a:pPr>
              <a:buAutoNum type="arabicPeriod"/>
            </a:pPr>
            <a:r>
              <a:rPr lang="en-US" sz="2800" dirty="0" smtClean="0"/>
              <a:t>Restriction enzymes</a:t>
            </a:r>
          </a:p>
          <a:p>
            <a:pPr>
              <a:buAutoNum type="arabicPeriod"/>
            </a:pPr>
            <a:r>
              <a:rPr lang="en-US" sz="2800" dirty="0" smtClean="0"/>
              <a:t>Insertion</a:t>
            </a:r>
          </a:p>
          <a:p>
            <a:pPr>
              <a:buAutoNum type="arabicPeriod"/>
            </a:pPr>
            <a:r>
              <a:rPr lang="en-US" sz="2800" dirty="0" smtClean="0"/>
              <a:t>Ligase</a:t>
            </a:r>
          </a:p>
          <a:p>
            <a:pPr>
              <a:buAutoNum type="arabicPeriod"/>
            </a:pPr>
            <a:r>
              <a:rPr lang="en-US" sz="2800" dirty="0" smtClean="0"/>
              <a:t>DNA incorporated into host</a:t>
            </a:r>
          </a:p>
          <a:p>
            <a:pPr>
              <a:buAutoNum type="arabicPeriod"/>
            </a:pPr>
            <a:r>
              <a:rPr lang="en-US" sz="2800" dirty="0" smtClean="0"/>
              <a:t>Host produces protein</a:t>
            </a:r>
          </a:p>
        </p:txBody>
      </p:sp>
    </p:spTree>
    <p:extLst>
      <p:ext uri="{BB962C8B-B14F-4D97-AF65-F5344CB8AC3E}">
        <p14:creationId xmlns:p14="http://schemas.microsoft.com/office/powerpoint/2010/main" val="8866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Transgenic organism</a:t>
            </a:r>
          </a:p>
          <a:p>
            <a:r>
              <a:rPr lang="en-US" sz="2400" dirty="0" smtClean="0"/>
              <a:t>GMO</a:t>
            </a:r>
          </a:p>
          <a:p>
            <a:r>
              <a:rPr lang="en-US" sz="2400" dirty="0" smtClean="0"/>
              <a:t>Recombinant DNA</a:t>
            </a:r>
            <a:endParaRPr lang="en-US" sz="2400" dirty="0"/>
          </a:p>
        </p:txBody>
      </p:sp>
      <p:pic>
        <p:nvPicPr>
          <p:cNvPr id="1026" name="Picture 2" descr="Glo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5821"/>
            <a:ext cx="4114800" cy="203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hyiridehorses.com/files/top-10-gmo-foo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96" y="2418894"/>
            <a:ext cx="5899604" cy="443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r282zn36sxxg.cloudfront.net/datastreams/f-d%3A372ec27ae4c6fb5de53d0226122dceff336cf916d5cc244e9ae82b77%2BIMAGE_THUMB_POSTCARD%2BIMAGE_THUMB_POSTCARD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6029"/>
            <a:ext cx="3429000" cy="21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6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 enzymes </a:t>
            </a:r>
            <a:endParaRPr lang="en-US" dirty="0"/>
          </a:p>
        </p:txBody>
      </p:sp>
      <p:pic>
        <p:nvPicPr>
          <p:cNvPr id="4098" name="Picture 2" descr="http://www.accessexcellence.org/RC/VL/GG/images/restri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24819"/>
            <a:ext cx="5181600" cy="546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sers.rcn.com/jkimball.ma.ultranet/BiologyPages/R/RestrictionEnzym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" y="2209800"/>
            <a:ext cx="3824994" cy="4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8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 Enzymes</a:t>
            </a:r>
            <a:endParaRPr lang="en-US" dirty="0"/>
          </a:p>
        </p:txBody>
      </p:sp>
      <p:pic>
        <p:nvPicPr>
          <p:cNvPr id="5122" name="Picture 2" descr="http://www.wiley.com/legacy/college/boyer/0470003790/animations/agarose/pJ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581400" cy="367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athbench.umd.edu/modules/visualization_plasmids/graphics-final/plasmid-80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457200"/>
            <a:ext cx="34480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16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Some organisms produce clones naturally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Self pollinating plants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Bacteria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Organisms that produce asexually</a:t>
            </a:r>
            <a:endParaRPr lang="en-US" sz="2400" dirty="0"/>
          </a:p>
        </p:txBody>
      </p:sp>
      <p:pic>
        <p:nvPicPr>
          <p:cNvPr id="2050" name="Picture 2" descr="http://learn.genetics.utah.edu/content/cloning/whatiscloning/images/twingir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94" y="3733800"/>
            <a:ext cx="476440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humancloningproject.weebly.com/uploads/1/4/8/1/14811404/1103198_orig.jpg?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://humancloningproject.weebly.com/uploads/1/4/8/1/14811404/1103198_orig.jpg?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://humancloningproject.weebly.com/uploads/1/4/8/1/14811404/1103198_orig.jpg?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http://humancloningproject.weebly.com/uploads/1/4/8/1/14811404/1103198_orig.jpg?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http://humancloningproject.weebly.com/uploads/1/4/8/1/14811404/1103198_orig.jpg?0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http://humancloningproject.weebly.com/uploads/1/4/8/1/14811404/1103198_orig.jpg?0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482675"/>
            <a:ext cx="3697968" cy="337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65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Two types of artificial cloning:</a:t>
            </a:r>
          </a:p>
          <a:p>
            <a:r>
              <a:rPr lang="en-US" sz="2400" dirty="0" smtClean="0"/>
              <a:t>Reproductive </a:t>
            </a:r>
            <a:r>
              <a:rPr lang="en-US" sz="2400" dirty="0" smtClean="0"/>
              <a:t>cloning</a:t>
            </a:r>
          </a:p>
          <a:p>
            <a:r>
              <a:rPr lang="en-US" sz="2400" dirty="0" smtClean="0"/>
              <a:t>Therapeutic cloning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8713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cloning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of SCNT (somatic cell nuclear transfer)</a:t>
            </a:r>
          </a:p>
          <a:p>
            <a:r>
              <a:rPr lang="en-US" sz="2400" dirty="0" smtClean="0"/>
              <a:t>Allows a whole organism to be reproduced </a:t>
            </a:r>
            <a:endParaRPr lang="en-US" sz="2400" dirty="0"/>
          </a:p>
        </p:txBody>
      </p:sp>
      <p:pic>
        <p:nvPicPr>
          <p:cNvPr id="3074" name="Picture 2" descr="http://wiki.pingry.org/u/ap-biology/images/1/12/Pictur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311075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niverse-review.ca/I10-56-cloning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51720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730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cloning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cloned embryo is used just for stem cells </a:t>
            </a:r>
          </a:p>
          <a:p>
            <a:r>
              <a:rPr lang="en-US" sz="2000" dirty="0" smtClean="0"/>
              <a:t>Still uses SCNT</a:t>
            </a:r>
          </a:p>
          <a:p>
            <a:r>
              <a:rPr lang="en-US" sz="2000" dirty="0" smtClean="0"/>
              <a:t>The egg cell </a:t>
            </a:r>
            <a:r>
              <a:rPr lang="en-US" sz="2000" dirty="0" err="1" smtClean="0"/>
              <a:t>undifferentiates</a:t>
            </a:r>
            <a:r>
              <a:rPr lang="en-US" sz="2000" dirty="0" smtClean="0"/>
              <a:t> the adult nucleus resulting </a:t>
            </a:r>
            <a:r>
              <a:rPr lang="en-US" sz="2000" dirty="0"/>
              <a:t>in an embryonic type </a:t>
            </a:r>
            <a:r>
              <a:rPr lang="en-US" sz="2000" dirty="0" smtClean="0"/>
              <a:t>cell</a:t>
            </a:r>
          </a:p>
          <a:p>
            <a:r>
              <a:rPr lang="en-US" sz="2000" dirty="0" smtClean="0"/>
              <a:t>Patients can receive their own tissues as transplants to solve the problem is rejection</a:t>
            </a:r>
          </a:p>
          <a:p>
            <a:r>
              <a:rPr lang="en-US" sz="2000" dirty="0" smtClean="0"/>
              <a:t>Treatment of diseases (diabetes, heart disease, Parkinson’s)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816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is it important to make more than one copy of a DNA sample?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Needed: Thermal cycler, primers, free DNA nucleotides and DNA polymerase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Heating </a:t>
            </a:r>
            <a:r>
              <a:rPr lang="en-US" dirty="0">
                <a:sym typeface="Wingdings" panose="05000000000000000000" pitchFamily="2" charset="2"/>
              </a:rPr>
              <a:t> denature</a:t>
            </a:r>
          </a:p>
          <a:p>
            <a:pPr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Primers added </a:t>
            </a:r>
          </a:p>
          <a:p>
            <a:pPr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DNA Polymerase</a:t>
            </a:r>
          </a:p>
          <a:p>
            <a:pPr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Repeat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Polymerase Chain Reaction</a:t>
            </a:r>
            <a:br>
              <a:rPr lang="en-US" dirty="0" smtClean="0"/>
            </a:br>
            <a:r>
              <a:rPr lang="en-US" dirty="0" smtClean="0"/>
              <a:t>PCR</a:t>
            </a:r>
            <a:endParaRPr lang="en-US" dirty="0"/>
          </a:p>
        </p:txBody>
      </p:sp>
      <p:pic>
        <p:nvPicPr>
          <p:cNvPr id="51207" name="Picture 7" descr="http://www.genomics.agilent.com/files/Media/8800_withHel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477838"/>
            <a:ext cx="2438400" cy="2160667"/>
          </a:xfrm>
          <a:prstGeom prst="rect">
            <a:avLst/>
          </a:prstGeom>
          <a:noFill/>
        </p:spPr>
      </p:pic>
      <p:pic>
        <p:nvPicPr>
          <p:cNvPr id="51209" name="Picture 9" descr="http://bio1151.nicerweb.com/Locked/media/ch20/20_08-PCR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986002"/>
            <a:ext cx="3298478" cy="2819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8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400" dirty="0"/>
              <a:t>Comparing sections of DNA between individuals in order to determine relationships</a:t>
            </a:r>
          </a:p>
          <a:p>
            <a:endParaRPr lang="en-US" sz="4400" dirty="0"/>
          </a:p>
          <a:p>
            <a:r>
              <a:rPr lang="en-US" sz="4400" dirty="0"/>
              <a:t>How are DNA profiles (or fingerprints) made?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400" dirty="0"/>
              <a:t>PCR is used for all samples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/>
              <a:t>Restriction endonucleases (enzymes) added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/>
              <a:t>Fluorescent marker added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/>
              <a:t>Samples added to chamber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/>
              <a:t>Electric current passed through chamber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/>
              <a:t>Fragments sorted by size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Profiling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3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http://image.slidesharecdn.com/genetic-engineering-biotechnology-1232849498915823-2/95/slide-5-728.jpg?1337136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" y="2133600"/>
            <a:ext cx="2209798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5410200"/>
            <a:ext cx="396239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5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http://image.slidesharecdn.com/genetic-engineering-biotechnology-1232849498915823-2/95/slide-6-728.jpg?1337136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506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http://image.slidesharecdn.com/genetic-engineering-biotechnology-1232849498915823-2/95/slide-8-728.jpg?1337136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5414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http://image.slidesharecdn.com/genetic-engineering-biotechnology-1232849498915823-2/95/slide-12-728.jpg?1337136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63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3490" name="Picture 2" descr="http://image.slidesharecdn.com/genetic-engineering-biotechnology-1232849498915823-2/95/slide-14-728.jpg?1337136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359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b.bioninja.com.au/_Media/gene_modification_med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30"/>
          <a:stretch/>
        </p:blipFill>
        <p:spPr bwMode="auto">
          <a:xfrm>
            <a:off x="0" y="0"/>
            <a:ext cx="7208671" cy="34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b.bioninja.com.au/_Media/gene_modification_med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6"/>
          <a:stretch/>
        </p:blipFill>
        <p:spPr bwMode="auto">
          <a:xfrm>
            <a:off x="3429348" y="3337489"/>
            <a:ext cx="5728507" cy="352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21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185</TotalTime>
  <Words>210</Words>
  <Application>Microsoft Office PowerPoint</Application>
  <PresentationFormat>On-screen Show (4:3)</PresentationFormat>
  <Paragraphs>53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Angles</vt:lpstr>
      <vt:lpstr>Biotechnology </vt:lpstr>
      <vt:lpstr>Polymerase Chain Reaction PCR</vt:lpstr>
      <vt:lpstr>DNA Profiling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 Transfer</vt:lpstr>
      <vt:lpstr>Gene Transfer</vt:lpstr>
      <vt:lpstr>Restriction enzymes </vt:lpstr>
      <vt:lpstr>Restriction Enzymes</vt:lpstr>
      <vt:lpstr>Cloning</vt:lpstr>
      <vt:lpstr>Cloning</vt:lpstr>
      <vt:lpstr>Reproductive cloning</vt:lpstr>
      <vt:lpstr>Therapeutic cloning </vt:lpstr>
    </vt:vector>
  </TitlesOfParts>
  <Company>Onslow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</dc:title>
  <dc:creator>Kelly L. Smith</dc:creator>
  <cp:lastModifiedBy>Kelly L. Smith</cp:lastModifiedBy>
  <cp:revision>12</cp:revision>
  <dcterms:created xsi:type="dcterms:W3CDTF">2015-05-04T10:51:10Z</dcterms:created>
  <dcterms:modified xsi:type="dcterms:W3CDTF">2015-05-06T12:18:56Z</dcterms:modified>
</cp:coreProperties>
</file>