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1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39C46D-3F91-42ED-9A48-BB6D87084FB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F47890F-E476-41CF-AB1D-514309A13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Option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2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Keystone species has a disproportionate effect on the structure of an ecological community.</a:t>
            </a:r>
          </a:p>
          <a:p>
            <a:r>
              <a:rPr lang="en-US" dirty="0" smtClean="0"/>
              <a:t>Many consequences result from the removal of a keystone species</a:t>
            </a:r>
            <a:endParaRPr lang="en-US" dirty="0"/>
          </a:p>
        </p:txBody>
      </p:sp>
      <p:pic>
        <p:nvPicPr>
          <p:cNvPr id="3076" name="Picture 4" descr="http://3.bp.blogspot.com/-nhvG_jrZAjw/TbBa5rsxd9I/AAAAAAAAACM/V22safZpSUY/s1600/keys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4" y="4267200"/>
            <a:ext cx="2895600" cy="22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.static.trunity.net/files/136601_136700/136625/thumbs/sea_otter_with_sea_urchin_438x0_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003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0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Competition for new resources and space</a:t>
            </a:r>
          </a:p>
          <a:p>
            <a:pPr lvl="1"/>
            <a:r>
              <a:rPr lang="en-US" dirty="0" smtClean="0"/>
              <a:t>Predator that keeps pray species in check</a:t>
            </a:r>
          </a:p>
          <a:p>
            <a:pPr lvl="1"/>
            <a:r>
              <a:rPr lang="en-US" dirty="0" smtClean="0"/>
              <a:t>A barnacle species became dominant that wiped out the algae population</a:t>
            </a:r>
          </a:p>
          <a:p>
            <a:pPr lvl="1"/>
            <a:r>
              <a:rPr lang="en-US" dirty="0" smtClean="0"/>
              <a:t>Species emigrated due to lack of food</a:t>
            </a:r>
          </a:p>
          <a:p>
            <a:pPr lvl="1"/>
            <a:r>
              <a:rPr lang="en-US" dirty="0" smtClean="0"/>
              <a:t>Reduction in biodiversity</a:t>
            </a:r>
            <a:endParaRPr lang="en-US" dirty="0"/>
          </a:p>
        </p:txBody>
      </p:sp>
      <p:pic>
        <p:nvPicPr>
          <p:cNvPr id="4" name="Picture 2" descr="http://www.csus.edu/indiv/l/loom/wk%2013/keystone%20spe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49" y="152399"/>
            <a:ext cx="3145648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and communities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8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limiting factor is the factor that is most scarce in relation to an organisms needs</a:t>
            </a:r>
          </a:p>
          <a:p>
            <a:pPr lvl="1"/>
            <a:r>
              <a:rPr lang="en-US" dirty="0" smtClean="0"/>
              <a:t>Plant examples: soil salinity, water availability, pH, light intensity </a:t>
            </a:r>
          </a:p>
          <a:p>
            <a:pPr lvl="1"/>
            <a:r>
              <a:rPr lang="en-US" dirty="0" smtClean="0"/>
              <a:t>Animal examples: Breeding sites, water availability, food supply and territory </a:t>
            </a:r>
          </a:p>
          <a:p>
            <a:pPr lvl="1"/>
            <a:r>
              <a:rPr lang="en-US" dirty="0" smtClean="0"/>
              <a:t>The distribution of species is affected by limiting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62" y="2153604"/>
            <a:ext cx="6096000" cy="4572001"/>
          </a:xfrm>
        </p:spPr>
      </p:pic>
    </p:spTree>
    <p:extLst>
      <p:ext uri="{BB962C8B-B14F-4D97-AF65-F5344CB8AC3E}">
        <p14:creationId xmlns:p14="http://schemas.microsoft.com/office/powerpoint/2010/main" val="14726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56" y="301842"/>
            <a:ext cx="7024744" cy="1143000"/>
          </a:xfrm>
        </p:spPr>
        <p:txBody>
          <a:bodyPr/>
          <a:lstStyle/>
          <a:p>
            <a:r>
              <a:rPr lang="en-US" dirty="0" smtClean="0"/>
              <a:t>Transects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04" y="1524000"/>
            <a:ext cx="6777317" cy="3508977"/>
          </a:xfrm>
        </p:spPr>
        <p:txBody>
          <a:bodyPr/>
          <a:lstStyle/>
          <a:p>
            <a:r>
              <a:rPr lang="en-US" dirty="0" smtClean="0"/>
              <a:t>Correlates distribution of plant and animal species with an abiotic variable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5486400" cy="39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a species plays </a:t>
            </a:r>
          </a:p>
          <a:p>
            <a:pPr lvl="1"/>
            <a:r>
              <a:rPr lang="en-US" dirty="0" smtClean="0"/>
              <a:t>Spatial habitat and interactions with other species</a:t>
            </a:r>
          </a:p>
          <a:p>
            <a:pPr lvl="1"/>
            <a:r>
              <a:rPr lang="en-US" dirty="0" smtClean="0"/>
              <a:t>Examples?</a:t>
            </a:r>
          </a:p>
          <a:p>
            <a:pPr lvl="1"/>
            <a:r>
              <a:rPr lang="en-US" dirty="0" smtClean="0"/>
              <a:t>Different from habitat alone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1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vs realized 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IWFhUVGRgYGBcYGBgdHxoYGBgaHx4fHxsYHSgiGBwmGxgYITEiJykrLi4uGB8zODMtNyktLisBCgoKDg0OGxAQGywlICQsLDQvNCwsLCwvLCwsMCwsLCwsLCwsLCwsLCwsLCwsNCwsLCwsLCwsLCwsLCwsLCwsLP/AABEIAK8BHwMBIgACEQEDEQH/xAAcAAACAwEBAQEAAAAAAAAAAAAABQMEBgIHAQj/xABHEAACAQIEAwUEBAwEBAcAAAABAhEDIQAEEjEFQVEGEyJhcTKBkaEVM7HRBxQjQlJTc5Kys8HwYnKC4TRUk6IWJDVDY3Tx/8QAGQEAAwEBAQAAAAAAAAAAAAAAAAECAwQF/8QAJhEAAgICAgEFAQADAQAAAAAAAAECESExA0ESEyIyYXFRgcHwQv/aAAwDAQACEQMRAD8A9xwYMGAAwYMGAAwYMGAAwYMGAAwYMGAAwYMGAAwYMGAAwYME4ADBgwYADBgwYADBgwYADBgwYADGY/CRW0ZCo3Q0/wCNcafGZ/CLR15Gop5tTtzPjWw8zsMJ6L4/mv08TXOOzG5kqQRMWIgj5/bGJGJsFdmaTYkzva0RuDz6e6apSKgNYhgQD5IFgW2bbnf7ViEuWgQo9kwd5PhPzJ9DjM9TCLeY1BFYM0MzKfFfVbVt+b0B6EeeI8y5ACyVBOoLJsGE2J/u3niXNVNVNEAPhCiBeSVN4uCS2s22nc2hjV7LVRQFWoViNQUXOwAGrblsJwm6CxFSrsokOQfIna3xuNoxcy2cNSqrVWkC5BNvPafljrifCHpElyIAExIjby8/txBwrh75hwlKJMMxP5onfzPlh2hWhxnsrUJZpLGodU35i3yx9XhTuAZPIDfyG/8AfLDDIcKr06hQ1AqBdSkgnVcSCoa1zvM32wr4tma1Ilu916yRpvaDeL2H9MJSTE3SLmfzShUpMfEQabPqJCCVKkx0aT5Xw/4HTAp6ahDU4PjkXOoQAwPi5iZ6bY83LapvJPMRF8MuD8RrUXDq8soKgOSwUeh22ixG/ScKSsPH+HvPHOM08rT7ypJEwAsSSfUjE3C+IJmKa1Kc6W5EQQehHI4j4rwmnmNIqAkLJgEjf0vyG2LGTyiUkCIsKOV+e9zc42zf0eXivsU5/tRTpNVmlWanQD97WVQURkpd6VJLBp0R4gNMkKWBtjir2xyoiHZp0zpUnSWrd1B6EPqkbwjWMYnq9maDPUYhz3hJZO8qaJbSGITVpBIUA25t+kZ5Tsrlw5cKwYszHxv7TNXYmJ31ZqsfVh+iIYiQ9p8pb/zCXVXF/aVygUj9KTVpWH6xeowUe0+UcKVzCEMyoCDuzaNPKwPe0oOx7xeoxXodj8qja1Rg1r62sALAX2Fo6QvQR8PY7K6lbQwKlSsO0AoKaqYm0Ckg/wBIwAT5TtRlalMVBVUK0RJv4lRhYTcrVpEDn3i8zhrl6yuodTKsJB8j64Qf+CcpBARgCujSKj6QkURAUnTBGXpAiIIWDYkYeZHKJRppSpiEpqqKJJhVEASbmw3OACfBgwYADBgwYADHFWoFUsxACgkk8gNzjvCriNTvHFEXUQ1X03VPVjBI/REH2hgbA7PE2YeCg/kXKqD8CXX3rPliOhSILO5l3iSNgBso/wAIk+8sbTGJ4wRjJybNEqPmDH2MEYQz5itW4hSTVqqouk6WllEME1wZNjoBeOl9sWYxjOMdkVr1qzLmilWrUdwAzkJORND6sVAusa1qa4DRAmDOBCNi9QCJIGowJO5PIdTY28sdYxGU7MvWruzuGod47BidRqHvKkgxUPsyE2UgIFgxjX8MyzU6NKmzF2RERnM+IqoBa5O5E7nfAwLGDH2MEYBnzCvt7RD5JgTA1UzPo4PMG9sNIwp/CDW0ZF3mCppkWBuKi2uCB68t8VHTHH5x/TxLiSEVO7UyA1psAWN56AEnBw6nfYmdhG4htRPoBY+vpiBzFSbCCbiIvIt0HT0w34WENVQSqiQzHfwllsBytMn9Ek8sI9Frtmz7A8GhO/qgF6glZ3Cm/wD3bn0GGnG6IFKohssNpYxEsdviYHv6Y0PgRREdAFHTkAPd8MYft1nmh1QHW6Ugi2keJtRg7QL/AA6Yykc8ZOUrMxx/MLUomHMoqq5jwyIBg8oJEj/EMTfgyIcVqcDedRF4jb48+Uk4XLkCuVakoVyCalVyWjVIAXoYEdLrOH34O6CrRq1YJqM5VUBFwsDnFtQNz9tsFrxaLd2OeJKSdSy5pkhjy06dmOynnA6DaQcea8frO3jVIpkldUnTqG4Huj0x6BxvPGkr5ZiVao7vS1WlXgkTtOssL3ieRvkeM8Oigisvjlms22rSDeBfwD5+mCFJhK3EznC30ggknyjbf+/dhllm+zcjz6j1+WIeG0D3bOqmC+gtNhupF9uZHIec26zNZS5CWHpt8r3542eWVxOoqz3jtRn6ikU0JBK6pEyb3uLwI5dR6GTstxBqgYMSYCkSL3LDfmDAImTvcxhvnMklWNYmNiCQR7x7reQwZLJJSXSiwPiTHUm5xtao8mndmNzvabMpmq0LNGmzgLpa6rRUDUwTwasw0a5I0g+HdhH/AOMs17X4qCWChacsPFrq6jq0xdPxc6eWtz4tN99gxJRi6vbOshJfKHuz4lZS5JU0804BGj2z3FIaR/zA6Xa9nuOVMxVr03od2KJUBpJ1ElgYMdVNjDCRaCCX+DAAYMGDAAYMGDAAYW8d4sMtT1lSxJgKDE2J35WH2YZY897UUtWZqtVLmjTans4H/thtC80v4mNjpax2xE3SwVBJvJ1nu0WYza6aFKpR0nUzKSSVkDlpI3JgTt5HE2SpUqOVLVqVGpWW5UrTNRmY21kg+Mk3JnzkziiOP00oN+L5dkqVZEajCiGhg14G8AARibs1wMFhVqsCT+UCEqSQZuwMwBPLfedsY+Tb2bOKSL3Z6rQzIbVlKSMhH5iEENMX072/vYOPoqh+oo/9NPuwiz/aUUqwp0aaNTEaisXJiylTE3HvwcJ4FWXMnMO8aiSRqMkEbaYiCb3MjptDUuhOPY9+iqH/AC9L/pp92EHAMxl8xmM1S7ijFNxo/Jp7IGluX6ak/wCvGqIxnuzmSprXzWlAO7qhVjkpo0pHmJg+onA27QkN14XQBBFCkCLgimliPdhHn+yfeVK7rVCd8wcjQbkJSXS8MNaHuri1qjicafBirJMvwXso1CslU1wwUMNIRlgs1QwPyhAp+OdJBuoM7Q/rcPpOSzUabMdyyKT8SMWcGCwMomYy/wBIHK9xR093+rT60eIjb9A/LD/6Kof8vS/6afdhTSyNP6QfwiRRSpPPWazy07zy9LbWxosTG+ynRT+iaH/L0f8App92I+2bIuTbWgdZpgKQDLa10iDb2o9MMMRdoiO4OrmVA2sSQAb7XO+LWmJfJHiua4CWZKdIq9UlmfSVVER2dlHiPJbdYG2I+J5OnRbQjGoEVWruuqEMNKyARpIi7REDeTCvjmbUVNPtqHDWIEkWve4ItHQ4vNxyuwpvqNPwyqp4QvszZbHkL2ws1Z2ptuj2Pg+epVKa90RtG4JEWgnqCPlih2gyCVrso1Rp1gkNE7aluRPLYyeuPMuF8fei2umQuqNVP80liBIURG022MgWMYfZvtXUqBV0aG5yZAgnawmY688RLCJ9Np2U+L1CtJVJEguIAAEhytwNrDHoHAKarl6SICBoWQAAdREkna5JMnrjAZYGrU0sTLMATHhBbwzJufnjW1mfLqKNNyYW2oQFEySTFwdvkL4zTKmrpF3imTWqCrQQQfX1+3GD4vSCJpfenKmfiDPPwkH48xi7le3QNc06tIiASGWeQ5qdt9wTywg7RcVFeoWUEIfCfnAIGwufW/TFqL7CKeheaDd3pVQBOuSOTmSL7QSPicQ1KVlVbkzabiInfa/y9bWu+JUatRIlYNwFgaTO+8wDsJ9MVWMeIiSbf2f7+VtTSsH6ZwYMGNTyQwYMGAAwYMGAAwYMGAAwYMGACtxLNilSd7eEGASBLchJ6mB78efDJ0sv482wfXMCmxYlvzmJABkA8iflift9nBUrpTRgwVTrIaynVcEj2WiB6EWOM7RekPE3h0iR4ZnznYSSNgYkGMc3JK3VHRxxpXY84TwEvmTVCDu5BBMldHIDV7ZsZtMkzBtjsdmNVV4rUTUuWInU02OoD2JEKTe3K8YWfSlV2prSZ0AhQuo3lgJJAABkmOXnazTJcM/E6oq5ioFVdiGJ1HTEBQJAE3n56jiVTKdo5p5VsjTZnamarELT2YqJY6pYchIna9+mHnZTO1atItVJJ1QCQB9gEj78Je1WWWqgzVN9anTEAyTBHu6bCD1xouz3EHr0tVRdLAkWmDHMT8PUH0DWHRLyrGeEvAfrs7+3X+TTw6wl4D9dnf26/wAmnintEodYMGDFCDBgwYAE1P8A9Qf/AOtT/mvhzhNT/wDUX/8ArU/5r4c4mI2GFX4Qa5TIViASSFXwxI1kLInoDhrhb25zlOjk2eqdNPVTVmiYDOqzHOCQYxa0xL5I8Gy2V0PTK01qajJRlMhRudWwja04Y5qgyooKlTpJAJgapAb3RpOk3GjpiShQVoelp11Kh8AJIqKrVND2BCkBrgH86bRbQZbINU1al1MddzqIGrU7iPai6LE3ExO+E30dsFWTLZdGUEHVvcH80sN4OxgH3YZdnOFNmaoUHTpUuzRMQRa8Xk2na/TCLM5plZkHUxN+fpc/72x6d2A4AFy61mM1KvinYqo2AMe8/wBcTJMJyCjwoUh/8qMb84Ox6Lbp0OKfaHiPOoNXd6bnmSbAFSI2BmDEj3N+0Weeke6QK7uJDsICqNywBAZuQAgddoOP4kmsFCrMHKlnUaZNgILCCIt4QMZJU6GrasQcSzK1amrQAFsGUSTHKTAMSuKdLMkeGfCG1EEC5tuDNoUD4+eIONM1F2Wm2pUc6bAhgDa3MEcscB2YBioDEXH9/HHQlgUZ3gtuSnhOwYD1E+Z5/wBMFStq5WEXgyItsDf/AGxuOCdiUrZdKtRiSyggX0rzAOmCTtN8Z/i3C6VGo1NklQoMjWI8UC9xyOFaK810foPBgwY2PLDBgwYADBgwYADBgwYADEOczK0kZ3MKoknyGIeMFu4qaTDaTB6W8vLHnWZGsPTC+EhZGnctyLARvy5GZ5ANRslyoo/igrANTYXjUIupOqR4iAx2OoA7R6sOLZWlQp0qiAPUI0sGMqpEHYww6i4HhBjE+V4fpRipa5CltM6YaSDpAgaSASdtJ6CficHGYIAqqgVhpkHxbWAsGWehvHPc4PhqN9m65rlXRn8xmZYNGkiZjqVAsJk8jadiIFjh3w/htbOODWZjTALKzqxFyRAmAx22MWNtsS5zIZRBCh5EeOReAASAQeQ8ieW97ORqVabDSYF4QGVMm25kkmBtNzfCjwSeWOXPFYRxlctmUzQpKH7hWAOoEq6zLE203Wf9RgbQNkigCAAANgMfcGBKgbsMJeA/XZ39uv8AJp4dYS8B+uzv7df5NPCe0CHWDCSlxec61GfDoAH+dZY/Ikf6cO8aSi47M4TUrroMGDBiSzIU6Nb6VZdR7vuw88+7DEhZ6d6x9wjbGvxz3YnVAmInymY+JOKnGc33VCo/MLb/ADGw+ZGFCOaXYpSpW+i7jNfheeOFVj/iojlzqoOdsNuB5vvaFN+cQ3+ZbH7J9+Fn4V8oK3DKlNm0hmogtBMDvUvAxqlTaYovyprs857OUlWiEXV3kaXYRtUDkzMiVZgpJ8NlHkW348go1HuNAZDJBZ3YAarbBWbkbgjmBFI5hadLUVjUvhlyWBe56AAgVF5gaSOeEvGMyYKAiJDtf84qB0+wDqRYRn3Z6KjihI96gMC59P8AYY9n/B/n1qZfQp+qYpHRDdN73U48iamBA8rnyYT13tGL/ZzjbZaqKklg5h0BPjFjv1E2PqOeGxThao9Y43w9alRCCyuFI1LFlmbggyJnob74zPEeGEKx8NQ89QiQBBAEmCb3vt0wyyfa6hU7yodSwF9pT7A2MrI9pjbCjtLxwAOEIgQAejkC0SLBd+l+dji42xQ8lgwfEsmqEaWI8V0PLnby22wy7LZYVc3RXTIZzIMx4QSJgWE6RHl54+ZPg1fOOXjTTUFnruCEiSZmACYgaR0BMTi3SWhl6lKpl8wa1RGViqqRqUN49PVtGrwzcTAJ32+gTSs9L425p0mqIgVgBDahBJIEdedrC4xgc/8AW1KDL+RcKwAJEQZ8JnY8xYW6gz6XmMzTegWPjpsuqIJlCJ29MYrP8D7lwxcldMCm19M8g58RAk79cZNURxvpnreDBgx1HAGDBgwAGDBgwAGKvE8z3dJ2kAhSRO0xb19MWsY7tNmYzFzsoCjpImd7yZ/dG0YaVsTdIo5jOVtDaqjktvcxz1DTtEKYtsfjV0MqNDHcbcyzHYtMwTIO2J88yLoSkW5Xe8TOwG/sna5kgGJmOozFSILMNG9rsYgcgBBOre+8SDotaMnvYZWrUpEspILDaLsSI5XYgcztC7QZ4ogWaQxJiJa+4jTEgDe8nw4FoksNT8rSARHKxJEmTz/NG2wDWKgrOsDVy3t4rAgAAQsz+aRFsMC9luGqSfyigCNTNqB0gASFaw2HMgG/PD7JdySTTChh/hggehAIHnjIrS06gAV0mNpEhD7IG58U8rKOeHXAMgVYNp0rBvEauQgbwReTOw6QMprGWaQedGhwYMGMDcMJeA/XZ39uv8mnh1hLwH67O/t1/k08S9oaJKVFfxtxAjuqbe/vKhn1nDbCyl/xj/saf8b4Z415Nr8Rlx6f6wwYMUU4vRNU0hUGsEiCGF1XUQGI0khbkA7XxBoXsVOKoDRqSNkcj10N95xLXzaIupnAAAMzyJAm3KSL4jeqlRGGsQysDyIBkEw23vGHHDsmStUc8JQCjTIG6IT5nQB9gGJO03CjmsuaQK3KHxbEKwJFriQIkbY+UaiU+7o6vFphQdyqAXt7sMsxW0rPpirWWxRuNVs884j+D/M1AQK1IC0CGAFhbSqxEz7oxVH4MK2iDVpF59o6/ZgWiNydyemPSVzcgGN8fDnRfa39MK4G3rch5efwVZkiPxilvMQ8c/LES/glzIM/jFH4Pt8MeqJnZuB6+WIa/EWDABR4gYJmNQ5e8T8MLzgHq8jMNw78HNen7VekRpKgaWIGrexsQLGPLzxKfwf12FBHq0tFIgMAKh1ICtvFYmAwNh7Xuxq6vGXUqDT9omReYWSSOsDT5ScTfSjWOkbgEXtqMAjqNW46GfIilAb5eUzPH+yOczDMv4xSWhEBNLSYFtRG4226RzxnD+CbMd2E/GKMhmOqH2MW26jG6zHaGpqK0qSuVMN4o0xv52xVXtke80FFmDeTE+/zxHrcawNer1/oT8F7GcQy+kHM0alNTPdt3nLbS0St+Vx5Ya8Q7M5mqPraY8pb7dM9cNuF8batPgAI9Yi/PntitxDtI9MmKaso5gmPkMHnxtWT5clmlwYMGOg5wwYMGAAwYMGAChxniQy9PWRJJ0gTF4JueQABM+WMbxDNd5U71gJjYWH5oMkzcEKIt52nDXtNWmsFJJVSCAJ3iJgbtLj+mEIqFmUlQbQ0xeBNyTY+EmIO28GcaxXZlJ9DLhGWStrDSrzMqIkADcGet/8ANhs3DqKAKTpMDxFhqMdZs3wi9oxQyIWiFrVGADDwII2NwTMAEAx0vuSQArq1C7ljI/OaD0uRv5wOojkL505PDwXaisovcUYUj3dMaRqALFjJ8Ba5JhVEm3W/QYpJ7JdmDQCQWmZLE7kkwY1Qdip8hj5UqE6LwADpYBbiTG+5g26DYb4acPya18vyDFpJizGLAjpDR8+ZGKftRPyYoo5ZqsiGLGYEKATOq4M6Ykc/gdtlk6RVFUxIEGMZWjmzTqgqFkCLCRpZrEzEzpJAGw1Y1mWq6kVojUAY9RiOWy+KiTBgwYxNgwl4D9dnf26/yaeHWEvAfrs7+3X+TTxL2honpf8AGP8Asaf8b4Z4WUv+Mf8AY0/43wzxrPa/EZcen+sMZfinZmg7OzVWBqO2rTJvWCIBA2GpVvb84ExONRjOZrshSer3uoq2tnJUKCxNbL1IJibHLKAeQY4hFsoDsplxVpr+MHVobSoAuASGgybaqgsZIncjbqt2KouSTXmQir4Ukd3VFSAVIJBZRqG5AFxpGJqHYaioQFr0woUinST2Hy7A+BR4oyyKW3udgABDlOwtDLrSIquBlyH1QJKoKVj1laCA2i1gCFK0IvcH7I08tWWqjHwrpClUn6qjT9sDVp00EIXYEnyjUZ0+Ec5ItitSqBlDDZgCPQiRixnnhVMTcfYcLp2H8orFzsELEDewAPQknf0BxAUrTJSnH+Zifjpt8DhflaBcl6NR6TS002upM3kTKtMzB3vfDalnmg60grvcER15W92MVT2aNVoiyWZFRSw8MEqwbcEHnbbmDsQQRieugIg3B/v3HHNQA+IG0AahHW1+Yn7Tj4FnmCL3nodrdNvdh10SZ/iFU5esC1QsoHh1RafOJaYIkybeeO6WbDkFQ1j7MggwQReJiQLeRjFziOUNYKQuq8MtgIBPXcXxWzvD9Gju6YKOTqXUUKsYgyORIgg84xk2/wDBqq72S8O4caTvUfSe8Ya4FoAIFyJ587Ww7q0lMSAR5jCTIvCy0aCYBBaUIPsvqub8/QdJus6UwSDCKGJiYEdB/TDjJJEyTbGkC2K1fII40lQOcgXwjr8eeiddYIKJ0wQTqAMb8pB3A+eHGSza1FBRtQJPiB3I6RjRckZYJcJRyN8GDBjqMQwYMGAAxzUcKCSQABJJ5AY6ws47nkpppZSxqBgFEbRc+gkbAm+2ABDkeLJUrPVNMg1GVabGJChRpheUySYv5ELOIU4UyDxAU7iXLA8xtcmTAtEHEVF2o00qsqqBdQLTKnYDZb+/w7arfa2fq1wEKgG8FJMSrXibwJ26jnMVTT9uiLtZJM9llYroYlVUACDKhRAlSLruZjcxj7wju1R6oRW0lVG25c3Biw8QNhHTFWlkmAkKQqkliZUX8BWOczJ3sDO4Biyr3FSrq0mPDJU89riws1/0ee+HWKFebPhzRqOzgSG30wdzFhFmvzJnT7xLlM/Up3DeEGTMwR+l0CkRB3gDDbgtKm5DqxJTYEDnaZG+x6XBwq4mGFRlp7AkARtsNMmwuLSNiBgTTfjQNNKy/Uy1HX9ZoYi4gELNyuoQBFxfb4YfUkCqANgAB6AWxkKeWdijBSTJWQpIhS0Q1hHUk/ncsazJ0ytNFaJCqDHUAYy5FVZNON3eCbGdzXaRqeZq0zR/JUQhaoO8J8azAin3YMkCDUBN7bTosZzjHGqFNqtJsuW1eCoSlMo57tW0NfU35MndY8JE7TmjRnyv21y6Fwy1QtPXrfSule7bMKZhtRk5StEA7CYnEOX7V0ldw+WekzVGDQKRMrTUg1NL7n2QRqHhFxivW41laKhlyEUhrJZadAfkqYdu8VQ10GusYMP4mhTqvGvF+HILZEKtN9AYZeiqgEuC4YkKqTSYGSGsLXEugsu/+MaALMcvWDwFHgpanhk8IIqcu9pt4iBD9QwHVXtrSsEo1mLFAsqqTqqUEazNqBX8ZpEhgPajkYd1uE0GBDZeiwNiDTQgjw2IIuPAn7i9Bj63C6B3oUjuL002OieXWnT/AOmvQYLQCzhnahMxWWlTRoIqEsxW4QUypXSWDKwqTMgiNsPsVMrwyjTM06NJDe6Iqm8TcDnA+AxbwhhitxL6mr+zf+E4s4rcS+pq/s3/AIThx2iZaZ84V9RS/Zp/CMWuL0Q1MAmAGBPunFXhX1FL9mn8Ix12krBKIJ/SWPUzgnqQof8AkXVkVnJQzqEtY7iwYdbCDHlhVU4hFmbUNRXQbtKk30jxKDFiDNxywVaiki7IytIIMb/ba3P4Yvni23iNzy6DfHG6bydOUcJnKlSmVVWRyI8akLB38UDXAJgwDYYcCuIBjfkPM+YEG+x5nCTN8SRKirIIIJEsOvVv6Yget3lVFPiUkloYgLEFTIHWIuNh0OKUqF42aHKMFsxmAB77k/OcSoRo0sbbKeqxb4C3+nFJsrog3caSRO/g8UFud+fxxzlXqtT8NYF22IVQqzJA0wSIHU3g+eKTaw0S1eRgaYHKxEN5iPPe2M/2gBZloIjtYtIJAHJdRm4ETe4gRiqmezGWq00rQ1NyadMqNJMAmGUk6WgMQQSDB2thnm6pcrUo6XiRpB+sXmB0YRYcwcS5J4ZSTi7PooAqKelTTOoEkkm82E8oHyGE/Zii2UzL5dajNTdO+AYDwtqgxEQCCPni9ScVDTdGICuwK8xqUiCORDR/ZxX4NUWpmqzGJJ7oG8BKQBJt1do//MK2V0ze4MUM+8MLnbYE9TyGK/eN+kVHrP2yBj01C1Z575KdDYnHPer+kPiMJyxPLV5n/fAI5n+gxXpk+r9Ddq6jdh8RjFcWrM9R9beyz6BJgLNo0kXICtz+3D+V8vljIZvNl3FR1UAMCq6iLLdQx1QTInYi2LjxkS5S1n8zUdlCgBafs23gFTf0E/Cxi5+O92p0yH9kuTvqIPht4V2nmLCRZjdGWpOC4FrklXIAMXsGjnfCurmkk6KZEDcMSbHwzqvpFjFiPlhLjTVIb5WnbO62aqundlpkAspvIJIHtm4gGVJ3A25x08nqUxfSqs0EAkarR4YMxEWkjHzh/ENThHTc7yJBYgXIuBtY2t5CXeayp7opT8N5E3BM84ubc/TphONaBTsj7OVAHYfpWWGB2LG4FlNzt+jysB845WpipASXJGojVcgAiykTA0+L0A8o+F5JkqBiFUAQAImbgW2iCflizmMgWctqBDGSGHOI9MS4e+y1P20XuDZsVKdl06TpjbYDly6e7F/C/hqikgUyTuT8tvQAe7F1KoOx/v0xhKLTN4yTWzvFerkaTElqSMSZJKKZOnTNxvptPS2J2YDcgYhbMjkCfl9uJUW9DcktkK8Iy4DgZejFQsX/ACaeMuIYtbxFhYzvzxXo5LKVGqgUKJZKgNSaSfW6QdUlfE2lva3ucWjmG8h88JeDMe+zdz9cOcf+1T6YpwaaJ9RZNAMwpc058QUMR5EkC/qDiXCBP+Kf9kn8b4vB+hPuJ/pjR8JnHn/oxwYois3In3x/+4+msx5geg+/Eeky/VRdxW4l9TV/Zv8AwnFdm8yficV88PyVSwHgb+E4uPFnZEubDwX+FfUUv2afwjFXt3TDZUTaHQgwDDCYN8R8NkUqdz7Cc/8ACOWLvaqiz5eFUsZBIHSDiOWNWacM7aPOjxHMbCorgCIKD4+EAz5TF8VUzdYuutwqqpZiqjxAHa4ItuYGwPTHofDuGU6SA6VLCNTECTP2Yrca4NSroQo0sLq6sAdQv+bsSeeOZwrZ1rkjejzXt7QWadZakgnu2U+IGxYaQIsYINhE+k7XICoKSL3IoIRLWBIJ5KFMFpO5iPPbETcCoyC7MaiEMp1KNBA2AcjVYCeuOspxgV6tTLsGFWlGoR4SDEFTPQixuJxMvdGkF0Mq1QVMq6UmqNVUERMNFpjTAMjHzg9OFUMRBhgyEwY2uI1SAD6ib4qPlGptrpv4xy5x/X7MWKZpFWqFmy5kamSNLsTsabArqJ6CTO+MU85G9YLHFcwK1NCB40zFMQRBD69J9JVifMEYz3aTP9zXSmAVLuCO7/VnmS1lI0wfTGgzCorCpVcNGy6QNRgwSgLd4wWYHysMfMtw4Zj8pXQEuAIIPhW5gydx1tGK+TyJNRyKmr0mOp3fw+01gWjbUVMEC8NpmIvtixl63spRCrSEks2ogk/9zEk3OG9HgqEMG8QBgMRfpBBtIjcR9s0MnkzSdxpZqOyDbSeYtB9Lx78S4vsfkmanPzqt0F/ecVwnW5wdokqNTqCiwWqabCmx2DkNpJ8g0Yx+VpZ2nPdU8wtJig0ValOtUVhTfWxarWYd0z92CA0+FioAM49lPB5clbZssGMfUr8UgxTk95aO4jSJtdr0yNMTDi9+QacNr5lO+bM3RaausBJDaq2tRo3ARaJvzc35CrE0Lu0XEqtOuRrKjwhQCQIgEkgQSZ1D/SfTCamFIUM0bmdQvc2i9o087xPXDHNcRbMVEkLT0sVO58OoX3E7T7/IjFatQIqNJmGYQLFiCQLTzGmL7es40Rixx2Zy5Ac/mHwgEbwTPqOnqRywtTJAVNJrJeFY6jteYgWMRudwfU6Z1qd1AM1NMT58zjN0+DVJA7q8zcjT6zPW8D4Yzi7bdmjVUqGefWnQEwzsPEASbAGZt6WHP5ixwniPfA2gi/XnHlBBH2XxxneE6lSDqZV0ksT4l++5+O+OuDcNNEEsRqPQkgXJJvzJN/QYTar7BJ39DEg+Xw/3x80f3f78d4MTZdI4Cn9L5Y+FCdz8vuxJgwWxUjjR/cnBB/s/7Y7wYLCjiPX44U8GH5XN2P1w5/8AxU/PDg4zvZziSVK+YCzL1NcERpVaaKZ89Vo8jyxnOXuj/wB0XGOGMaY/809h9Un8b4YX8sKKWdX8bZb6iipHmrMT7tMH3jDLOZtKShqjaVLIkwT4qjhFFhzZgPfjaZlDOv6SwevywacRvm6YbQaiBoB0llmCYBiZgkgT1x1SrK3ssrbbEHfbbEWXR2BiHP8A1VT/ACN/CcT4p8XrBKLk7FSJ6SCB84Hvw47FLCJOHfU0/wDIn8Iw54jU00wb8tp/ocIeD1w9FI2Cqs9SqgH5yPdhzxye5kMVI0m3Py9+M+bFmnBmjPVc4FfTOnWJIM+ESbgXgmJgxE+7EprKYC1wf8IA1ny3j5c+WFtLLkuS7Apu2oWJOwxEPCfCpBJiYEGfSw2GODyrB3+KKPHc+9CX9pWLG7MsG5iVIGm1gRa973yL5iutc5jKsHqEFWgLBcnYgmXAgC0EEY2kVa9MrWVW3ZFU2KtIhjvMML+WKT8LSyUVClCDYGAVOrntNhO5w1Ki8PA0rdqaSrTLpUQsvilG8LwPBYSSTNxa2+LAprXoq6gw8MZEFSp5/wCIMoEX2OE70yJ1y5sfFe/3XxoeC1HdO7UAIsy83JJmNMW3N55bYSqbyiZLxVoOD5SWWs7a20Ry8E7wByMf9o6Ya57MAaQJkmZAZoCgSSF39pfjOKmVyJ1kaBpuSwOlgTylSCZ/oMXM1lmgQSHXxI0xfmrRyI/oeWFUktENpsiyfc5gWqmp5atI3/QWBIPUThOz5nJViCXqZdhbUS5RpNpuwTaJm+LdXiaoGclVOzqxCsDH50kCI5m2K3BuN06gK0neAYU01aoCAObqNH2e/Baf6VTX4a3Pe17vvxXxYz3te7+pxQzmaFNQSCSSFUDdmOwvYeptj1o6PMlslqOFBZiABckmAB5k7YSV+KUswIWqgom5fWAXHILedM31cwIEgzi0mVk66gDPM9QnQIDtA5wCd/IWdI6YTkCSEdPJ5YPqNdTBBgtT5GRJG8HpHvwz/HqMz3tOdp1rMes4saR0GDSOgwm29jSS0QfSFL9bT/fX78H0hS/W0/31+/E+kdBg0joMIZB9IUv1tP8AfX78H0hS/W0/31+/E+kdBg0joMAEH0hS/W0/31+/B9IUv1tP99fvxPpHQYNI6DABB9IUv1tP99fvwfSFL9bT/fX78T6R0GDSOgwAQfSFL9bT/fX78H0hS/W0/wB9fvxPpHQYNI6DABB9IUv1tP8AfX78LeGUaFGrXqCrT/LMD7a2EX5/plj8MOdI6DBpHQYTV5BOhYvciua3e07oF9td5ud+gUY44+aFWhpqZju17yjFRGQlagqo1P2gy+2F3BEThtpHQYrcRyC1kCMSAHpuCsSGpVFddwR7SDl1w22xJJGYq5LJu3jzrl6yNUOpqKsCaGjvjppjuyKSWmElZicO+C5LL5Wke6qDu6jawzOpBlQAFYQNIVRAwvXsRQChBUrBQqiJp+0tNaYeTTktpRLTplfZuZe8OyS0aS01khZuQskkkkkKAskkmwAvhUU2ffpCl+tp/vr9+Ic5maNRGQ1afiBHtr9+LukdBg0joMPJLplHJZijTpone0/CoHtrvzO/WcN+0JPcqRBhlPuAPTFbSOgxc46SKNhJkfZjPlyma8NJ4ENOshsTMja/xAxGuWV03JUzESb6SOnWfeMUxnSjAOgJ2DC0gmB6H44uH8mabQRqYXnpMT1MxjiWTtqj7muDP3RCgsYAibkAnlO8HC2mtSFUyJ3kkzHSDY40NbigKljdBYzMSPIX999tueF+bdSQykiRzvPQ3v1HWw95NR6FFvso0crAIcdYn7CZ6zibL1fxaYBYMASF5Hy67fLFutlrah9vL5DBWywIBMfD7sJJrKH5J7JuG51mLPdYldBg3sQT7vPni9S4wjv3TiDYf4STsJ/NboPTGUrZeLqxUn9EkQfTnti3TyD9xGoaqmptRAkzsZB3FotaB0w/NicYmizmXBFwrAW8QAI95B+7CXN8W01FpIniMkooUwoFiTBWL7WN8S8L4q+ap3XTUpVFWoAfaUG9z5Gf9OOqKqmcfVuyLp52EzEbCT054UsglT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IWFhUVGRgYGBcYGBgdHxoYGBgaHx4fHxsYHSgiGBwmGxgYITEiJykrLi4uGB8zODMtNyktLisBCgoKDg0OGxAQGywlICQsLDQvNCwsLCwvLCwsMCwsLCwsLCwsLCwsLCwsLCwsNCwsLCwsLCwsLCwsLCwsLCwsLP/AABEIAK8BHwMBIgACEQEDEQH/xAAcAAACAwEBAQEAAAAAAAAAAAAABQMEBgIHAQj/xABHEAACAQIEAwUEBAwEBAcAAAABAhEDIQAEEjEFQVEGEyJhcTKBkaEVM7HRBxQjQlJTc5Kys8HwYnKC4TRUk6IWJDVDY3Tx/8QAGQEAAwEBAQAAAAAAAAAAAAAAAAECAwQF/8QAJhEAAgICAgEFAQADAQAAAAAAAAECESExA0ESEyIyYXFRgcHwQv/aAAwDAQACEQMRAD8A9xwYMGAAwYMGAAwYMGAAwYMGAAwYMGAAwYMGAAwYMGAAwYME4ADBgwYADBgwYADBgwYADBgwYADGY/CRW0ZCo3Q0/wCNcafGZ/CLR15Gop5tTtzPjWw8zsMJ6L4/mv08TXOOzG5kqQRMWIgj5/bGJGJsFdmaTYkzva0RuDz6e6apSKgNYhgQD5IFgW2bbnf7ViEuWgQo9kwd5PhPzJ9DjM9TCLeY1BFYM0MzKfFfVbVt+b0B6EeeI8y5ACyVBOoLJsGE2J/u3niXNVNVNEAPhCiBeSVN4uCS2s22nc2hjV7LVRQFWoViNQUXOwAGrblsJwm6CxFSrsokOQfIna3xuNoxcy2cNSqrVWkC5BNvPafljrifCHpElyIAExIjby8/txBwrh75hwlKJMMxP5onfzPlh2hWhxnsrUJZpLGodU35i3yx9XhTuAZPIDfyG/8AfLDDIcKr06hQ1AqBdSkgnVcSCoa1zvM32wr4tma1Ilu916yRpvaDeL2H9MJSTE3SLmfzShUpMfEQabPqJCCVKkx0aT5Xw/4HTAp6ahDU4PjkXOoQAwPi5iZ6bY83LapvJPMRF8MuD8RrUXDq8soKgOSwUeh22ixG/ScKSsPH+HvPHOM08rT7ypJEwAsSSfUjE3C+IJmKa1Kc6W5EQQehHI4j4rwmnmNIqAkLJgEjf0vyG2LGTyiUkCIsKOV+e9zc42zf0eXivsU5/tRTpNVmlWanQD97WVQURkpd6VJLBp0R4gNMkKWBtjir2xyoiHZp0zpUnSWrd1B6EPqkbwjWMYnq9maDPUYhz3hJZO8qaJbSGITVpBIUA25t+kZ5Tsrlw5cKwYszHxv7TNXYmJ31ZqsfVh+iIYiQ9p8pb/zCXVXF/aVygUj9KTVpWH6xeowUe0+UcKVzCEMyoCDuzaNPKwPe0oOx7xeoxXodj8qja1Rg1r62sALAX2Fo6QvQR8PY7K6lbQwKlSsO0AoKaqYm0Ckg/wBIwAT5TtRlalMVBVUK0RJv4lRhYTcrVpEDn3i8zhrl6yuodTKsJB8j64Qf+CcpBARgCujSKj6QkURAUnTBGXpAiIIWDYkYeZHKJRppSpiEpqqKJJhVEASbmw3OACfBgwYADBgwYADHFWoFUsxACgkk8gNzjvCriNTvHFEXUQ1X03VPVjBI/REH2hgbA7PE2YeCg/kXKqD8CXX3rPliOhSILO5l3iSNgBso/wAIk+8sbTGJ4wRjJybNEqPmDH2MEYQz5itW4hSTVqqouk6WllEME1wZNjoBeOl9sWYxjOMdkVr1qzLmilWrUdwAzkJORND6sVAusa1qa4DRAmDOBCNi9QCJIGowJO5PIdTY28sdYxGU7MvWruzuGod47BidRqHvKkgxUPsyE2UgIFgxjX8MyzU6NKmzF2RERnM+IqoBa5O5E7nfAwLGDH2MEYBnzCvt7RD5JgTA1UzPo4PMG9sNIwp/CDW0ZF3mCppkWBuKi2uCB68t8VHTHH5x/TxLiSEVO7UyA1psAWN56AEnBw6nfYmdhG4htRPoBY+vpiBzFSbCCbiIvIt0HT0w34WENVQSqiQzHfwllsBytMn9Ek8sI9Frtmz7A8GhO/qgF6glZ3Cm/wD3bn0GGnG6IFKohssNpYxEsdviYHv6Y0PgRREdAFHTkAPd8MYft1nmh1QHW6Ugi2keJtRg7QL/AA6Yykc8ZOUrMxx/MLUomHMoqq5jwyIBg8oJEj/EMTfgyIcVqcDedRF4jb48+Uk4XLkCuVakoVyCalVyWjVIAXoYEdLrOH34O6CrRq1YJqM5VUBFwsDnFtQNz9tsFrxaLd2OeJKSdSy5pkhjy06dmOynnA6DaQcea8frO3jVIpkldUnTqG4Huj0x6BxvPGkr5ZiVao7vS1WlXgkTtOssL3ieRvkeM8Oigisvjlms22rSDeBfwD5+mCFJhK3EznC30ggknyjbf+/dhllm+zcjz6j1+WIeG0D3bOqmC+gtNhupF9uZHIec26zNZS5CWHpt8r3542eWVxOoqz3jtRn6ikU0JBK6pEyb3uLwI5dR6GTstxBqgYMSYCkSL3LDfmDAImTvcxhvnMklWNYmNiCQR7x7reQwZLJJSXSiwPiTHUm5xtao8mndmNzvabMpmq0LNGmzgLpa6rRUDUwTwasw0a5I0g+HdhH/AOMs17X4qCWChacsPFrq6jq0xdPxc6eWtz4tN99gxJRi6vbOshJfKHuz4lZS5JU0804BGj2z3FIaR/zA6Xa9nuOVMxVr03od2KJUBpJ1ElgYMdVNjDCRaCCX+DAAYMGDAAYMGDAAYW8d4sMtT1lSxJgKDE2J35WH2YZY897UUtWZqtVLmjTans4H/thtC80v4mNjpax2xE3SwVBJvJ1nu0WYza6aFKpR0nUzKSSVkDlpI3JgTt5HE2SpUqOVLVqVGpWW5UrTNRmY21kg+Mk3JnzkziiOP00oN+L5dkqVZEajCiGhg14G8AARibs1wMFhVqsCT+UCEqSQZuwMwBPLfedsY+Tb2bOKSL3Z6rQzIbVlKSMhH5iEENMX072/vYOPoqh+oo/9NPuwiz/aUUqwp0aaNTEaisXJiylTE3HvwcJ4FWXMnMO8aiSRqMkEbaYiCb3MjptDUuhOPY9+iqH/AC9L/pp92EHAMxl8xmM1S7ijFNxo/Jp7IGluX6ak/wCvGqIxnuzmSprXzWlAO7qhVjkpo0pHmJg+onA27QkN14XQBBFCkCLgimliPdhHn+yfeVK7rVCd8wcjQbkJSXS8MNaHuri1qjicafBirJMvwXso1CslU1wwUMNIRlgs1QwPyhAp+OdJBuoM7Q/rcPpOSzUabMdyyKT8SMWcGCwMomYy/wBIHK9xR093+rT60eIjb9A/LD/6Kof8vS/6afdhTSyNP6QfwiRRSpPPWazy07zy9LbWxosTG+ynRT+iaH/L0f8App92I+2bIuTbWgdZpgKQDLa10iDb2o9MMMRdoiO4OrmVA2sSQAb7XO+LWmJfJHiua4CWZKdIq9UlmfSVVER2dlHiPJbdYG2I+J5OnRbQjGoEVWruuqEMNKyARpIi7REDeTCvjmbUVNPtqHDWIEkWve4ItHQ4vNxyuwpvqNPwyqp4QvszZbHkL2ws1Z2ptuj2Pg+epVKa90RtG4JEWgnqCPlih2gyCVrso1Rp1gkNE7aluRPLYyeuPMuF8fei2umQuqNVP80liBIURG022MgWMYfZvtXUqBV0aG5yZAgnawmY688RLCJ9Np2U+L1CtJVJEguIAAEhytwNrDHoHAKarl6SICBoWQAAdREkna5JMnrjAZYGrU0sTLMATHhBbwzJufnjW1mfLqKNNyYW2oQFEySTFwdvkL4zTKmrpF3imTWqCrQQQfX1+3GD4vSCJpfenKmfiDPPwkH48xi7le3QNc06tIiASGWeQ5qdt9wTywg7RcVFeoWUEIfCfnAIGwufW/TFqL7CKeheaDd3pVQBOuSOTmSL7QSPicQ1KVlVbkzabiInfa/y9bWu+JUatRIlYNwFgaTO+8wDsJ9MVWMeIiSbf2f7+VtTSsH6ZwYMGNTyQwYMGAAwYMGAAwYMGAAwYMGACtxLNilSd7eEGASBLchJ6mB78efDJ0sv482wfXMCmxYlvzmJABkA8iflift9nBUrpTRgwVTrIaynVcEj2WiB6EWOM7RekPE3h0iR4ZnznYSSNgYkGMc3JK3VHRxxpXY84TwEvmTVCDu5BBMldHIDV7ZsZtMkzBtjsdmNVV4rUTUuWInU02OoD2JEKTe3K8YWfSlV2prSZ0AhQuo3lgJJAABkmOXnazTJcM/E6oq5ioFVdiGJ1HTEBQJAE3n56jiVTKdo5p5VsjTZnamarELT2YqJY6pYchIna9+mHnZTO1atItVJJ1QCQB9gEj78Je1WWWqgzVN9anTEAyTBHu6bCD1xouz3EHr0tVRdLAkWmDHMT8PUH0DWHRLyrGeEvAfrs7+3X+TTw6wl4D9dnf26/wAmnintEodYMGDFCDBgwYAE1P8A9Qf/AOtT/mvhzhNT/wDUX/8ArU/5r4c4mI2GFX4Qa5TIViASSFXwxI1kLInoDhrhb25zlOjk2eqdNPVTVmiYDOqzHOCQYxa0xL5I8Gy2V0PTK01qajJRlMhRudWwja04Y5qgyooKlTpJAJgapAb3RpOk3GjpiShQVoelp11Kh8AJIqKrVND2BCkBrgH86bRbQZbINU1al1MddzqIGrU7iPai6LE3ExO+E30dsFWTLZdGUEHVvcH80sN4OxgH3YZdnOFNmaoUHTpUuzRMQRa8Xk2na/TCLM5plZkHUxN+fpc/72x6d2A4AFy61mM1KvinYqo2AMe8/wBcTJMJyCjwoUh/8qMb84Ox6Lbp0OKfaHiPOoNXd6bnmSbAFSI2BmDEj3N+0Weeke6QK7uJDsICqNywBAZuQAgddoOP4kmsFCrMHKlnUaZNgILCCIt4QMZJU6GrasQcSzK1amrQAFsGUSTHKTAMSuKdLMkeGfCG1EEC5tuDNoUD4+eIONM1F2Wm2pUc6bAhgDa3MEcscB2YBioDEXH9/HHQlgUZ3gtuSnhOwYD1E+Z5/wBMFStq5WEXgyItsDf/AGxuOCdiUrZdKtRiSyggX0rzAOmCTtN8Z/i3C6VGo1NklQoMjWI8UC9xyOFaK810foPBgwY2PLDBgwYADBgwYADBgwYADEOczK0kZ3MKoknyGIeMFu4qaTDaTB6W8vLHnWZGsPTC+EhZGnctyLARvy5GZ5ANRslyoo/igrANTYXjUIupOqR4iAx2OoA7R6sOLZWlQp0qiAPUI0sGMqpEHYww6i4HhBjE+V4fpRipa5CltM6YaSDpAgaSASdtJ6CficHGYIAqqgVhpkHxbWAsGWehvHPc4PhqN9m65rlXRn8xmZYNGkiZjqVAsJk8jadiIFjh3w/htbOODWZjTALKzqxFyRAmAx22MWNtsS5zIZRBCh5EeOReAASAQeQ8ieW97ORqVabDSYF4QGVMm25kkmBtNzfCjwSeWOXPFYRxlctmUzQpKH7hWAOoEq6zLE203Wf9RgbQNkigCAAANgMfcGBKgbsMJeA/XZ39uv8AJp4dYS8B+uzv7df5NPCe0CHWDCSlxec61GfDoAH+dZY/Ikf6cO8aSi47M4TUrroMGDBiSzIU6Nb6VZdR7vuw88+7DEhZ6d6x9wjbGvxz3YnVAmInymY+JOKnGc33VCo/MLb/ADGw+ZGFCOaXYpSpW+i7jNfheeOFVj/iojlzqoOdsNuB5vvaFN+cQ3+ZbH7J9+Fn4V8oK3DKlNm0hmogtBMDvUvAxqlTaYovyprs857OUlWiEXV3kaXYRtUDkzMiVZgpJ8NlHkW348go1HuNAZDJBZ3YAarbBWbkbgjmBFI5hadLUVjUvhlyWBe56AAgVF5gaSOeEvGMyYKAiJDtf84qB0+wDqRYRn3Z6KjihI96gMC59P8AYY9n/B/n1qZfQp+qYpHRDdN73U48iamBA8rnyYT13tGL/ZzjbZaqKklg5h0BPjFjv1E2PqOeGxThao9Y43w9alRCCyuFI1LFlmbggyJnob74zPEeGEKx8NQ89QiQBBAEmCb3vt0wyyfa6hU7yodSwF9pT7A2MrI9pjbCjtLxwAOEIgQAejkC0SLBd+l+dji42xQ8lgwfEsmqEaWI8V0PLnby22wy7LZYVc3RXTIZzIMx4QSJgWE6RHl54+ZPg1fOOXjTTUFnruCEiSZmACYgaR0BMTi3SWhl6lKpl8wa1RGViqqRqUN49PVtGrwzcTAJ32+gTSs9L425p0mqIgVgBDahBJIEdedrC4xgc/8AW1KDL+RcKwAJEQZ8JnY8xYW6gz6XmMzTegWPjpsuqIJlCJ29MYrP8D7lwxcldMCm19M8g58RAk79cZNURxvpnreDBgx1HAGDBgwAGDBgwAGKvE8z3dJ2kAhSRO0xb19MWsY7tNmYzFzsoCjpImd7yZ/dG0YaVsTdIo5jOVtDaqjktvcxz1DTtEKYtsfjV0MqNDHcbcyzHYtMwTIO2J88yLoSkW5Xe8TOwG/sna5kgGJmOozFSILMNG9rsYgcgBBOre+8SDotaMnvYZWrUpEspILDaLsSI5XYgcztC7QZ4ogWaQxJiJa+4jTEgDe8nw4FoksNT8rSARHKxJEmTz/NG2wDWKgrOsDVy3t4rAgAAQsz+aRFsMC9luGqSfyigCNTNqB0gASFaw2HMgG/PD7JdySTTChh/hggehAIHnjIrS06gAV0mNpEhD7IG58U8rKOeHXAMgVYNp0rBvEauQgbwReTOw6QMprGWaQedGhwYMGMDcMJeA/XZ39uv8mnh1hLwH67O/t1/k08S9oaJKVFfxtxAjuqbe/vKhn1nDbCyl/xj/saf8b4Z415Nr8Rlx6f6wwYMUU4vRNU0hUGsEiCGF1XUQGI0khbkA7XxBoXsVOKoDRqSNkcj10N95xLXzaIupnAAAMzyJAm3KSL4jeqlRGGsQysDyIBkEw23vGHHDsmStUc8JQCjTIG6IT5nQB9gGJO03CjmsuaQK3KHxbEKwJFriQIkbY+UaiU+7o6vFphQdyqAXt7sMsxW0rPpirWWxRuNVs884j+D/M1AQK1IC0CGAFhbSqxEz7oxVH4MK2iDVpF59o6/ZgWiNydyemPSVzcgGN8fDnRfa39MK4G3rch5efwVZkiPxilvMQ8c/LES/glzIM/jFH4Pt8MeqJnZuB6+WIa/EWDABR4gYJmNQ5e8T8MLzgHq8jMNw78HNen7VekRpKgaWIGrexsQLGPLzxKfwf12FBHq0tFIgMAKh1ICtvFYmAwNh7Xuxq6vGXUqDT9omReYWSSOsDT5ScTfSjWOkbgEXtqMAjqNW46GfIilAb5eUzPH+yOczDMv4xSWhEBNLSYFtRG4226RzxnD+CbMd2E/GKMhmOqH2MW26jG6zHaGpqK0qSuVMN4o0xv52xVXtke80FFmDeTE+/zxHrcawNer1/oT8F7GcQy+kHM0alNTPdt3nLbS0St+Vx5Ya8Q7M5mqPraY8pb7dM9cNuF8batPgAI9Yi/PntitxDtI9MmKaso5gmPkMHnxtWT5clmlwYMGOg5wwYMGAAwYMGAChxniQy9PWRJJ0gTF4JueQABM+WMbxDNd5U71gJjYWH5oMkzcEKIt52nDXtNWmsFJJVSCAJ3iJgbtLj+mEIqFmUlQbQ0xeBNyTY+EmIO28GcaxXZlJ9DLhGWStrDSrzMqIkADcGet/8ANhs3DqKAKTpMDxFhqMdZs3wi9oxQyIWiFrVGADDwII2NwTMAEAx0vuSQArq1C7ljI/OaD0uRv5wOojkL505PDwXaisovcUYUj3dMaRqALFjJ8Ba5JhVEm3W/QYpJ7JdmDQCQWmZLE7kkwY1Qdip8hj5UqE6LwADpYBbiTG+5g26DYb4acPya18vyDFpJizGLAjpDR8+ZGKftRPyYoo5ZqsiGLGYEKATOq4M6Ykc/gdtlk6RVFUxIEGMZWjmzTqgqFkCLCRpZrEzEzpJAGw1Y1mWq6kVojUAY9RiOWy+KiTBgwYxNgwl4D9dnf26/yaeHWEvAfrs7+3X+TTxL2honpf8AGP8Asaf8b4Z4WUv+Mf8AY0/43wzxrPa/EZcen+sMZfinZmg7OzVWBqO2rTJvWCIBA2GpVvb84ExONRjOZrshSer3uoq2tnJUKCxNbL1IJibHLKAeQY4hFsoDsplxVpr+MHVobSoAuASGgybaqgsZIncjbqt2KouSTXmQir4Ukd3VFSAVIJBZRqG5AFxpGJqHYaioQFr0woUinST2Hy7A+BR4oyyKW3udgABDlOwtDLrSIquBlyH1QJKoKVj1laCA2i1gCFK0IvcH7I08tWWqjHwrpClUn6qjT9sDVp00EIXYEnyjUZ0+Ec5ItitSqBlDDZgCPQiRixnnhVMTcfYcLp2H8orFzsELEDewAPQknf0BxAUrTJSnH+Zifjpt8DhflaBcl6NR6TS002upM3kTKtMzB3vfDalnmg60grvcER15W92MVT2aNVoiyWZFRSw8MEqwbcEHnbbmDsQQRieugIg3B/v3HHNQA+IG0AahHW1+Yn7Tj4FnmCL3nodrdNvdh10SZ/iFU5esC1QsoHh1RafOJaYIkybeeO6WbDkFQ1j7MggwQReJiQLeRjFziOUNYKQuq8MtgIBPXcXxWzvD9Gju6YKOTqXUUKsYgyORIgg84xk2/wDBqq72S8O4caTvUfSe8Ya4FoAIFyJ587Ww7q0lMSAR5jCTIvCy0aCYBBaUIPsvqub8/QdJus6UwSDCKGJiYEdB/TDjJJEyTbGkC2K1fII40lQOcgXwjr8eeiddYIKJ0wQTqAMb8pB3A+eHGSza1FBRtQJPiB3I6RjRckZYJcJRyN8GDBjqMQwYMGAAxzUcKCSQABJJ5AY6ws47nkpppZSxqBgFEbRc+gkbAm+2ABDkeLJUrPVNMg1GVabGJChRpheUySYv5ELOIU4UyDxAU7iXLA8xtcmTAtEHEVF2o00qsqqBdQLTKnYDZb+/w7arfa2fq1wEKgG8FJMSrXibwJ26jnMVTT9uiLtZJM9llYroYlVUACDKhRAlSLruZjcxj7wju1R6oRW0lVG25c3Biw8QNhHTFWlkmAkKQqkliZUX8BWOczJ3sDO4Biyr3FSrq0mPDJU89riws1/0ee+HWKFebPhzRqOzgSG30wdzFhFmvzJnT7xLlM/Up3DeEGTMwR+l0CkRB3gDDbgtKm5DqxJTYEDnaZG+x6XBwq4mGFRlp7AkARtsNMmwuLSNiBgTTfjQNNKy/Uy1HX9ZoYi4gELNyuoQBFxfb4YfUkCqANgAB6AWxkKeWdijBSTJWQpIhS0Q1hHUk/ncsazJ0ytNFaJCqDHUAYy5FVZNON3eCbGdzXaRqeZq0zR/JUQhaoO8J8azAin3YMkCDUBN7bTosZzjHGqFNqtJsuW1eCoSlMo57tW0NfU35MndY8JE7TmjRnyv21y6Fwy1QtPXrfSule7bMKZhtRk5StEA7CYnEOX7V0ldw+WekzVGDQKRMrTUg1NL7n2QRqHhFxivW41laKhlyEUhrJZadAfkqYdu8VQ10GusYMP4mhTqvGvF+HILZEKtN9AYZeiqgEuC4YkKqTSYGSGsLXEugsu/+MaALMcvWDwFHgpanhk8IIqcu9pt4iBD9QwHVXtrSsEo1mLFAsqqTqqUEazNqBX8ZpEhgPajkYd1uE0GBDZeiwNiDTQgjw2IIuPAn7i9Bj63C6B3oUjuL002OieXWnT/AOmvQYLQCzhnahMxWWlTRoIqEsxW4QUypXSWDKwqTMgiNsPsVMrwyjTM06NJDe6Iqm8TcDnA+AxbwhhitxL6mr+zf+E4s4rcS+pq/s3/AIThx2iZaZ84V9RS/Zp/CMWuL0Q1MAmAGBPunFXhX1FL9mn8Ix12krBKIJ/SWPUzgnqQof8AkXVkVnJQzqEtY7iwYdbCDHlhVU4hFmbUNRXQbtKk30jxKDFiDNxywVaiki7IytIIMb/ba3P4Yvni23iNzy6DfHG6bydOUcJnKlSmVVWRyI8akLB38UDXAJgwDYYcCuIBjfkPM+YEG+x5nCTN8SRKirIIIJEsOvVv6Yget3lVFPiUkloYgLEFTIHWIuNh0OKUqF42aHKMFsxmAB77k/OcSoRo0sbbKeqxb4C3+nFJsrog3caSRO/g8UFud+fxxzlXqtT8NYF22IVQqzJA0wSIHU3g+eKTaw0S1eRgaYHKxEN5iPPe2M/2gBZloIjtYtIJAHJdRm4ETe4gRiqmezGWq00rQ1NyadMqNJMAmGUk6WgMQQSDB2thnm6pcrUo6XiRpB+sXmB0YRYcwcS5J4ZSTi7PooAqKelTTOoEkkm82E8oHyGE/Zii2UzL5dajNTdO+AYDwtqgxEQCCPni9ScVDTdGICuwK8xqUiCORDR/ZxX4NUWpmqzGJJ7oG8BKQBJt1do//MK2V0ze4MUM+8MLnbYE9TyGK/eN+kVHrP2yBj01C1Z575KdDYnHPer+kPiMJyxPLV5n/fAI5n+gxXpk+r9Ddq6jdh8RjFcWrM9R9beyz6BJgLNo0kXICtz+3D+V8vljIZvNl3FR1UAMCq6iLLdQx1QTInYi2LjxkS5S1n8zUdlCgBafs23gFTf0E/Cxi5+O92p0yH9kuTvqIPht4V2nmLCRZjdGWpOC4FrklXIAMXsGjnfCurmkk6KZEDcMSbHwzqvpFjFiPlhLjTVIb5WnbO62aqundlpkAspvIJIHtm4gGVJ3A25x08nqUxfSqs0EAkarR4YMxEWkjHzh/ENThHTc7yJBYgXIuBtY2t5CXeayp7opT8N5E3BM84ubc/TphONaBTsj7OVAHYfpWWGB2LG4FlNzt+jysB845WpipASXJGojVcgAiykTA0+L0A8o+F5JkqBiFUAQAImbgW2iCflizmMgWctqBDGSGHOI9MS4e+y1P20XuDZsVKdl06TpjbYDly6e7F/C/hqikgUyTuT8tvQAe7F1KoOx/v0xhKLTN4yTWzvFerkaTElqSMSZJKKZOnTNxvptPS2J2YDcgYhbMjkCfl9uJUW9DcktkK8Iy4DgZejFQsX/ACaeMuIYtbxFhYzvzxXo5LKVGqgUKJZKgNSaSfW6QdUlfE2lva3ucWjmG8h88JeDMe+zdz9cOcf+1T6YpwaaJ9RZNAMwpc058QUMR5EkC/qDiXCBP+Kf9kn8b4vB+hPuJ/pjR8JnHn/oxwYois3In3x/+4+msx5geg+/Eeky/VRdxW4l9TV/Zv8AwnFdm8yficV88PyVSwHgb+E4uPFnZEubDwX+FfUUv2afwjFXt3TDZUTaHQgwDDCYN8R8NkUqdz7Cc/8ACOWLvaqiz5eFUsZBIHSDiOWNWacM7aPOjxHMbCorgCIKD4+EAz5TF8VUzdYuutwqqpZiqjxAHa4ItuYGwPTHofDuGU6SA6VLCNTECTP2Yrca4NSroQo0sLq6sAdQv+bsSeeOZwrZ1rkjejzXt7QWadZakgnu2U+IGxYaQIsYINhE+k7XICoKSL3IoIRLWBIJ5KFMFpO5iPPbETcCoyC7MaiEMp1KNBA2AcjVYCeuOspxgV6tTLsGFWlGoR4SDEFTPQixuJxMvdGkF0Mq1QVMq6UmqNVUERMNFpjTAMjHzg9OFUMRBhgyEwY2uI1SAD6ib4qPlGptrpv4xy5x/X7MWKZpFWqFmy5kamSNLsTsabArqJ6CTO+MU85G9YLHFcwK1NCB40zFMQRBD69J9JVifMEYz3aTP9zXSmAVLuCO7/VnmS1lI0wfTGgzCorCpVcNGy6QNRgwSgLd4wWYHysMfMtw4Zj8pXQEuAIIPhW5gydx1tGK+TyJNRyKmr0mOp3fw+01gWjbUVMEC8NpmIvtixl63spRCrSEks2ogk/9zEk3OG9HgqEMG8QBgMRfpBBtIjcR9s0MnkzSdxpZqOyDbSeYtB9Lx78S4vsfkmanPzqt0F/ecVwnW5wdokqNTqCiwWqabCmx2DkNpJ8g0Yx+VpZ2nPdU8wtJig0ValOtUVhTfWxarWYd0z92CA0+FioAM49lPB5clbZssGMfUr8UgxTk95aO4jSJtdr0yNMTDi9+QacNr5lO+bM3RaausBJDaq2tRo3ARaJvzc35CrE0Lu0XEqtOuRrKjwhQCQIgEkgQSZ1D/SfTCamFIUM0bmdQvc2i9o087xPXDHNcRbMVEkLT0sVO58OoX3E7T7/IjFatQIqNJmGYQLFiCQLTzGmL7es40Rixx2Zy5Ac/mHwgEbwTPqOnqRywtTJAVNJrJeFY6jteYgWMRudwfU6Z1qd1AM1NMT58zjN0+DVJA7q8zcjT6zPW8D4Yzi7bdmjVUqGefWnQEwzsPEASbAGZt6WHP5ixwniPfA2gi/XnHlBBH2XxxneE6lSDqZV0ksT4l++5+O+OuDcNNEEsRqPQkgXJJvzJN/QYTar7BJ39DEg+Xw/3x80f3f78d4MTZdI4Cn9L5Y+FCdz8vuxJgwWxUjjR/cnBB/s/7Y7wYLCjiPX44U8GH5XN2P1w5/8AxU/PDg4zvZziSVK+YCzL1NcERpVaaKZ89Vo8jyxnOXuj/wB0XGOGMaY/809h9Un8b4YX8sKKWdX8bZb6iipHmrMT7tMH3jDLOZtKShqjaVLIkwT4qjhFFhzZgPfjaZlDOv6SwevywacRvm6YbQaiBoB0llmCYBiZgkgT1x1SrK3ssrbbEHfbbEWXR2BiHP8A1VT/ACN/CcT4p8XrBKLk7FSJ6SCB84Hvw47FLCJOHfU0/wDIn8Iw54jU00wb8tp/ocIeD1w9FI2Cqs9SqgH5yPdhzxye5kMVI0m3Py9+M+bFmnBmjPVc4FfTOnWJIM+ESbgXgmJgxE+7EprKYC1wf8IA1ny3j5c+WFtLLkuS7Apu2oWJOwxEPCfCpBJiYEGfSw2GODyrB3+KKPHc+9CX9pWLG7MsG5iVIGm1gRa973yL5iutc5jKsHqEFWgLBcnYgmXAgC0EEY2kVa9MrWVW3ZFU2KtIhjvMML+WKT8LSyUVClCDYGAVOrntNhO5w1Ki8PA0rdqaSrTLpUQsvilG8LwPBYSSTNxa2+LAprXoq6gw8MZEFSp5/wCIMoEX2OE70yJ1y5sfFe/3XxoeC1HdO7UAIsy83JJmNMW3N55bYSqbyiZLxVoOD5SWWs7a20Ry8E7wByMf9o6Ya57MAaQJkmZAZoCgSSF39pfjOKmVyJ1kaBpuSwOlgTylSCZ/oMXM1lmgQSHXxI0xfmrRyI/oeWFUktENpsiyfc5gWqmp5atI3/QWBIPUThOz5nJViCXqZdhbUS5RpNpuwTaJm+LdXiaoGclVOzqxCsDH50kCI5m2K3BuN06gK0neAYU01aoCAObqNH2e/Baf6VTX4a3Pe17vvxXxYz3te7+pxQzmaFNQSCSSFUDdmOwvYeptj1o6PMlslqOFBZiABckmAB5k7YSV+KUswIWqgom5fWAXHILedM31cwIEgzi0mVk66gDPM9QnQIDtA5wCd/IWdI6YTkCSEdPJ5YPqNdTBBgtT5GRJG8HpHvwz/HqMz3tOdp1rMes4saR0GDSOgwm29jSS0QfSFL9bT/fX78H0hS/W0/31+/E+kdBg0joMIZB9IUv1tP8AfX78H0hS/W0/31+/E+kdBg0joMAEH0hS/W0/31+/B9IUv1tP99fvxPpHQYNI6DABB9IUv1tP99fvwfSFL9bT/fX78T6R0GDSOgwAQfSFL9bT/fX78H0hS/W0/wB9fvxPpHQYNI6DABB9IUv1tP8AfX78LeGUaFGrXqCrT/LMD7a2EX5/plj8MOdI6DBpHQYTV5BOhYvciua3e07oF9td5ud+gUY44+aFWhpqZju17yjFRGQlagqo1P2gy+2F3BEThtpHQYrcRyC1kCMSAHpuCsSGpVFddwR7SDl1w22xJJGYq5LJu3jzrl6yNUOpqKsCaGjvjppjuyKSWmElZicO+C5LL5Wke6qDu6jawzOpBlQAFYQNIVRAwvXsRQChBUrBQqiJp+0tNaYeTTktpRLTplfZuZe8OyS0aS01khZuQskkkkkKAskkmwAvhUU2ffpCl+tp/vr9+Ic5maNRGQ1afiBHtr9+LukdBg0joMPJLplHJZijTpone0/CoHtrvzO/WcN+0JPcqRBhlPuAPTFbSOgxc46SKNhJkfZjPlyma8NJ4ENOshsTMja/xAxGuWV03JUzESb6SOnWfeMUxnSjAOgJ2DC0gmB6H44uH8mabQRqYXnpMT1MxjiWTtqj7muDP3RCgsYAibkAnlO8HC2mtSFUyJ3kkzHSDY40NbigKljdBYzMSPIX999tueF+bdSQykiRzvPQ3v1HWw95NR6FFvso0crAIcdYn7CZ6zibL1fxaYBYMASF5Hy67fLFutlrah9vL5DBWywIBMfD7sJJrKH5J7JuG51mLPdYldBg3sQT7vPni9S4wjv3TiDYf4STsJ/NboPTGUrZeLqxUn9EkQfTnti3TyD9xGoaqmptRAkzsZB3FotaB0w/NicYmizmXBFwrAW8QAI95B+7CXN8W01FpIniMkooUwoFiTBWL7WN8S8L4q+ap3XTUpVFWoAfaUG9z5Gf9OOqKqmcfVuyLp52EzEbCT054UsglTa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IWFhUVGRgYGBcYGBgdHxoYGBgaHx4fHxsYHSgiGBwmGxgYITEiJykrLi4uGB8zODMtNyktLisBCgoKDg0OGxAQGywlICQsLDQvNCwsLCwvLCwsMCwsLCwsLCwsLCwsLCwsLCwsNCwsLCwsLCwsLCwsLCwsLCwsLP/AABEIAK8BHwMBIgACEQEDEQH/xAAcAAACAwEBAQEAAAAAAAAAAAAABQMEBgIHAQj/xABHEAACAQIEAwUEBAwEBAcAAAABAhEDIQAEEjEFQVEGEyJhcTKBkaEVM7HRBxQjQlJTc5Kys8HwYnKC4TRUk6IWJDVDY3Tx/8QAGQEAAwEBAQAAAAAAAAAAAAAAAAECAwQF/8QAJhEAAgICAgEFAQADAQAAAAAAAAECESExA0ESEyIyYXFRgcHwQv/aAAwDAQACEQMRAD8A9xwYMGAAwYMGAAwYMGAAwYMGAAwYMGAAwYMGAAwYMGAAwYME4ADBgwYADBgwYADBgwYADBgwYADGY/CRW0ZCo3Q0/wCNcafGZ/CLR15Gop5tTtzPjWw8zsMJ6L4/mv08TXOOzG5kqQRMWIgj5/bGJGJsFdmaTYkzva0RuDz6e6apSKgNYhgQD5IFgW2bbnf7ViEuWgQo9kwd5PhPzJ9DjM9TCLeY1BFYM0MzKfFfVbVt+b0B6EeeI8y5ACyVBOoLJsGE2J/u3niXNVNVNEAPhCiBeSVN4uCS2s22nc2hjV7LVRQFWoViNQUXOwAGrblsJwm6CxFSrsokOQfIna3xuNoxcy2cNSqrVWkC5BNvPafljrifCHpElyIAExIjby8/txBwrh75hwlKJMMxP5onfzPlh2hWhxnsrUJZpLGodU35i3yx9XhTuAZPIDfyG/8AfLDDIcKr06hQ1AqBdSkgnVcSCoa1zvM32wr4tma1Ilu916yRpvaDeL2H9MJSTE3SLmfzShUpMfEQabPqJCCVKkx0aT5Xw/4HTAp6ahDU4PjkXOoQAwPi5iZ6bY83LapvJPMRF8MuD8RrUXDq8soKgOSwUeh22ixG/ScKSsPH+HvPHOM08rT7ypJEwAsSSfUjE3C+IJmKa1Kc6W5EQQehHI4j4rwmnmNIqAkLJgEjf0vyG2LGTyiUkCIsKOV+e9zc42zf0eXivsU5/tRTpNVmlWanQD97WVQURkpd6VJLBp0R4gNMkKWBtjir2xyoiHZp0zpUnSWrd1B6EPqkbwjWMYnq9maDPUYhz3hJZO8qaJbSGITVpBIUA25t+kZ5Tsrlw5cKwYszHxv7TNXYmJ31ZqsfVh+iIYiQ9p8pb/zCXVXF/aVygUj9KTVpWH6xeowUe0+UcKVzCEMyoCDuzaNPKwPe0oOx7xeoxXodj8qja1Rg1r62sALAX2Fo6QvQR8PY7K6lbQwKlSsO0AoKaqYm0Ckg/wBIwAT5TtRlalMVBVUK0RJv4lRhYTcrVpEDn3i8zhrl6yuodTKsJB8j64Qf+CcpBARgCujSKj6QkURAUnTBGXpAiIIWDYkYeZHKJRppSpiEpqqKJJhVEASbmw3OACfBgwYADBgwYADHFWoFUsxACgkk8gNzjvCriNTvHFEXUQ1X03VPVjBI/REH2hgbA7PE2YeCg/kXKqD8CXX3rPliOhSILO5l3iSNgBso/wAIk+8sbTGJ4wRjJybNEqPmDH2MEYQz5itW4hSTVqqouk6WllEME1wZNjoBeOl9sWYxjOMdkVr1qzLmilWrUdwAzkJORND6sVAusa1qa4DRAmDOBCNi9QCJIGowJO5PIdTY28sdYxGU7MvWruzuGod47BidRqHvKkgxUPsyE2UgIFgxjX8MyzU6NKmzF2RERnM+IqoBa5O5E7nfAwLGDH2MEYBnzCvt7RD5JgTA1UzPo4PMG9sNIwp/CDW0ZF3mCppkWBuKi2uCB68t8VHTHH5x/TxLiSEVO7UyA1psAWN56AEnBw6nfYmdhG4htRPoBY+vpiBzFSbCCbiIvIt0HT0w34WENVQSqiQzHfwllsBytMn9Ek8sI9Frtmz7A8GhO/qgF6glZ3Cm/wD3bn0GGnG6IFKohssNpYxEsdviYHv6Y0PgRREdAFHTkAPd8MYft1nmh1QHW6Ugi2keJtRg7QL/AA6Yykc8ZOUrMxx/MLUomHMoqq5jwyIBg8oJEj/EMTfgyIcVqcDedRF4jb48+Uk4XLkCuVakoVyCalVyWjVIAXoYEdLrOH34O6CrRq1YJqM5VUBFwsDnFtQNz9tsFrxaLd2OeJKSdSy5pkhjy06dmOynnA6DaQcea8frO3jVIpkldUnTqG4Huj0x6BxvPGkr5ZiVao7vS1WlXgkTtOssL3ieRvkeM8Oigisvjlms22rSDeBfwD5+mCFJhK3EznC30ggknyjbf+/dhllm+zcjz6j1+WIeG0D3bOqmC+gtNhupF9uZHIec26zNZS5CWHpt8r3542eWVxOoqz3jtRn6ikU0JBK6pEyb3uLwI5dR6GTstxBqgYMSYCkSL3LDfmDAImTvcxhvnMklWNYmNiCQR7x7reQwZLJJSXSiwPiTHUm5xtao8mndmNzvabMpmq0LNGmzgLpa6rRUDUwTwasw0a5I0g+HdhH/AOMs17X4qCWChacsPFrq6jq0xdPxc6eWtz4tN99gxJRi6vbOshJfKHuz4lZS5JU0804BGj2z3FIaR/zA6Xa9nuOVMxVr03od2KJUBpJ1ElgYMdVNjDCRaCCX+DAAYMGDAAYMGDAAYW8d4sMtT1lSxJgKDE2J35WH2YZY897UUtWZqtVLmjTans4H/thtC80v4mNjpax2xE3SwVBJvJ1nu0WYza6aFKpR0nUzKSSVkDlpI3JgTt5HE2SpUqOVLVqVGpWW5UrTNRmY21kg+Mk3JnzkziiOP00oN+L5dkqVZEajCiGhg14G8AARibs1wMFhVqsCT+UCEqSQZuwMwBPLfedsY+Tb2bOKSL3Z6rQzIbVlKSMhH5iEENMX072/vYOPoqh+oo/9NPuwiz/aUUqwp0aaNTEaisXJiylTE3HvwcJ4FWXMnMO8aiSRqMkEbaYiCb3MjptDUuhOPY9+iqH/AC9L/pp92EHAMxl8xmM1S7ijFNxo/Jp7IGluX6ak/wCvGqIxnuzmSprXzWlAO7qhVjkpo0pHmJg+onA27QkN14XQBBFCkCLgimliPdhHn+yfeVK7rVCd8wcjQbkJSXS8MNaHuri1qjicafBirJMvwXso1CslU1wwUMNIRlgs1QwPyhAp+OdJBuoM7Q/rcPpOSzUabMdyyKT8SMWcGCwMomYy/wBIHK9xR093+rT60eIjb9A/LD/6Kof8vS/6afdhTSyNP6QfwiRRSpPPWazy07zy9LbWxosTG+ynRT+iaH/L0f8App92I+2bIuTbWgdZpgKQDLa10iDb2o9MMMRdoiO4OrmVA2sSQAb7XO+LWmJfJHiua4CWZKdIq9UlmfSVVER2dlHiPJbdYG2I+J5OnRbQjGoEVWruuqEMNKyARpIi7REDeTCvjmbUVNPtqHDWIEkWve4ItHQ4vNxyuwpvqNPwyqp4QvszZbHkL2ws1Z2ptuj2Pg+epVKa90RtG4JEWgnqCPlih2gyCVrso1Rp1gkNE7aluRPLYyeuPMuF8fei2umQuqNVP80liBIURG022MgWMYfZvtXUqBV0aG5yZAgnawmY688RLCJ9Np2U+L1CtJVJEguIAAEhytwNrDHoHAKarl6SICBoWQAAdREkna5JMnrjAZYGrU0sTLMATHhBbwzJufnjW1mfLqKNNyYW2oQFEySTFwdvkL4zTKmrpF3imTWqCrQQQfX1+3GD4vSCJpfenKmfiDPPwkH48xi7le3QNc06tIiASGWeQ5qdt9wTywg7RcVFeoWUEIfCfnAIGwufW/TFqL7CKeheaDd3pVQBOuSOTmSL7QSPicQ1KVlVbkzabiInfa/y9bWu+JUatRIlYNwFgaTO+8wDsJ9MVWMeIiSbf2f7+VtTSsH6ZwYMGNTyQwYMGAAwYMGAAwYMGAAwYMGACtxLNilSd7eEGASBLchJ6mB78efDJ0sv482wfXMCmxYlvzmJABkA8iflift9nBUrpTRgwVTrIaynVcEj2WiB6EWOM7RekPE3h0iR4ZnznYSSNgYkGMc3JK3VHRxxpXY84TwEvmTVCDu5BBMldHIDV7ZsZtMkzBtjsdmNVV4rUTUuWInU02OoD2JEKTe3K8YWfSlV2prSZ0AhQuo3lgJJAABkmOXnazTJcM/E6oq5ioFVdiGJ1HTEBQJAE3n56jiVTKdo5p5VsjTZnamarELT2YqJY6pYchIna9+mHnZTO1atItVJJ1QCQB9gEj78Je1WWWqgzVN9anTEAyTBHu6bCD1xouz3EHr0tVRdLAkWmDHMT8PUH0DWHRLyrGeEvAfrs7+3X+TTw6wl4D9dnf26/wAmnintEodYMGDFCDBgwYAE1P8A9Qf/AOtT/mvhzhNT/wDUX/8ArU/5r4c4mI2GFX4Qa5TIViASSFXwxI1kLInoDhrhb25zlOjk2eqdNPVTVmiYDOqzHOCQYxa0xL5I8Gy2V0PTK01qajJRlMhRudWwja04Y5qgyooKlTpJAJgapAb3RpOk3GjpiShQVoelp11Kh8AJIqKrVND2BCkBrgH86bRbQZbINU1al1MddzqIGrU7iPai6LE3ExO+E30dsFWTLZdGUEHVvcH80sN4OxgH3YZdnOFNmaoUHTpUuzRMQRa8Xk2na/TCLM5plZkHUxN+fpc/72x6d2A4AFy61mM1KvinYqo2AMe8/wBcTJMJyCjwoUh/8qMb84Ox6Lbp0OKfaHiPOoNXd6bnmSbAFSI2BmDEj3N+0Weeke6QK7uJDsICqNywBAZuQAgddoOP4kmsFCrMHKlnUaZNgILCCIt4QMZJU6GrasQcSzK1amrQAFsGUSTHKTAMSuKdLMkeGfCG1EEC5tuDNoUD4+eIONM1F2Wm2pUc6bAhgDa3MEcscB2YBioDEXH9/HHQlgUZ3gtuSnhOwYD1E+Z5/wBMFStq5WEXgyItsDf/AGxuOCdiUrZdKtRiSyggX0rzAOmCTtN8Z/i3C6VGo1NklQoMjWI8UC9xyOFaK810foPBgwY2PLDBgwYADBgwYADBgwYADEOczK0kZ3MKoknyGIeMFu4qaTDaTB6W8vLHnWZGsPTC+EhZGnctyLARvy5GZ5ANRslyoo/igrANTYXjUIupOqR4iAx2OoA7R6sOLZWlQp0qiAPUI0sGMqpEHYww6i4HhBjE+V4fpRipa5CltM6YaSDpAgaSASdtJ6CficHGYIAqqgVhpkHxbWAsGWehvHPc4PhqN9m65rlXRn8xmZYNGkiZjqVAsJk8jadiIFjh3w/htbOODWZjTALKzqxFyRAmAx22MWNtsS5zIZRBCh5EeOReAASAQeQ8ieW97ORqVabDSYF4QGVMm25kkmBtNzfCjwSeWOXPFYRxlctmUzQpKH7hWAOoEq6zLE203Wf9RgbQNkigCAAANgMfcGBKgbsMJeA/XZ39uv8AJp4dYS8B+uzv7df5NPCe0CHWDCSlxec61GfDoAH+dZY/Ikf6cO8aSi47M4TUrroMGDBiSzIU6Nb6VZdR7vuw88+7DEhZ6d6x9wjbGvxz3YnVAmInymY+JOKnGc33VCo/MLb/ADGw+ZGFCOaXYpSpW+i7jNfheeOFVj/iojlzqoOdsNuB5vvaFN+cQ3+ZbH7J9+Fn4V8oK3DKlNm0hmogtBMDvUvAxqlTaYovyprs857OUlWiEXV3kaXYRtUDkzMiVZgpJ8NlHkW348go1HuNAZDJBZ3YAarbBWbkbgjmBFI5hadLUVjUvhlyWBe56AAgVF5gaSOeEvGMyYKAiJDtf84qB0+wDqRYRn3Z6KjihI96gMC59P8AYY9n/B/n1qZfQp+qYpHRDdN73U48iamBA8rnyYT13tGL/ZzjbZaqKklg5h0BPjFjv1E2PqOeGxThao9Y43w9alRCCyuFI1LFlmbggyJnob74zPEeGEKx8NQ89QiQBBAEmCb3vt0wyyfa6hU7yodSwF9pT7A2MrI9pjbCjtLxwAOEIgQAejkC0SLBd+l+dji42xQ8lgwfEsmqEaWI8V0PLnby22wy7LZYVc3RXTIZzIMx4QSJgWE6RHl54+ZPg1fOOXjTTUFnruCEiSZmACYgaR0BMTi3SWhl6lKpl8wa1RGViqqRqUN49PVtGrwzcTAJ32+gTSs9L425p0mqIgVgBDahBJIEdedrC4xgc/8AW1KDL+RcKwAJEQZ8JnY8xYW6gz6XmMzTegWPjpsuqIJlCJ29MYrP8D7lwxcldMCm19M8g58RAk79cZNURxvpnreDBgx1HAGDBgwAGDBgwAGKvE8z3dJ2kAhSRO0xb19MWsY7tNmYzFzsoCjpImd7yZ/dG0YaVsTdIo5jOVtDaqjktvcxz1DTtEKYtsfjV0MqNDHcbcyzHYtMwTIO2J88yLoSkW5Xe8TOwG/sna5kgGJmOozFSILMNG9rsYgcgBBOre+8SDotaMnvYZWrUpEspILDaLsSI5XYgcztC7QZ4ogWaQxJiJa+4jTEgDe8nw4FoksNT8rSARHKxJEmTz/NG2wDWKgrOsDVy3t4rAgAAQsz+aRFsMC9luGqSfyigCNTNqB0gASFaw2HMgG/PD7JdySTTChh/hggehAIHnjIrS06gAV0mNpEhD7IG58U8rKOeHXAMgVYNp0rBvEauQgbwReTOw6QMprGWaQedGhwYMGMDcMJeA/XZ39uv8mnh1hLwH67O/t1/k08S9oaJKVFfxtxAjuqbe/vKhn1nDbCyl/xj/saf8b4Z415Nr8Rlx6f6wwYMUU4vRNU0hUGsEiCGF1XUQGI0khbkA7XxBoXsVOKoDRqSNkcj10N95xLXzaIupnAAAMzyJAm3KSL4jeqlRGGsQysDyIBkEw23vGHHDsmStUc8JQCjTIG6IT5nQB9gGJO03CjmsuaQK3KHxbEKwJFriQIkbY+UaiU+7o6vFphQdyqAXt7sMsxW0rPpirWWxRuNVs884j+D/M1AQK1IC0CGAFhbSqxEz7oxVH4MK2iDVpF59o6/ZgWiNydyemPSVzcgGN8fDnRfa39MK4G3rch5efwVZkiPxilvMQ8c/LES/glzIM/jFH4Pt8MeqJnZuB6+WIa/EWDABR4gYJmNQ5e8T8MLzgHq8jMNw78HNen7VekRpKgaWIGrexsQLGPLzxKfwf12FBHq0tFIgMAKh1ICtvFYmAwNh7Xuxq6vGXUqDT9omReYWSSOsDT5ScTfSjWOkbgEXtqMAjqNW46GfIilAb5eUzPH+yOczDMv4xSWhEBNLSYFtRG4226RzxnD+CbMd2E/GKMhmOqH2MW26jG6zHaGpqK0qSuVMN4o0xv52xVXtke80FFmDeTE+/zxHrcawNer1/oT8F7GcQy+kHM0alNTPdt3nLbS0St+Vx5Ya8Q7M5mqPraY8pb7dM9cNuF8batPgAI9Yi/PntitxDtI9MmKaso5gmPkMHnxtWT5clmlwYMGOg5wwYMGAAwYMGAChxniQy9PWRJJ0gTF4JueQABM+WMbxDNd5U71gJjYWH5oMkzcEKIt52nDXtNWmsFJJVSCAJ3iJgbtLj+mEIqFmUlQbQ0xeBNyTY+EmIO28GcaxXZlJ9DLhGWStrDSrzMqIkADcGet/8ANhs3DqKAKTpMDxFhqMdZs3wi9oxQyIWiFrVGADDwII2NwTMAEAx0vuSQArq1C7ljI/OaD0uRv5wOojkL505PDwXaisovcUYUj3dMaRqALFjJ8Ba5JhVEm3W/QYpJ7JdmDQCQWmZLE7kkwY1Qdip8hj5UqE6LwADpYBbiTG+5g26DYb4acPya18vyDFpJizGLAjpDR8+ZGKftRPyYoo5ZqsiGLGYEKATOq4M6Ykc/gdtlk6RVFUxIEGMZWjmzTqgqFkCLCRpZrEzEzpJAGw1Y1mWq6kVojUAY9RiOWy+KiTBgwYxNgwl4D9dnf26/yaeHWEvAfrs7+3X+TTxL2honpf8AGP8Asaf8b4Z4WUv+Mf8AY0/43wzxrPa/EZcen+sMZfinZmg7OzVWBqO2rTJvWCIBA2GpVvb84ExONRjOZrshSer3uoq2tnJUKCxNbL1IJibHLKAeQY4hFsoDsplxVpr+MHVobSoAuASGgybaqgsZIncjbqt2KouSTXmQir4Ukd3VFSAVIJBZRqG5AFxpGJqHYaioQFr0woUinST2Hy7A+BR4oyyKW3udgABDlOwtDLrSIquBlyH1QJKoKVj1laCA2i1gCFK0IvcH7I08tWWqjHwrpClUn6qjT9sDVp00EIXYEnyjUZ0+Ec5ItitSqBlDDZgCPQiRixnnhVMTcfYcLp2H8orFzsELEDewAPQknf0BxAUrTJSnH+Zifjpt8DhflaBcl6NR6TS002upM3kTKtMzB3vfDalnmg60grvcER15W92MVT2aNVoiyWZFRSw8MEqwbcEHnbbmDsQQRieugIg3B/v3HHNQA+IG0AahHW1+Yn7Tj4FnmCL3nodrdNvdh10SZ/iFU5esC1QsoHh1RafOJaYIkybeeO6WbDkFQ1j7MggwQReJiQLeRjFziOUNYKQuq8MtgIBPXcXxWzvD9Gju6YKOTqXUUKsYgyORIgg84xk2/wDBqq72S8O4caTvUfSe8Ya4FoAIFyJ587Ww7q0lMSAR5jCTIvCy0aCYBBaUIPsvqub8/QdJus6UwSDCKGJiYEdB/TDjJJEyTbGkC2K1fII40lQOcgXwjr8eeiddYIKJ0wQTqAMb8pB3A+eHGSza1FBRtQJPiB3I6RjRckZYJcJRyN8GDBjqMQwYMGAAxzUcKCSQABJJ5AY6ws47nkpppZSxqBgFEbRc+gkbAm+2ABDkeLJUrPVNMg1GVabGJChRpheUySYv5ELOIU4UyDxAU7iXLA8xtcmTAtEHEVF2o00qsqqBdQLTKnYDZb+/w7arfa2fq1wEKgG8FJMSrXibwJ26jnMVTT9uiLtZJM9llYroYlVUACDKhRAlSLruZjcxj7wju1R6oRW0lVG25c3Biw8QNhHTFWlkmAkKQqkliZUX8BWOczJ3sDO4Biyr3FSrq0mPDJU89riws1/0ee+HWKFebPhzRqOzgSG30wdzFhFmvzJnT7xLlM/Up3DeEGTMwR+l0CkRB3gDDbgtKm5DqxJTYEDnaZG+x6XBwq4mGFRlp7AkARtsNMmwuLSNiBgTTfjQNNKy/Uy1HX9ZoYi4gELNyuoQBFxfb4YfUkCqANgAB6AWxkKeWdijBSTJWQpIhS0Q1hHUk/ncsazJ0ytNFaJCqDHUAYy5FVZNON3eCbGdzXaRqeZq0zR/JUQhaoO8J8azAin3YMkCDUBN7bTosZzjHGqFNqtJsuW1eCoSlMo57tW0NfU35MndY8JE7TmjRnyv21y6Fwy1QtPXrfSule7bMKZhtRk5StEA7CYnEOX7V0ldw+WekzVGDQKRMrTUg1NL7n2QRqHhFxivW41laKhlyEUhrJZadAfkqYdu8VQ10GusYMP4mhTqvGvF+HILZEKtN9AYZeiqgEuC4YkKqTSYGSGsLXEugsu/+MaALMcvWDwFHgpanhk8IIqcu9pt4iBD9QwHVXtrSsEo1mLFAsqqTqqUEazNqBX8ZpEhgPajkYd1uE0GBDZeiwNiDTQgjw2IIuPAn7i9Bj63C6B3oUjuL002OieXWnT/AOmvQYLQCzhnahMxWWlTRoIqEsxW4QUypXSWDKwqTMgiNsPsVMrwyjTM06NJDe6Iqm8TcDnA+AxbwhhitxL6mr+zf+E4s4rcS+pq/s3/AIThx2iZaZ84V9RS/Zp/CMWuL0Q1MAmAGBPunFXhX1FL9mn8Ix12krBKIJ/SWPUzgnqQof8AkXVkVnJQzqEtY7iwYdbCDHlhVU4hFmbUNRXQbtKk30jxKDFiDNxywVaiki7IytIIMb/ba3P4Yvni23iNzy6DfHG6bydOUcJnKlSmVVWRyI8akLB38UDXAJgwDYYcCuIBjfkPM+YEG+x5nCTN8SRKirIIIJEsOvVv6Yget3lVFPiUkloYgLEFTIHWIuNh0OKUqF42aHKMFsxmAB77k/OcSoRo0sbbKeqxb4C3+nFJsrog3caSRO/g8UFud+fxxzlXqtT8NYF22IVQqzJA0wSIHU3g+eKTaw0S1eRgaYHKxEN5iPPe2M/2gBZloIjtYtIJAHJdRm4ETe4gRiqmezGWq00rQ1NyadMqNJMAmGUk6WgMQQSDB2thnm6pcrUo6XiRpB+sXmB0YRYcwcS5J4ZSTi7PooAqKelTTOoEkkm82E8oHyGE/Zii2UzL5dajNTdO+AYDwtqgxEQCCPni9ScVDTdGICuwK8xqUiCORDR/ZxX4NUWpmqzGJJ7oG8BKQBJt1do//MK2V0ze4MUM+8MLnbYE9TyGK/eN+kVHrP2yBj01C1Z575KdDYnHPer+kPiMJyxPLV5n/fAI5n+gxXpk+r9Ddq6jdh8RjFcWrM9R9beyz6BJgLNo0kXICtz+3D+V8vljIZvNl3FR1UAMCq6iLLdQx1QTInYi2LjxkS5S1n8zUdlCgBafs23gFTf0E/Cxi5+O92p0yH9kuTvqIPht4V2nmLCRZjdGWpOC4FrklXIAMXsGjnfCurmkk6KZEDcMSbHwzqvpFjFiPlhLjTVIb5WnbO62aqundlpkAspvIJIHtm4gGVJ3A25x08nqUxfSqs0EAkarR4YMxEWkjHzh/ENThHTc7yJBYgXIuBtY2t5CXeayp7opT8N5E3BM84ubc/TphONaBTsj7OVAHYfpWWGB2LG4FlNzt+jysB845WpipASXJGojVcgAiykTA0+L0A8o+F5JkqBiFUAQAImbgW2iCflizmMgWctqBDGSGHOI9MS4e+y1P20XuDZsVKdl06TpjbYDly6e7F/C/hqikgUyTuT8tvQAe7F1KoOx/v0xhKLTN4yTWzvFerkaTElqSMSZJKKZOnTNxvptPS2J2YDcgYhbMjkCfl9uJUW9DcktkK8Iy4DgZejFQsX/ACaeMuIYtbxFhYzvzxXo5LKVGqgUKJZKgNSaSfW6QdUlfE2lva3ucWjmG8h88JeDMe+zdz9cOcf+1T6YpwaaJ9RZNAMwpc058QUMR5EkC/qDiXCBP+Kf9kn8b4vB+hPuJ/pjR8JnHn/oxwYois3In3x/+4+msx5geg+/Eeky/VRdxW4l9TV/Zv8AwnFdm8yficV88PyVSwHgb+E4uPFnZEubDwX+FfUUv2afwjFXt3TDZUTaHQgwDDCYN8R8NkUqdz7Cc/8ACOWLvaqiz5eFUsZBIHSDiOWNWacM7aPOjxHMbCorgCIKD4+EAz5TF8VUzdYuutwqqpZiqjxAHa4ItuYGwPTHofDuGU6SA6VLCNTECTP2Yrca4NSroQo0sLq6sAdQv+bsSeeOZwrZ1rkjejzXt7QWadZakgnu2U+IGxYaQIsYINhE+k7XICoKSL3IoIRLWBIJ5KFMFpO5iPPbETcCoyC7MaiEMp1KNBA2AcjVYCeuOspxgV6tTLsGFWlGoR4SDEFTPQixuJxMvdGkF0Mq1QVMq6UmqNVUERMNFpjTAMjHzg9OFUMRBhgyEwY2uI1SAD6ib4qPlGptrpv4xy5x/X7MWKZpFWqFmy5kamSNLsTsabArqJ6CTO+MU85G9YLHFcwK1NCB40zFMQRBD69J9JVifMEYz3aTP9zXSmAVLuCO7/VnmS1lI0wfTGgzCorCpVcNGy6QNRgwSgLd4wWYHysMfMtw4Zj8pXQEuAIIPhW5gydx1tGK+TyJNRyKmr0mOp3fw+01gWjbUVMEC8NpmIvtixl63spRCrSEks2ogk/9zEk3OG9HgqEMG8QBgMRfpBBtIjcR9s0MnkzSdxpZqOyDbSeYtB9Lx78S4vsfkmanPzqt0F/ecVwnW5wdokqNTqCiwWqabCmx2DkNpJ8g0Yx+VpZ2nPdU8wtJig0ValOtUVhTfWxarWYd0z92CA0+FioAM49lPB5clbZssGMfUr8UgxTk95aO4jSJtdr0yNMTDi9+QacNr5lO+bM3RaausBJDaq2tRo3ARaJvzc35CrE0Lu0XEqtOuRrKjwhQCQIgEkgQSZ1D/SfTCamFIUM0bmdQvc2i9o087xPXDHNcRbMVEkLT0sVO58OoX3E7T7/IjFatQIqNJmGYQLFiCQLTzGmL7es40Rixx2Zy5Ac/mHwgEbwTPqOnqRywtTJAVNJrJeFY6jteYgWMRudwfU6Z1qd1AM1NMT58zjN0+DVJA7q8zcjT6zPW8D4Yzi7bdmjVUqGefWnQEwzsPEASbAGZt6WHP5ixwniPfA2gi/XnHlBBH2XxxneE6lSDqZV0ksT4l++5+O+OuDcNNEEsRqPQkgXJJvzJN/QYTar7BJ39DEg+Xw/3x80f3f78d4MTZdI4Cn9L5Y+FCdz8vuxJgwWxUjjR/cnBB/s/7Y7wYLCjiPX44U8GH5XN2P1w5/8AxU/PDg4zvZziSVK+YCzL1NcERpVaaKZ89Vo8jyxnOXuj/wB0XGOGMaY/809h9Un8b4YX8sKKWdX8bZb6iipHmrMT7tMH3jDLOZtKShqjaVLIkwT4qjhFFhzZgPfjaZlDOv6SwevywacRvm6YbQaiBoB0llmCYBiZgkgT1x1SrK3ssrbbEHfbbEWXR2BiHP8A1VT/ACN/CcT4p8XrBKLk7FSJ6SCB84Hvw47FLCJOHfU0/wDIn8Iw54jU00wb8tp/ocIeD1w9FI2Cqs9SqgH5yPdhzxye5kMVI0m3Py9+M+bFmnBmjPVc4FfTOnWJIM+ESbgXgmJgxE+7EprKYC1wf8IA1ny3j5c+WFtLLkuS7Apu2oWJOwxEPCfCpBJiYEGfSw2GODyrB3+KKPHc+9CX9pWLG7MsG5iVIGm1gRa973yL5iutc5jKsHqEFWgLBcnYgmXAgC0EEY2kVa9MrWVW3ZFU2KtIhjvMML+WKT8LSyUVClCDYGAVOrntNhO5w1Ki8PA0rdqaSrTLpUQsvilG8LwPBYSSTNxa2+LAprXoq6gw8MZEFSp5/wCIMoEX2OE70yJ1y5sfFe/3XxoeC1HdO7UAIsy83JJmNMW3N55bYSqbyiZLxVoOD5SWWs7a20Ry8E7wByMf9o6Ya57MAaQJkmZAZoCgSSF39pfjOKmVyJ1kaBpuSwOlgTylSCZ/oMXM1lmgQSHXxI0xfmrRyI/oeWFUktENpsiyfc5gWqmp5atI3/QWBIPUThOz5nJViCXqZdhbUS5RpNpuwTaJm+LdXiaoGclVOzqxCsDH50kCI5m2K3BuN06gK0neAYU01aoCAObqNH2e/Baf6VTX4a3Pe17vvxXxYz3te7+pxQzmaFNQSCSSFUDdmOwvYeptj1o6PMlslqOFBZiABckmAB5k7YSV+KUswIWqgom5fWAXHILedM31cwIEgzi0mVk66gDPM9QnQIDtA5wCd/IWdI6YTkCSEdPJ5YPqNdTBBgtT5GRJG8HpHvwz/HqMz3tOdp1rMes4saR0GDSOgwm29jSS0QfSFL9bT/fX78H0hS/W0/31+/E+kdBg0joMIZB9IUv1tP8AfX78H0hS/W0/31+/E+kdBg0joMAEH0hS/W0/31+/B9IUv1tP99fvxPpHQYNI6DABB9IUv1tP99fvwfSFL9bT/fX78T6R0GDSOgwAQfSFL9bT/fX78H0hS/W0/wB9fvxPpHQYNI6DABB9IUv1tP8AfX78LeGUaFGrXqCrT/LMD7a2EX5/plj8MOdI6DBpHQYTV5BOhYvciua3e07oF9td5ud+gUY44+aFWhpqZju17yjFRGQlagqo1P2gy+2F3BEThtpHQYrcRyC1kCMSAHpuCsSGpVFddwR7SDl1w22xJJGYq5LJu3jzrl6yNUOpqKsCaGjvjppjuyKSWmElZicO+C5LL5Wke6qDu6jawzOpBlQAFYQNIVRAwvXsRQChBUrBQqiJp+0tNaYeTTktpRLTplfZuZe8OyS0aS01khZuQskkkkkKAskkmwAvhUU2ffpCl+tp/vr9+Ic5maNRGQ1afiBHtr9+LukdBg0joMPJLplHJZijTpone0/CoHtrvzO/WcN+0JPcqRBhlPuAPTFbSOgxc46SKNhJkfZjPlyma8NJ4ENOshsTMja/xAxGuWV03JUzESb6SOnWfeMUxnSjAOgJ2DC0gmB6H44uH8mabQRqYXnpMT1MxjiWTtqj7muDP3RCgsYAibkAnlO8HC2mtSFUyJ3kkzHSDY40NbigKljdBYzMSPIX999tueF+bdSQykiRzvPQ3v1HWw95NR6FFvso0crAIcdYn7CZ6zibL1fxaYBYMASF5Hy67fLFutlrah9vL5DBWywIBMfD7sJJrKH5J7JuG51mLPdYldBg3sQT7vPni9S4wjv3TiDYf4STsJ/NboPTGUrZeLqxUn9EkQfTnti3TyD9xGoaqmptRAkzsZB3FotaB0w/NicYmizmXBFwrAW8QAI95B+7CXN8W01FpIniMkooUwoFiTBWL7WN8S8L4q+ap3XTUpVFWoAfaUG9z5Gf9OOqKqmcfVuyLp52EzEbCT054UsglTa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study.com/cimages/multimages/16/Competitive_Ex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1073"/>
            <a:ext cx="5456456" cy="33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species cannot survive indefinitely in the same habitat if their niches are identical</a:t>
            </a:r>
            <a:endParaRPr lang="en-US" dirty="0"/>
          </a:p>
        </p:txBody>
      </p:sp>
      <p:pic>
        <p:nvPicPr>
          <p:cNvPr id="1026" name="Picture 2" descr="http://www.theoccidentalobserver.net/wp-content/uploads/2011/07/lj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/>
        </p:blipFill>
        <p:spPr bwMode="auto">
          <a:xfrm>
            <a:off x="533400" y="3657600"/>
            <a:ext cx="4305300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truscollege.edu/lc/archive/biology/PublishingImages/0847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4" y="3276601"/>
            <a:ext cx="3677641" cy="27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0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Interspecific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Herbivory</a:t>
            </a:r>
          </a:p>
          <a:p>
            <a:r>
              <a:rPr lang="en-US" dirty="0" smtClean="0"/>
              <a:t>Predation</a:t>
            </a:r>
          </a:p>
          <a:p>
            <a:r>
              <a:rPr lang="en-US" dirty="0" smtClean="0"/>
              <a:t>Parasitism</a:t>
            </a:r>
          </a:p>
          <a:p>
            <a:r>
              <a:rPr lang="en-US" dirty="0" smtClean="0"/>
              <a:t>Mutualism</a:t>
            </a:r>
          </a:p>
          <a:p>
            <a:r>
              <a:rPr lang="en-US" dirty="0" smtClean="0"/>
              <a:t>Commensalism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187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Austin</vt:lpstr>
      <vt:lpstr>Option C</vt:lpstr>
      <vt:lpstr>Species and communities</vt:lpstr>
      <vt:lpstr>Limiting Factors </vt:lpstr>
      <vt:lpstr>Limiting Factors</vt:lpstr>
      <vt:lpstr>Transects </vt:lpstr>
      <vt:lpstr>Niche </vt:lpstr>
      <vt:lpstr>Niche</vt:lpstr>
      <vt:lpstr>Competitive Exclusion</vt:lpstr>
      <vt:lpstr>Interspecific Interactions</vt:lpstr>
      <vt:lpstr>Keystone Species</vt:lpstr>
      <vt:lpstr>Keystone Species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E</dc:title>
  <dc:creator>Kelly L. Smith</dc:creator>
  <cp:lastModifiedBy>Kelly Dillman</cp:lastModifiedBy>
  <cp:revision>5</cp:revision>
  <dcterms:created xsi:type="dcterms:W3CDTF">2015-09-27T14:38:10Z</dcterms:created>
  <dcterms:modified xsi:type="dcterms:W3CDTF">2016-10-11T16:28:55Z</dcterms:modified>
</cp:coreProperties>
</file>