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2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822B94E-C713-437D-B534-7829B88F430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F6A04EB-9AA2-43FE-B64D-A481B26EEF8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B94E-C713-437D-B534-7829B88F430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04EB-9AA2-43FE-B64D-A481B26EE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B94E-C713-437D-B534-7829B88F430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04EB-9AA2-43FE-B64D-A481B26EE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B94E-C713-437D-B534-7829B88F430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04EB-9AA2-43FE-B64D-A481B26EE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B94E-C713-437D-B534-7829B88F430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04EB-9AA2-43FE-B64D-A481B26EE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B94E-C713-437D-B534-7829B88F430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04EB-9AA2-43FE-B64D-A481B26EEF8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B94E-C713-437D-B534-7829B88F430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04EB-9AA2-43FE-B64D-A481B26EE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B94E-C713-437D-B534-7829B88F430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04EB-9AA2-43FE-B64D-A481B26EE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B94E-C713-437D-B534-7829B88F430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04EB-9AA2-43FE-B64D-A481B26EE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B94E-C713-437D-B534-7829B88F430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04EB-9AA2-43FE-B64D-A481B26EEF8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B94E-C713-437D-B534-7829B88F430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04EB-9AA2-43FE-B64D-A481B26EE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822B94E-C713-437D-B534-7829B88F430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F6A04EB-9AA2-43FE-B64D-A481B26EEF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cad=rja&amp;uact=8&amp;ved=0CAcQjRxqFQoTCP2a1OaOn8gCFUOhgAod0HENdQ&amp;url=http%3A%2F%2Fwww.coastalwiki.org%2Fwiki%2Fmeasurements_of_biodiversity&amp;bvm=bv.103627116,d.eXY&amp;psig=AFQjCNFuuVEHi-eYQ6MbWMkSHyEz97yHtQ&amp;ust=144371476729788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/url?sa=i&amp;rct=j&amp;q=&amp;esrc=s&amp;source=images&amp;cd=&amp;cad=rja&amp;uact=8&amp;ved=0CAcQjRxqFQoTCJuCsoqPn8gCFYeQDQoduQADvg&amp;url=http%3A%2F%2Fsciencebitz.com%2F%3Fpage_id%3D1186&amp;psig=AFQjCNFgGTSBtHmbCEJdSoBgjgHy13KN4Q&amp;ust=144371484573035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naturemanchester.files.wordpress.com/2010/03/img_0032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google.com/url?sa=i&amp;rct=j&amp;q=&amp;esrc=s&amp;source=images&amp;cd=&amp;cad=rja&amp;uact=8&amp;ved=0CAcQjRxqFQoTCO3rofCMn8gCFYuVgAodpcMNlw&amp;url=http%3A%2F%2Fwww.epa.gov%2Fsuperfund%2Fstudents%2Fclas_act%2Fspring%2Fcritter.htm&amp;psig=AFQjCNEw_RMkIV987fMzjo9xWKVg4Wq8Hg&amp;ust=144371421561470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Ecology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Option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988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and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 and size of nature reserves can impact their success</a:t>
            </a:r>
          </a:p>
          <a:p>
            <a:r>
              <a:rPr lang="en-US" dirty="0" smtClean="0"/>
              <a:t>Large vs small reserves</a:t>
            </a:r>
          </a:p>
          <a:p>
            <a:r>
              <a:rPr lang="en-US" dirty="0" smtClean="0"/>
              <a:t>Connected nature vs isolated reserves</a:t>
            </a:r>
          </a:p>
          <a:p>
            <a:r>
              <a:rPr lang="en-US" dirty="0" smtClean="0"/>
              <a:t>Edge 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510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Biodiversity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C.4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03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Biodiversity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variety of living things in an area</a:t>
            </a:r>
          </a:p>
          <a:p>
            <a:r>
              <a:rPr lang="en-US" dirty="0" smtClean="0"/>
              <a:t>Composed of richness and evenness</a:t>
            </a:r>
          </a:p>
          <a:p>
            <a:pPr lvl="1"/>
            <a:r>
              <a:rPr lang="en-US" dirty="0" smtClean="0"/>
              <a:t>Richness = amount of different species</a:t>
            </a:r>
          </a:p>
          <a:p>
            <a:pPr lvl="1"/>
            <a:r>
              <a:rPr lang="en-US" dirty="0" smtClean="0"/>
              <a:t>Evenness = How close in numbers each species is</a:t>
            </a:r>
            <a:endParaRPr lang="en-US" dirty="0"/>
          </a:p>
        </p:txBody>
      </p:sp>
      <p:pic>
        <p:nvPicPr>
          <p:cNvPr id="3074" name="Picture 2" descr="http://www.coastalwiki.org/w/images/d/dd/Evennes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709" y="4343400"/>
            <a:ext cx="3810000" cy="196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43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Simpson’s Diversity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 of biodiversity</a:t>
            </a:r>
          </a:p>
          <a:p>
            <a:r>
              <a:rPr lang="en-US" dirty="0" smtClean="0"/>
              <a:t>Takes into account richness and evenness</a:t>
            </a:r>
          </a:p>
          <a:p>
            <a:r>
              <a:rPr lang="en-US" dirty="0" smtClean="0"/>
              <a:t>Simpson’s reciprocal index:</a:t>
            </a:r>
            <a:endParaRPr lang="en-US" dirty="0"/>
          </a:p>
        </p:txBody>
      </p:sp>
      <p:pic>
        <p:nvPicPr>
          <p:cNvPr id="4098" name="Picture 2" descr="http://sciencebitz.com/wp-content/uploads/2012/02/codecogseqn-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4038600"/>
            <a:ext cx="3276600" cy="109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382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 Species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Indicator species only occur when specific environmental conditions are present</a:t>
            </a:r>
          </a:p>
          <a:p>
            <a:r>
              <a:rPr lang="en-US" dirty="0" smtClean="0"/>
              <a:t>Can indicate whether and ecosystem is healthy or not </a:t>
            </a:r>
            <a:endParaRPr lang="en-US" dirty="0"/>
          </a:p>
        </p:txBody>
      </p:sp>
      <p:pic>
        <p:nvPicPr>
          <p:cNvPr id="1026" name="Picture 2" descr="https://naturemanchester.files.wordpress.com/2010/03/img_0032.jpg?w=500&amp;h=37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267200"/>
            <a:ext cx="2667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61969" y="4805660"/>
            <a:ext cx="14997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Sensitive to sulfur dioxide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35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Biotic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3299908" cy="35089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Compares the frequency of an indicator species </a:t>
            </a:r>
          </a:p>
          <a:p>
            <a:r>
              <a:rPr lang="en-US" dirty="0"/>
              <a:t> </a:t>
            </a:r>
            <a:r>
              <a:rPr lang="en-US" dirty="0" smtClean="0"/>
              <a:t># of organism x pollution tolerance </a:t>
            </a:r>
          </a:p>
          <a:p>
            <a:pPr lvl="1"/>
            <a:r>
              <a:rPr lang="en-US" dirty="0" smtClean="0"/>
              <a:t>Add them together and divide by total organisms</a:t>
            </a:r>
          </a:p>
          <a:p>
            <a:endParaRPr lang="en-US" dirty="0"/>
          </a:p>
        </p:txBody>
      </p:sp>
      <p:pic>
        <p:nvPicPr>
          <p:cNvPr id="2050" name="Picture 2" descr="http://www.epa.gov/superfund/students/clas_act/spring/pics/critter2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143000"/>
            <a:ext cx="4343400" cy="345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207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situ – keep the endangered species in natural habitat</a:t>
            </a:r>
          </a:p>
          <a:p>
            <a:r>
              <a:rPr lang="en-US" dirty="0" smtClean="0"/>
              <a:t>Ex situ – remove endangered species from habitat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659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situ conservation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Nature reserve with active management</a:t>
            </a:r>
          </a:p>
          <a:p>
            <a:pPr lvl="1"/>
            <a:r>
              <a:rPr lang="en-US" dirty="0" smtClean="0"/>
              <a:t>Controlled grazing</a:t>
            </a:r>
          </a:p>
          <a:p>
            <a:pPr lvl="1"/>
            <a:r>
              <a:rPr lang="en-US" dirty="0" smtClean="0"/>
              <a:t>Removal of vegetation </a:t>
            </a:r>
          </a:p>
          <a:p>
            <a:pPr lvl="1"/>
            <a:r>
              <a:rPr lang="en-US" dirty="0" smtClean="0"/>
              <a:t>Limiting predators</a:t>
            </a:r>
          </a:p>
          <a:p>
            <a:pPr lvl="1"/>
            <a:r>
              <a:rPr lang="en-US" dirty="0" smtClean="0"/>
              <a:t>Feeding animals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952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situ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Botanic gardens</a:t>
            </a:r>
          </a:p>
          <a:p>
            <a:r>
              <a:rPr lang="en-US" dirty="0" smtClean="0"/>
              <a:t>Captive breeding</a:t>
            </a:r>
          </a:p>
          <a:p>
            <a:r>
              <a:rPr lang="en-US" dirty="0" smtClean="0"/>
              <a:t>Sometimes released later</a:t>
            </a:r>
          </a:p>
        </p:txBody>
      </p:sp>
    </p:spTree>
    <p:extLst>
      <p:ext uri="{BB962C8B-B14F-4D97-AF65-F5344CB8AC3E}">
        <p14:creationId xmlns:p14="http://schemas.microsoft.com/office/powerpoint/2010/main" val="882678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</TotalTime>
  <Words>173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Advanced Ecology </vt:lpstr>
      <vt:lpstr>Conservation of Biodiversity</vt:lpstr>
      <vt:lpstr>Biodiversity</vt:lpstr>
      <vt:lpstr>Simpson’s Diversity Index</vt:lpstr>
      <vt:lpstr>Indicator Species</vt:lpstr>
      <vt:lpstr>Biotic Index</vt:lpstr>
      <vt:lpstr>Types of Conservation</vt:lpstr>
      <vt:lpstr>In situ conservation</vt:lpstr>
      <vt:lpstr>Ex situ </vt:lpstr>
      <vt:lpstr>Geography and Diversity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Ecology</dc:title>
  <dc:creator>Kelly L. Smith</dc:creator>
  <cp:lastModifiedBy>Kelly L. Smith</cp:lastModifiedBy>
  <cp:revision>4</cp:revision>
  <dcterms:created xsi:type="dcterms:W3CDTF">2015-09-30T15:35:38Z</dcterms:created>
  <dcterms:modified xsi:type="dcterms:W3CDTF">2015-09-30T15:57:27Z</dcterms:modified>
</cp:coreProperties>
</file>