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8C7174D-55E9-4225-9AC0-3E7C326F251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F1B812-A743-46D1-ABFD-5B524230438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174D-55E9-4225-9AC0-3E7C326F251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B812-A743-46D1-ABFD-5B5242304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174D-55E9-4225-9AC0-3E7C326F251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B812-A743-46D1-ABFD-5B5242304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174D-55E9-4225-9AC0-3E7C326F251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B812-A743-46D1-ABFD-5B5242304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174D-55E9-4225-9AC0-3E7C326F251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B812-A743-46D1-ABFD-5B5242304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174D-55E9-4225-9AC0-3E7C326F251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B812-A743-46D1-ABFD-5B52423043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174D-55E9-4225-9AC0-3E7C326F251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B812-A743-46D1-ABFD-5B5242304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174D-55E9-4225-9AC0-3E7C326F251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B812-A743-46D1-ABFD-5B5242304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174D-55E9-4225-9AC0-3E7C326F251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B812-A743-46D1-ABFD-5B5242304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174D-55E9-4225-9AC0-3E7C326F251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B812-A743-46D1-ABFD-5B524230438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174D-55E9-4225-9AC0-3E7C326F251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B812-A743-46D1-ABFD-5B5242304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8C7174D-55E9-4225-9AC0-3E7C326F251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EF1B812-A743-46D1-ABFD-5B52423043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CAcQjRxqFQoTCLiStKTxocgCFQGEDQodkHQCiA&amp;url=http%3A%2F%2Fwww.wri.org%2Four-work%2Fproject%2Feutrophication-and-hypoxia&amp;psig=AFQjCNHr5w13om93XW8ht69K8dtq-R5yoQ&amp;ust=144380993279130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CAcQjRxqFQoTCM7uzILyocgCFQqKDQodzxkOvA&amp;url=http%3A%2F%2Fblogs.egu.eu%2Fnetwork%2F4degrees%2F2013%2F09%2F12%2Fwhats-all-the-phos-about%2F&amp;bvm=bv.104226188,d.eXY&amp;psig=AFQjCNE7Ufpj3dHK_ryt0No9xzcPvL3a0w&amp;ust=144381008895354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CAcQjRxqFQoTCI3Qo4rsocgCFYaTgAodYFkAwA&amp;url=http%3A%2F%2Fwww.shmoop.com%2Fecology%2Fnitrogen-cycle.html&amp;psig=AFQjCNEt3MDS6Fl8zcZ7XuXstYyvFpr3zA&amp;ust=144380852930945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ved=0CAcQjRxqFQoTCOjHpfzvocgCFQzrgAod7qYMvw&amp;url=http%3A%2F%2Fwww.shmoop.com%2Fecology%2Fphosphorus-cycle.html&amp;bvm=bv.104226188,d.eXY&amp;psig=AFQjCNHMSogxEuBU0af5zbUQ9Ey1eWYYUQ&amp;ust=144380957907552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Ecology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Option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46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phosphorus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turnover rate is much slower than the nitrogen cycle</a:t>
            </a:r>
          </a:p>
          <a:p>
            <a:pPr lvl="1"/>
            <a:r>
              <a:rPr lang="en-US" dirty="0" smtClean="0"/>
              <a:t>Amount of phosphorus released from one stock to another per unit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13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Phosphate is mined for conversion to phosphate-based fertilizer</a:t>
            </a:r>
          </a:p>
          <a:p>
            <a:r>
              <a:rPr lang="en-US" dirty="0" smtClean="0"/>
              <a:t>Use of phosphate-based fertilizers can lead to runoff </a:t>
            </a:r>
          </a:p>
          <a:p>
            <a:pPr lvl="1"/>
            <a:r>
              <a:rPr lang="en-US" dirty="0" smtClean="0"/>
              <a:t>eutrophication</a:t>
            </a:r>
          </a:p>
        </p:txBody>
      </p:sp>
      <p:pic>
        <p:nvPicPr>
          <p:cNvPr id="3074" name="Picture 2" descr="http://www.wri.org/sites/default/files/styles/huge/public/4599397428_5657deb314_b.jpg?itok=dQfco8h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05200"/>
            <a:ext cx="43434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478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Peak Phosphorus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limited supply of phosphorus to mine</a:t>
            </a:r>
          </a:p>
          <a:p>
            <a:r>
              <a:rPr lang="en-US" dirty="0" smtClean="0"/>
              <a:t>Peak phosphorus – when maximum global phosphate production rate is reached and then begins to fall because of depletion of reserves </a:t>
            </a:r>
          </a:p>
          <a:p>
            <a:r>
              <a:rPr lang="en-US" dirty="0" smtClean="0"/>
              <a:t>Could result in famine </a:t>
            </a:r>
          </a:p>
          <a:p>
            <a:r>
              <a:rPr lang="en-US" dirty="0" smtClean="0"/>
              <a:t>No alternative sources</a:t>
            </a:r>
            <a:endParaRPr lang="en-US" dirty="0"/>
          </a:p>
        </p:txBody>
      </p:sp>
      <p:pic>
        <p:nvPicPr>
          <p:cNvPr id="4098" name="Picture 2" descr="http://blogs.egu.eu/network/4degrees/files/2013/09/220px-WorldPhosphateProduc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95800"/>
            <a:ext cx="2895600" cy="219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160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Eutrophication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Nutrient enrichment of water</a:t>
            </a:r>
          </a:p>
          <a:p>
            <a:r>
              <a:rPr lang="en-US" dirty="0" smtClean="0"/>
              <a:t>Algal blooms</a:t>
            </a:r>
          </a:p>
          <a:p>
            <a:r>
              <a:rPr lang="en-US" dirty="0" smtClean="0"/>
              <a:t>Lack of light</a:t>
            </a:r>
          </a:p>
          <a:p>
            <a:r>
              <a:rPr lang="en-US" dirty="0" smtClean="0"/>
              <a:t>Lack of oxygen</a:t>
            </a:r>
          </a:p>
          <a:p>
            <a:r>
              <a:rPr lang="en-US" dirty="0" smtClean="0"/>
              <a:t>Algae and plants die </a:t>
            </a:r>
          </a:p>
          <a:p>
            <a:r>
              <a:rPr lang="en-US" dirty="0" smtClean="0"/>
              <a:t>Limiting to </a:t>
            </a:r>
            <a:r>
              <a:rPr lang="en-US" smtClean="0"/>
              <a:t>organisms such as fish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4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nitrogen and phosphorus cycles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3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nitrogen cycle</a:t>
            </a:r>
            <a:endParaRPr lang="en-US" dirty="0"/>
          </a:p>
        </p:txBody>
      </p:sp>
      <p:pic>
        <p:nvPicPr>
          <p:cNvPr id="1026" name="Picture 2" descr="http://www.shmoop.com/images/biology/biobook_eco_12.pn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630" y="2324100"/>
            <a:ext cx="4613753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40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Fixation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78% of atmosphere is N</a:t>
            </a:r>
            <a:r>
              <a:rPr lang="en-US" sz="1400" dirty="0" smtClean="0"/>
              <a:t>2</a:t>
            </a:r>
          </a:p>
          <a:p>
            <a:r>
              <a:rPr lang="en-US" dirty="0" smtClean="0"/>
              <a:t>Plants are unable to take this up</a:t>
            </a:r>
          </a:p>
          <a:p>
            <a:r>
              <a:rPr lang="en-US" dirty="0" smtClean="0"/>
              <a:t>Nitrogen fixing bacteria convert N</a:t>
            </a:r>
            <a:r>
              <a:rPr lang="en-US" sz="1600" dirty="0" smtClean="0"/>
              <a:t>2</a:t>
            </a:r>
            <a:r>
              <a:rPr lang="en-US" dirty="0" smtClean="0"/>
              <a:t> to ammonia (NH</a:t>
            </a:r>
            <a:r>
              <a:rPr lang="en-US" sz="1600" dirty="0" smtClean="0"/>
              <a:t>3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Some bacteria can convert ammonia into nitrates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37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Fixation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specific genus of bacteria, </a:t>
            </a:r>
            <a:r>
              <a:rPr lang="en-US" i="1" dirty="0" smtClean="0"/>
              <a:t>Rhizobium</a:t>
            </a:r>
            <a:r>
              <a:rPr lang="en-US" dirty="0" smtClean="0"/>
              <a:t>, lives symbiotically (mutualism) with the roots of plants </a:t>
            </a:r>
          </a:p>
          <a:p>
            <a:r>
              <a:rPr lang="en-US" dirty="0" smtClean="0"/>
              <a:t>Capable of nitrogen fixation for the plants</a:t>
            </a:r>
          </a:p>
          <a:p>
            <a:r>
              <a:rPr lang="en-US" dirty="0" smtClean="0"/>
              <a:t>Bacteria get nutrients in return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108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Dentrification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bacteria </a:t>
            </a:r>
            <a:r>
              <a:rPr lang="en-US" i="1" dirty="0" err="1" smtClean="0"/>
              <a:t>Nitrosomonas</a:t>
            </a:r>
            <a:r>
              <a:rPr lang="en-US" dirty="0" smtClean="0"/>
              <a:t> converts ammonia into nitrite (NO</a:t>
            </a:r>
            <a:r>
              <a:rPr lang="en-US" sz="16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Chemoautotrophs – conversion produces energy which is used to fix CO2 into carbon </a:t>
            </a:r>
            <a:r>
              <a:rPr lang="en-US" dirty="0" err="1" smtClean="0"/>
              <a:t>moleciles</a:t>
            </a:r>
            <a:endParaRPr lang="en-US" dirty="0" smtClean="0"/>
          </a:p>
          <a:p>
            <a:r>
              <a:rPr lang="en-US" dirty="0" smtClean="0"/>
              <a:t>Nitrites </a:t>
            </a:r>
            <a:r>
              <a:rPr lang="en-US" dirty="0" smtClean="0">
                <a:sym typeface="Wingdings" panose="05000000000000000000" pitchFamily="2" charset="2"/>
              </a:rPr>
              <a:t> nitrates by 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i="1" dirty="0" err="1" smtClean="0">
                <a:sym typeface="Wingdings" panose="05000000000000000000" pitchFamily="2" charset="2"/>
              </a:rPr>
              <a:t>Nitrobacter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Chemoautotrophs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Usable form of nitrogen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42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Denitrification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Reduction of nitrate to N2</a:t>
            </a:r>
          </a:p>
          <a:p>
            <a:r>
              <a:rPr lang="en-US" dirty="0" smtClean="0"/>
              <a:t>Denitrifying bacteria can use oxygen as an electron acceptor but use nitrate when oxygen is not available</a:t>
            </a:r>
          </a:p>
          <a:p>
            <a:r>
              <a:rPr lang="en-US" dirty="0" smtClean="0"/>
              <a:t>This releases N2</a:t>
            </a:r>
          </a:p>
          <a:p>
            <a:r>
              <a:rPr lang="en-US" dirty="0" smtClean="0"/>
              <a:t>Reduction in bioavailability of nitrogen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599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Phosphorus Cycle </a:t>
            </a:r>
            <a:endParaRPr lang="en-US" dirty="0"/>
          </a:p>
        </p:txBody>
      </p:sp>
      <p:pic>
        <p:nvPicPr>
          <p:cNvPr id="2050" name="Picture 2" descr="http://www.shmoop.com/images/biology/biobook_eco_13.pn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978" y="2324100"/>
            <a:ext cx="4859057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35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Phosphorus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for many molecules (ATP, DNA)</a:t>
            </a:r>
            <a:r>
              <a:rPr lang="en-US" dirty="0"/>
              <a:t> </a:t>
            </a:r>
            <a:r>
              <a:rPr lang="en-US" dirty="0" smtClean="0"/>
              <a:t>and cell membranes</a:t>
            </a:r>
          </a:p>
          <a:p>
            <a:r>
              <a:rPr lang="en-US" dirty="0" smtClean="0"/>
              <a:t>Weathering and erosion of </a:t>
            </a:r>
            <a:r>
              <a:rPr lang="en-US" dirty="0" err="1" smtClean="0"/>
              <a:t>Phosphorite</a:t>
            </a:r>
            <a:r>
              <a:rPr lang="en-US" dirty="0" smtClean="0"/>
              <a:t> (sedimentary rock) releases phosphorus into the soil</a:t>
            </a:r>
          </a:p>
          <a:p>
            <a:r>
              <a:rPr lang="en-US" dirty="0" smtClean="0"/>
              <a:t>Phosphorus is taken up by plants</a:t>
            </a:r>
          </a:p>
          <a:p>
            <a:r>
              <a:rPr lang="en-US" dirty="0" smtClean="0"/>
              <a:t>Large stocks in marine sediment and mineral deposits</a:t>
            </a:r>
          </a:p>
        </p:txBody>
      </p:sp>
    </p:spTree>
    <p:extLst>
      <p:ext uri="{BB962C8B-B14F-4D97-AF65-F5344CB8AC3E}">
        <p14:creationId xmlns:p14="http://schemas.microsoft.com/office/powerpoint/2010/main" val="3976078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</TotalTime>
  <Words>293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Advanced Ecology</vt:lpstr>
      <vt:lpstr>The nitrogen and phosphorus cycles</vt:lpstr>
      <vt:lpstr>The nitrogen cycle</vt:lpstr>
      <vt:lpstr>Nitrogen Fixation</vt:lpstr>
      <vt:lpstr>Nitrogen Fixation</vt:lpstr>
      <vt:lpstr>Dentrification</vt:lpstr>
      <vt:lpstr>Denitrification</vt:lpstr>
      <vt:lpstr>Phosphorus Cycle </vt:lpstr>
      <vt:lpstr>The Phosphorus Cycle</vt:lpstr>
      <vt:lpstr>The phosphorus cycle</vt:lpstr>
      <vt:lpstr>Agriculture</vt:lpstr>
      <vt:lpstr>Peak Phosphorus </vt:lpstr>
      <vt:lpstr>Eutrophication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Ecology</dc:title>
  <dc:creator>Kelly L. Smith</dc:creator>
  <cp:lastModifiedBy>Kelly L. Smith</cp:lastModifiedBy>
  <cp:revision>4</cp:revision>
  <dcterms:created xsi:type="dcterms:W3CDTF">2015-10-01T17:53:51Z</dcterms:created>
  <dcterms:modified xsi:type="dcterms:W3CDTF">2015-10-01T18:24:52Z</dcterms:modified>
</cp:coreProperties>
</file>