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4E9A-CD87-4F64-9F73-161617E4E446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CAD7-4659-4D65-8829-F124B58B1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3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4E9A-CD87-4F64-9F73-161617E4E446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CAD7-4659-4D65-8829-F124B58B1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99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4E9A-CD87-4F64-9F73-161617E4E446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CAD7-4659-4D65-8829-F124B58B1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7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4E9A-CD87-4F64-9F73-161617E4E446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CAD7-4659-4D65-8829-F124B58B1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7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4E9A-CD87-4F64-9F73-161617E4E446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CAD7-4659-4D65-8829-F124B58B1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9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4E9A-CD87-4F64-9F73-161617E4E446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CAD7-4659-4D65-8829-F124B58B1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4E9A-CD87-4F64-9F73-161617E4E446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CAD7-4659-4D65-8829-F124B58B1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4E9A-CD87-4F64-9F73-161617E4E446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CAD7-4659-4D65-8829-F124B58B1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24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4E9A-CD87-4F64-9F73-161617E4E446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CAD7-4659-4D65-8829-F124B58B1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43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4E9A-CD87-4F64-9F73-161617E4E446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CAD7-4659-4D65-8829-F124B58B1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82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4E9A-CD87-4F64-9F73-161617E4E446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CAD7-4659-4D65-8829-F124B58B1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4E9A-CD87-4F64-9F73-161617E4E446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0CAD7-4659-4D65-8829-F124B58B1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3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click4biology.info/c4b/2/cell2.4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CeLL</a:t>
            </a:r>
            <a:r>
              <a:rPr lang="en-US" dirty="0" smtClean="0"/>
              <a:t> membrane and transport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298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8229600" cy="1143000"/>
          </a:xfrm>
        </p:spPr>
        <p:txBody>
          <a:bodyPr/>
          <a:lstStyle/>
          <a:p>
            <a:r>
              <a:rPr lang="en-US" dirty="0" smtClean="0"/>
              <a:t>Osmosis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3505200" cy="6400800"/>
          </a:xfrm>
        </p:spPr>
        <p:txBody>
          <a:bodyPr>
            <a:normAutofit/>
          </a:bodyPr>
          <a:lstStyle/>
          <a:p>
            <a:r>
              <a:rPr lang="en-US" dirty="0" smtClean="0"/>
              <a:t>Semi-permeable membrane </a:t>
            </a:r>
          </a:p>
          <a:p>
            <a:r>
              <a:rPr lang="en-US" dirty="0"/>
              <a:t>W</a:t>
            </a:r>
            <a:r>
              <a:rPr lang="en-US" dirty="0" smtClean="0"/>
              <a:t>ith the concentration gradient</a:t>
            </a:r>
          </a:p>
        </p:txBody>
      </p:sp>
      <p:pic>
        <p:nvPicPr>
          <p:cNvPr id="20482" name="Picture 2" descr="http://vipdictionary.com/img/osm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9981" y="3154851"/>
            <a:ext cx="5244019" cy="36838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9879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Osmosis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986" y="1219200"/>
            <a:ext cx="8229600" cy="4525963"/>
          </a:xfrm>
        </p:spPr>
        <p:txBody>
          <a:bodyPr/>
          <a:lstStyle/>
          <a:p>
            <a:r>
              <a:rPr lang="en-US" dirty="0" smtClean="0"/>
              <a:t>Tonicity of </a:t>
            </a:r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Cytolysis and plasmolysis </a:t>
            </a:r>
            <a:endParaRPr lang="en-US" dirty="0" smtClean="0"/>
          </a:p>
        </p:txBody>
      </p:sp>
      <p:sp>
        <p:nvSpPr>
          <p:cNvPr id="4" name="AutoShape 2" descr="data:image/jpeg;base64,/9j/4AAQSkZJRgABAQAAAQABAAD/2wCEAAkGBxQTEhUTEhQVFhQXGRgYGBgWFxcYHRgXHBoaGBgYGBgcHyggHCAlHBYWITEjJjUtLy4uHCAzODMsNygtLisBCgoKDg0OGxAQGywkICQsLCwsNC8tLC8sMCw0LywsNCwtLC0sLCwuLCwsLCwsLCwsLCwsNCwsLCwsLCwsLCwsLP/AABEIAI0BZQMBEQACEQEDEQH/xAAbAAEAAgMBAQAAAAAAAAAAAAAABAUDBgcCAf/EAE4QAAIBAgMDCAQHDQYGAwEAAAECAwARBBIhBRMxBhQiQVFhcaEHMoGRI0JSYpKxwRUXM1NUVXKjssLS0+MWJIKTotFDY4PD4fBEc7Mm/8QAGwEBAAIDAQEAAAAAAAAAAAAAAAIDAQQFBgf/xAA7EQACAQICBggGAQIFBQAAAAAAAQIDEQQhBRITMUFRMmFxgZGx0fAGFCJSocHhFSMzQkNiciU0gpLx/9oADAMBAAIRAxEAPwDuNAKAUAoDVtrbelimxaLHJIseHjkQosZCO2/uWzMCfwa6a8KAyQ8qLAI0ZMoy3FwLpuN9vuHqmxT9LSgML8sDGgaaAxmRInhUSZ828eOILJZegweVL2zixuCTpQGfB8ppJHjiTDneMJS2Z2VFEbRqSGZAzAiUEHKOBBtQEfZvKeeSGI83Rpmh37qspCiO9hlLJcuxzWU6aG7DSgMuG5X7x7xxXg3kERlL2N54opYyseXUfDoDci3VfWwHrZG33lKRxR7xgqyStJIEyI8kiJlyoc7fAvpZRYDXWgNloBQCgFAKAUAoBQFRyqx7wYZpI7Bg8K6i+jzIjaeDGgIy8qUOdRGxdZubrHmTOXuwuy36ClUMgLcUsRxtQGD+1h3yRmAqmTENMzMt4jA0YbQE5gVlDXHURpe4AHqflaI1Bkw8qswiZEvGSyyyLEPjWBVnW4J69CaA8z8qlU5pBJGIjOJksr/goll0IOt0ZSLcb2NqAvsDO7reSMxH5JZWNrA6lSR129lASaAUAoBQCgFAKAUBSbX2u0OKgjCsySRzsyohdsyGEKdOA6bX8RQFbs/lf8GxlRi/94aNQApkEeIMAiAJ0cZoRr1uO+gJv9qFBJeJ1iEksO8JUjPFnLHKDfKd21j29XXQEbG8q3WMsMOwcpHLGrutmjeRYzcgmzLnS4+cLE62AmNyjAezRMIxKsDSZlsJWAsLXuVzsEzfK6ra0BAl5XBos27kizwmeJvg2LIrxo/RvYEGWPQ8Q3cRQFzszapnZ8kZ3StJHvCR0njcxuAnGwZWFzxy9liQLOgFAKAUB8NAeJJgvGgPPOl7fI0A50vb5GgHOl7fI0BFeKEtIxGsqhHPS6SLmsO7134dtAVw2Um9llLLdoRh4rIfg4hcnMSbuSxv1AAAWvckBgdg4WOIREF+hGhJaQ6R2K5LsTHZhmGUixseoUBPw+HhRlYZiyqyhnaR2ysQzC7Ek3Kr7qAhtsPCFAmVsqh1ADyjoOQWjuGuUNh0PV0GlASRgcMM1kAzPHKbZheSMIsbW6rCKMW4dGgMabLwwZGVWUoLAo8i3XMXytY9MZiTZrjU9poCz50vb5GgHOl7fI0A50vb5GgHOl7fI0A50vb5GgHOl7fI0A50vb5GgHOl7fI0BF2jHFPGY5LlSVNhcaqwddR85RQEOXZGHZndjIXYqc5d8yZGZ0CH4oBdtB2kcNKAR7IwwyWDXQyG5ZyX3tjKJCfXDELcHTQdgoDEmwcKBY7xrbq2d5GKrE4kjVSToAwB77a3oDNNsjCuzl1zbwyFwcxDbyNYXBHYURRagJez0SJcoeRhe95GdyNALXbW2n10BK50vb5GgHOl7fI0A50vb5GgHOl7fI0A50vb5GgHOl7fI0A50vb5GgHOl7fI0BGkSJpUmN86K6KddFcoW04H8GvuoCqm2LEZYD0RFDJJOFIYs07lje50CguzW16WThl1AbO2JCjM8jM5Ms0oUl8imQtruycuYI5W/ee2gMi7CwoRk6ZDIsd2eQlEU5lVGJuoBsdOwdgoDKuysPvBJ0yQwexeQqZAoQSMl8pawGvaAeOtAeH2JhSqIVNkiaFdX0jZo2Yd+sMevHTvoCTg8HDFI7xl1zlmZMz5MzHM7BPVBJuSR1knrNAT+dL2+RoBzpe3yNAOdL2+RoBzpe3yNAZEcEXFARMfxHhQEWgFAKAUAoBQCgFAKAUAoBQCgFAKAUAoBQCgFAKAUAoBQCgFAKAUAoBQCgFAKAUANABQCgFAKA8s4HEgeJtQH0GgPtAKAn4P1ffQGLH8R4UBAxM2RGchjlBNlBYmwvZQNST2UBpY9IhQ/wB42fjIl633eYDx4eV6s1OTK9pzRsOxOU+ExY+AnRj8k9Fh/gaxqLi1vJKSe41/b3pNw0EphjSTEOpIbd2CgjiMx4kdwt31JU21cjKqk7Ff99lfyKf3j+Gmz6zG16mPvsr+RT+8fw02fWNr1MffZX8in94/hps+sbXqY++yv5FP7x/DTZ9Y2vUz6vpaiBG8wk6KTYtcG3fawvTZvmNquKMuI9JRmmGH2bh2xEh4M5yLYcWtxsO1stNnZXZja3doolyYfbraiXBR/NCsfMqafQS/udRtOxVnECDFMrT2OcoLKTc2toOq1Qdr5E1e2ZOrBkUAoDW+Um3sVBIFw+BkxCWuzhgoB+SosSdOPsqSSe9kJSa3IgYX0iwBgmLinwjnQb6M5T4MOrvIArOo+BjaLjkWPKDlphcLCsxkEme+7WIqxcjjrewAuLk1hQbZmU0lc1Uek7ENqmzJmU8DeQ3HsjIqezXMhtZfaPvl4r81zfrf5VNmuY2kvtH3y8V+a5v1v8qmzXMbSX2j75eK/Nc363+VTZrmNpL7R98vFfmub9b/ACqbNcxtJfaWvJ30gjFvzcQmLFHMAkhIQZQWJLWzcB6tr/WMShbMzGpfLiW+ycFj1xLSYnExPAVIEUceSzXFjcgsdL8WqLcbZE0pXzNgqJIUAoBQGHGq5jcRFVkKkIzAkBuokDjbjagNLj2btuHVcXh8QPkSxhL+BVB9dWXg+BXafM+L6RNw4i2lhZMNJa4ZfhEbvUjX3Xps77jG0t0itX0g4rGSGPZ2HRVHGWc6L2XA0BPZ0j3aGjjGCvJkdq3uPb8ntpz/AIbaMg+bBE6D6VoxVEsZh48R9T4/gxfeyLaviMYx7bxfbIarekqS3eRjUfX+PU+j0YAerPjAe5of4xWP6lS5fgaj6/x6no8hcXH+C2hjE7mDOPckp+qprH0GNV82Qdoz7YwK784pcREhBdSuuW9rsrorgXsCVOlxWxTqUqnRGtNZ7zDsHamO2ziHQ4hsPh0XM4g6JAJsqhvWJOupNtDpU2lBCMpTZtbejDAt6+/c/KaZiTUNoyzZRe82rZWz0w8McMd8ka5Vubm3eai3fMmlZWJdYMigJ+D9X30Bix/EeFARaAUBzj0tcmsPzZsYkYSZGS7IAucMwXpAcTqDfjpVtOTvYpqxVrlj6NOT0ceARxpLOudpF0YA6oobiABbQcTeo1XrNozTgtU2rBTn1GJ6wLkmxHrKSdToQwJ1IPdWnQqSu6c96/K5kovgybmrZJjNQHiWbKpY3sBesNpK7MN2VysXZ6zJIs650cFWUkkE36Rt3Hog8QFHbVOHcmnN8d3YQir7znnot2eMPtPGwnUxKyKTxKCQa+0ZCa3ajvFMhSVpNHWKpLxQCgFAKAUBHx2CjmQxzIsiHirAEf8AjxonYw1c43yd5OQrtmaELeOBiY1fpXa6hM3yguYtY8coqdetqUXM1lG07HY2wiAXYnQXLM7cOsk3sPqrzrxFVvpMv1UI8OjAFSxU6grI9iO6zU+Yqr/MzOqj7zJe2T/Nl/irPzVX7jGouvxZ95lH1qG/Su37V6g61R75PxM6qHNsusfRPZc5T3EcB4jz4VbSxdSDzd0LW3HOvSjGsLYXacQyypKFe1gWAubN3jKyHuPdXfoyU45bmVVOEkdKikDKGHAgEeBFxUC89UAoBQCgFARp8fEmjyIp7GZQfdesNpbwc89MO2InwqRRhZWZ82Zeluwo1NxwLXA8L1mlVpuXSXiiuqna1jY+SGw4lwaRrl4AMVysGcW3hN7hsz5hY/FCjqrl4zEy22W5eAgrGw4eRFO5DXZFXQkk5eAJPXw18R2iuc3d3JkbbW2Y8MoL3LH1UW12/wBh3mtnC4OriZatNdr4I18RiqeHjrTfqzUsTy2nJ6CRoO/M599x9Vegp/D9NL65t9hxamnXf6IeLM+A5cOCBNGpXraO4I/wkkH3iqq/w+0r0pdz9SyjpyLdqkbdaL7HzieNN2olicNm4+razIey6lhY9ffXHop4eo9fJrh78TtKUZx1ou6ND9FcIwu0MZhCbnKDGflorEq3tSRD7+yu/Ud4pkaStJo6jPLlGa2gtfuF7E+zjVUVd2LZy1VcwDHp16cbaE3AOW4txueA76ns2V7eHH3wMhxa63JFjYixvewa1u2xHvrGoyW1j78f2YjtJBe5sBbqN79K4ta4tkNZ2UuHvd6kHiILf73+Vi7wfqD21WXmLH8R4UBEJoCuO38KP/kQ/wCYv+9Rc4x3tEJVIR3tLvNc9Iu0YZtm4lI5UdgqPZWBNhLHc6eIHtFSo1ISl9LT7GVyqwnF6sk+x3LT0evfZuF/+sD3Ej7KlPpMth0UWe0Ivjg24XPYR6rnuBJB+ax7K1MRFq1SO+PkYmuJKw8uZQbW6iOwjQj2EEVfGSklJEk7oww7QjeRolYF1F2A8bHXgSNLgcLi/GinFycU81vIqpBycE81a/VcxbRckqi8SQfb8X3EM/8A0++qa71rU1x8jE3wXv3v7ibGgUBRwAAHgK2ErFiVjmvJgZeUWOHbE59pbDn7TVsugiqNtdnTKqLRQCgFAKA8TTKgzOwVRxLEAe80BF+6an1Fkf8ARQgHwZrKfYa5tbS+Co5Tqruz8rk1Tk+BpWC2BiU2tLjt18C/Bc6B/UVdVvl9YHrrnYr4jwNSls4t37MiDws9bWNymxgYFZIZgp67K3tG7ZmFuN+qtGlpPDNpxmk+u681Ym6U1wPA2jGiqsPwhLWyhulchpHLZtc1g7dLifGtmtiIqLrTllz38bcP0RUW3Y13F8uWzERQjKCReQkNpobqPVN+om9ejw2gtpTU5VFmrq2at2nDxGmVTm4KDy55EvZnLVHOWdN384HMv+LQFfMd9U4rQdaktam9ZfnwLcPpejVerL6X17vE2KWNi6MrWUcR28Ne/TTuveuRFxUWms+HUdU0L0xx/wBzcdW9if2sHQgfRB9tdjRc7x1eRTU3M3jYhvhoD/yo/wBgVtveXLcTawZFAKAh4vEMHWNAoLAkM3DTiAo1Y6g2uNOs61y9K6S+QpKeo5Xy6u9/wThDWdjw2AB1lZpO5jZPoCykeN68PidP46u8paq5Ry/O/wDJsqlFGKDExKLQRlh/ykAX2NonnWKOhtIYv6nF2fGTt55/gy6kIlLtrlsuGxMWGfDy7yXLl6Uduk2QZrMba10ofCOKkrucfz6FMsVBOxZhA4EhwrAsAQyNGGAIv6wZWHsrXWjcbQbVOqvF28LW8TKrU5K7RnwuFVo86O13tIrsbsCVAXxGUAWPEceNc+pj8RDE687a0fpa4OzzWXX/AAWqnFxsjQeUe95w5nFnPC2q5Pi5T2cfbevrnw9isNiMHGVB/wDJcVLr/XUeG01TrQxD2m7/AC8re95WV3DkigLnkxtk4eUZj8E+jjqHY/iOvuv2CuRpbAqvS14r6o/lcvQ62isY6VTZyf0v8Mi8sf7ntXCYoaKW3b9mTS1+7dy2/wCn3VzsFPaULcj0b+mSZ1SRAQVOoNwR3cDVidndGw0mrMr8VAgIRFu5Atq1kUaB2seq2nWSLAjUiW0kV7CHL374knmKcTcnrOZtTYC/HjoNeOgptJDYw3/t+79e8cyTsN+25v1nje/xm99NpIbGHtv3xLjB+r76gWmLH8R4UBFoDS9vbL3D5lHwTnT5jfJ7ger3dl/NaXwGq9vT3Pf69/meQ07ozUbxFNZPpLk+ffx6+0occpeKWFWCb9Al3QnRWJvHqtxfiRcVVhMVWwEbyp3i87/zma2ExWI0fS+qleMrO+7szzXdYtOS+1JMJho8OY0k3YIziQpe7FvUyG3HtNb/APXqUneUGvB+h06XxHQStKEl4P0LOXlU5FubpYgg5pSf9O71HtFYlp2kujFvwXqSn8SUP8sJPtsvUqmx8zAhpCFNrhAVvYWuzElibAA2IBtwrmT0rV1XCl9K8X4nKxGn69RONNaq8X4/wR4MVuXRo/XTUIOLLwZbDqIuO7Q9VQ0bUqxrqUE3z7PeZr6Jq14YlTgnK/S7OvzzN4wILOXYEG2Yg9TMNFPeqBR4se2vT0HtJyqdy7D3kc3f37sWFbZYc02YMvKScfKiPmkR/dq19ApX+IzpdVFwoBQCgMOLz5G3ds9ujfhfs/8APV38KjPW1Xq7+AImDiiIEvrGx6cmrL8oG/qWIIIFgCDXy7SOLxlWrKniJO6drcO5fs3oRildHrnbv+BTMPlOSin9HQs3jax7a6GC+GcTWSlVeouvN+Hq0QlWS3Go4jlPihtTmJMITKpzqjZtQCeLkaXPV1V238K4WnRc5Sk2uxLyfma0sVJSskbguElH/Gv+lGv2EVzXofCvn4/wT28irj25Es8sc8uHBhyrnJEZzMudkCsxNgpj1B1JtbStDG6IqU9WOHU5a13ZJvK9lu7+HmWQrqzcrKxrfK2bCyHewShpNA6qGIfqDAgWuPMeAr1vwpPSeFfy9ejPZPc2ui+/g+K558zgaZpYSvHaRnFTXWs+rt5eBr9fQTyZt/IbbJDc2c3UgmO/URqU8CLkdlj2ivMacwKj/fgv+Xr6npND4xzWxm927s5GD0xp/cif0fKRB++a0dFP65I69XcbPyTkzYLCt2wx/siujLeWx6KLasEhQCgMGMw+dbXswN1b5LDge/sI6wSOuqcRh4YilKlUWTVvfZwMptO6MCYQvrOFPZGDdB3m4Gc311FhppcXPJ0XoOjgvql9U+fLsXDt3lk6rkTq7hUcm5dC+3MIOxYj7mc/ZV0egzXqdNHUoYgYlU8CgXQ20y24jhXlW87l0dxW7S2ZHHh5CM5yRuRmllYCym1gWt1VCjhqLqJKEc2uC9CUqkkm7nMggve2p4nrPia+j06NOkrU4pLqSXkeBqV6lXpyb7Xc+1aVigFASuXKb/ZUch1aPID2/Bs0JJ8RKh9leZpU9jialNbr3XfmexoVdrQjPmvysjomyNqbzDYd1GaSWJGA8VGZmPUATr36cTUmrM6EXdFjh4AoPWx1ZjxY/wDugHUKwZM1AKAn4P1ffQGHaLAWJ0ABuTQEEYlOj016fqdIdLr6Pbp2UBh2jJDlyTMgV+jZ2C5u5bka+GtYaTVmYlFSTT3MrOVmEUbNxEagZUgcKDrbKnRIPaLcalFLJcCMklBpcjWfRvshMRs+OSRpd5mkUsHJ0Dm2jXHCwrVr6Ows5ZwXdl5HP/pmEqq8qa7svKxsX9ko/wAdP74f5Van9HwvJ+JT/QMFfc/ENyYhDKpaRrq/rP4Way5RoT51XiMFh6EVKEVe/HPzLoaJwdN/TTXfn5lR/aKKJ2jWP4MNZ92qIGKmxFjqRcW1OovoL114YHE1aF4aqTWS6vIqqaToUZ7Jp5ZZLI2XZO0o5SzRtcO19dCGCgFGHUbLcdov2Vr0ITo/2aitJZ9q6jo0K0Kq1oO6ZaVsl5zWY5OUq/PhH/5H+Crf9Mp/1DpVVFwoBQCgFARDgFLljexIYpplzj49u3hpwuL2vrWq8FQdf5hx+u1r++PXyJaztYl1tETmG2E//oUUcXw5A8TFIB46gVY1rUmiiavO3UdNgkzKrD4wB94vXlmrOxandXOWcoI2XEzBuOdj7GOZfIivdaKnGWEhq8FbvPH6Ui1ipX428itaUAgEgFuAJFzbU2HXpW+2lkaCi2m0slvCSA3IIIBINiDYjiD3iiae4OMlk0etn7RUMssbq27YN0GB9U3sbdoFvbWviIRr0ZQTvdfk2sO54evCUk1nxVsjcPSwmbZ7kaiwI/zIm+pa8hot2qtdR7GruLbkDJm2dhD/AMpR7uj9ldWfSZZDoov6iSFALUAoBQCgOWcu0ttrBntQfXIKtXQZr1On3HSZ5GWHMguwVbaX7Lm3XYXNu6vKSuk7b8/Eu4FNj8UTh8RlfeJuJSWupytl6Iuthrcm3d31ToirXrVUq0bfVG2VuOfgVVZWpyfUzn1fUTwZXx7WQqjANaSQxjT4wzcdeHRNUqtFpPm7G1LCTUpRy+laz7MvUYvayRsVs7FRmfIt8ingW+u3G1J1oxds3bf1ClhJ1IqV0ruyu7XfUTYpAyhlNwQCCOsHUGrU01dGvKLi3F70WmIcHZmJS12tNYDjpHHLfuA3ep+0ivP4pNY+/OK8z1Gi3fCrquv2bP6L7HZsDfGKlSf0GZQO4DqHee01Ga+o61N3ijbKiTFAKAn4P1ffQFbypF4JR/ypP2TQHKdl4bExnYjzNvIlVsqR4dw8Y3FrOQzZjqBwGtAScficK+Kxc2NiaWGeCHmbGF3BjydKOOyko+81sbHUHSgNl2PhJl2MseIvvRhXDA8R0Gyqe8LlB8Kyt5h7im9EuJcbPVUW/wAJLc2JtbJYHUDXMeJHCsYiU1L6VcpptqKSN0yynjn8A0a/YT51qSWJe5pE/qME4KlSC6WIzBmLF1zDRWue8W09YN1CtSpTq3tUV75LkmZRpHKPCZXEiq4jcAAsEFiotl6HzV69dDcmuxoTSdOtKeFb+uN+fY/DqPPaaw8tZVlu3PqI+xcYYpkNyFJCtbsJGvipsw8O811NJUNpQcl0o5r31o0dGV3SrpcJZP8AXgzqOGkLLrxBIPiDY+zS/trjU5qcFJcT2Kd0c55QdHlHg2+VGB/pmX7RWwugyqX+IjpdVFwoBQFDy0202Ew4mW34WFGupboO4V7KNSbE2tQEbk9yoGLxmIijN4Io4mUtHJG2Zi4a4cA26ItpQFDJyzxYwp2naDmYlKbnI283IkMW83ma2e4vlta1AdFIoDmfKDo8o8GflRL/AN9f3atXQZTJf3EdEwGilfksy+y91/0la85io6tWSJx5Gv8ALnZOePfqOnGOl86Pr+je/heujobGOjV2cujL8P3kc3SmE21LWXSj5cjlu2MM7y4fISuVnu4AOXoEa3014V6qtGUpxt1+RwMLUhClU1s7pZc8ysMEvN5cOAd47SsCbDMM9zcdQYcDw1qjVns5U+Lv5/s3FOlt4V2/pSiux2/RP2fDmxBkWJooxFkIYZczZrjo9wvr31dTV6mslZWsateerQ2cpqUta+Wdlbn18jovKo59jgnjuNfERk/WteUw8dTGzj1vzPUxlr0oy5r9E/0XSX2Xhu4SD3Sv9lq6VTpFtLoI2qoFgoDi6TYkYHCE7rm33RFipkMpPOJbgj1SPW0GvCgNh2/tDC4jaEPPHIwG4lyCXPChxSyFJFkDZTmVQLBu24oC79GUrtgrsWaMSyjDs98zYcN8ESTqeux7LUBtlAcy9JS5dp7Nf5RyfrFH/cq2HRZRV6SOj4FrxxntRT5CvLSVm0WxzSKvlhLlwcvflX3uAftrd0ZDXxcF138MzVx09XDzfUc1r3h4g11OT+RUcW3iSNIWAYll6RCgdZ1HurTWG1UnxTudZ6Q13KL6Likllk8szKuAmOd1ZAZkAkDq11YDLdR+j1HrqWzm7yTX1LO5B16K1YSTeo3azWa32ffx5Fph4hFGkYucoCjtNh/6avilCKiaVSTrVJTfF3ZsHJ+G+HxKmxYg3PcYMQMo7ujXEx6axUH/ALX5o9FoiSdFpfd+i69ET32XF3NKP1jH7arqdI69Loo3OoFgoBQE/B+r76AxY/iPCgK7HYYSxvGxYK4KnKxU2PGzDUeygPWEw4jRY1vlUAC5ubDhrQHjaKXikHajj3qRRGHuNE9CEl8DIOyY+aIatq7yqjuOh1UXETasYaF8wuApNj12B08CLg9xNV1VeDRGe41blnFu4ghuwJTd3HAhiW1UWuEX43ENoNDXM0BgKNPF7Sn0s79lvU5+k7LCzv1eZqmDgLyIi8WZV951PsFz7K9njKip0JyfJnmMFBzxEEua/GZ1fBahz2u/sscv1AH215vCK1GJ7eJz7lx0dtbNftyj/WR+9W7Hosrn00dJqouFAKAgba2SmJRY5CwCyRyDKQDmjYOo1B0uNaAptv7CczHEYfeGWQwq5WXdhI4yxzKumcnMVysSut7aWIHxuQmHLnpz7gy77m28+B3l818ts1s2uW+W/VQG00BzTlr0dubOftCL+scfv1bHoMonlUTOh4bR5R3q3vUD92uFj1aon1Fi3szugIIIuCCCO0HiK0k7biRyfaOzXimkhAvkOhOl14pY9bEEe43tXqpafoUaVOVTNyydt65vx/jceJ0hRjhqzi3ZPd2ei3epACKTmsM3C9tR3do69K7kJQqJTjZp7n1GtrSS1b5fg91YRNw2pHfY3/QlP6qWvGJ/9Ql2s9tR/wC3h2LyPXohe+zI+55R/rJ+2ujU6RsUuibnUCwUBibDqVy5QBxFgBY9o7DrxoCLgNkRRRCEAugJI3p3huTe5LcTfW51oCVNMqC7EKOAv9QHWe4VGUoxWtJ2QI3PXb8HESOppDuwfZYv71FcPE/EeCou0W5PqX7dl4XLVRkyi5R8lnxskEkkqxmBsyZEJ1upsSW1F0HACuXL4wkuhS8X6Iy8Knm2W8O9jVV3sJCgLqjKSALcd4fqrn/1xyk26Tz5P+DPy6SsmVu0OTzvht2jgOTnYa5He5Y966k9IcesHS09HfEUsLjNrOOtC7y4pbsvTyKsZgvmKDpp2bNExEDRsUkUq44qePj2Ed40r6zgsdQxtJVaEtZeXU1wZ4PE4Wrhp6lRWf4fYY62zXPMj2H1AdZ7BWG7GYq7PMUeuZvWPuA7B/v1+62EuLMykty3F/sBrRYluxb+6HE3/aFcbSOeJgv9r80eh0L/AIUn1/ot/RCttlxd7Sn9Yw+yqKnSO3S6KNzqBYKAUBPwfq++gMWP4jwoCvxmGWWN439V1KnwItp31hq+Rhq6sc+ETxMyZ5EZGsQkjoCeo5VYCxBDDuIryWJxGKwtZw131Xzy7zw2LxWNwVd01Udluvnl3+7mxcmdo3V1mnJkJOVJLAhRoMrW6d+PE20Gmtd7R+J21Ja005ceH4PTaKxm3orXmpT48Ld2Xia16DdMNiE+TMP2FH7tdWrvN6i8jpVVFxDxctyF4gEXA+M3FU8sx7B41qYmbf8Aahvf4RCTvka/ynwz4pEMZQiNmByuGW+g1awsRa2umvEVZo9/JSlOaumuG9GhpDCzxNNRi0rPuHJ7k82HIllymUnKi3uEuDdie21+Hh16YxukPnpKjTyjxvxK8Bo75b6pZyeXUi+lwTMbl1B7VVlPhcPc1CnhFDoyZ0nBvic79JETR43ZbM5b4U6nqAlh04n5R4mt+imotN3ITVmjqRqsvFAKAUAoDHPMqDM7KqjiWIA95oClx3KyBFJTPLYEnILDhf1msCPC9aVTSGHpuzld9WZz62lMLSeq5pvks/LI0/0jtbaWyXIykyR3B4j4aIkeZrpU+izbmvqRue0drRxmb4RQ+VAADma4zE2UXJNjXD0k7SXZx3XI1a0KV3OSXa7FNJt1xcQZ1UjVpSWN9LFFYm2l+P0a83QxNaCe1ak+HV4Wv7zOFjPiClTTjQ+p8+Hqyrd9dczMbnS7M3abcTUYwqV55Zt++xHmVDEY2q2k5Se/3wRSSyZ2L2y36u3sLdV7dnvOlvpWhtHVMFQ1Kk73ztwXZ++HUXxjqR1b398PfgefAXPUB1nqArrSkopye5E4Rc5KK3s6RtPA5MBuTqRGqe0jIfrNeEoVNfFa/Nt+Z7rUUIKPKy/RrvoTlvs9h8mZx70jb96u5V6Rmj0Tf6rLRQCgIuKxBDBEtnYE3bgANCbcWOvAe0jS/M0rpKOApa7i23kuV+t8PNk4Q1meBCkd5HN2A1d9T4DqUdy2r57isfitIVEpNu7yit3cvbNuMYwR8Blk4fBL2kXc94U6L7bntAr0WA+FslPFP/xX7fp4lMq/2mnelfAlNnmRJJc6yIWO8fUG62yghQLsDYAcBXqcJozB0XaFKPhd+LuzVrVJat7mwcmYo5MIroiKXTMDkXQuokHuziufi1qVmuBiDuj3jNlTc3KJMwdUARYwEBKgWFzdtbWvcca5WF0dg4VlOrHWV7u7/SsiytVqSg1B2dsjm5vck3LdZYksfEnX319Nw9GjShajFKPUkl+DwVerVqS/uttrmfKvKRQCgL54TDsyeQ6GSGd18MqxIfbnJHjXm61ZVcdK26Kt+cz1ujqOyw6vvd377i+9GMOXZmH7wze92NSn0jo0laKNpqBYKAUBPwfq++gMWP4jwoCLQFPtPYKzTJITZQLSLr0wNUFwdNSb9o0rWrYSnVqRqTV3H3n2GnXwNGvVhUmruN+/t7N6KnanJlxcxfCIfiMRmHcCdGHjY95rl4rQyb16Ds+XDufA42N+H1J7TDPVfLh3Ph73Gr7DxcMZcYSQRMW6aRkL0hcdKM6X49VaMsVpDDZVL9+a8f5OW8ZpPBu027dauvH+S8+7OJ/Hn6EX8NFpvEW3LwfqTXxHirbo+D9SHK7v+Ekd+OhawNzc3VbKbntFak9IV5NvWtffb13mnW0xi6qtrWXVl+d/5LnkfiAsrxcA65wPnLZW967v6NdnQdfWhKm+Dv4+/wAnd+HMTrU5UnvTv3P+fM2KWOwyknJpY9cZBuPYCB4cOHDcxGHcJbWnw4HomrGaCS+h0YcR9o7j1f8AityjVjVjrIknc5x6aejzKX5ErfuN+5W1S4oprcGdNbjVRefKAUAoBQFdtjY8eIC5tHS+RwLlb2uLdYNhcd3VxqjEYeFeGpM1sVhaeJp7Opu/Jpm08JJEd3IgJYhV16EhYhRY279Ra47D1+Xq6Lq0q0Yp5N5P15M8bW0NXo14wTyk7KXryftMreU0K4WSEYnDqzSMVjZRG4BuoOrZSurL1V0HozHyTSq3X/KRv1dFaR3OvftlL0LvDbDxDCyRKgBI6bqouDY+pmPEdlcypo+cZWnJX736FC+HcTJ3lOP5f6LPC8lWOssoA+TGP32/2FThhKcd+f49+J0cP8O0IO9STl+F6/kvsBs6OEWjUC/E6lj+kx1PtrZSSVkd2lRp0o6tNJLqKTa/I+OVi8bbpjqRlzKT22uLezTurr4TTNahHUa1kt19/iaOJ0XRry1tz6j3sTkkkLiR23jjVejlVT22ubnvNYxml6uIjqJaq8zOE0ZSw8tbe+sttrreI+KftrWhhnarHtN+e7wND9CBthsQnyZ/rRR+7XpKu8hR3HSKqLhQCgMWJw4cWNxbUEcVPUQe369Qbg1VWowrQdOorp7zKbTujBh4HLZpSpy6KFvb9Mg8GPC2tu03rlaM0LRwMpTX1NvJvguXbzZOdRyJldorKDl7hN7s7FJ17ssPFLOP2alB2kiM1eLK30V4zeYGP5qgfRLR/VGvvFcnScLVU+aK6TyNwc2BIFzbh291c4tNX2hydGKBlUbmW+ujZX0BuVIDA3JF7dV7HSuxhtJzwb2aevDy7Dn4zRtPEfVulz9TV8XyexMZ6UTMO1OmPLX3gV36Ol8LUXSt2+7HAq6JxMHkr9hHh2VOxssMpP6DDzIAFWz0lhYq7mvMrjo3FSfQZsGxOSw3g5yRfiIhc36wHa2XgCcgJuATwvXGx2mZTg1QTS3a3p6nXweh1B69bN8uH8nn0t4nJgpANLiOMf43DEfRhNaWio5yZ1qr9++w2Pkdh93gcKh4iGO/iVBPmTXRlvZbHci4qJIUAoCfg/V99AYsfxHhQEWgFABQHLfRmF5ztON1DDe+qQGuRJKLWOlTrzUIKT3FFN2cjdMNyfgY5zEoHVuyUBPaApHRHAdup6xXOp4aFRupUis9ysvdyv5ShPOUIvuRKHJ7Dfi7+LufrarlhKC3Qj4IysDhlupx/wDVehMwuAij/Bxol+OVVW/jYVfGKirJWNiMYxVoqyJFZJEKeMpZhwHA/JHWp+Yf9Oh4cNOdJ0pbSn3r0INWz9//AA0D02yBsHAeBExBB4g7tr/Z7xW9h5qa1oldZ3idIga6qTxIB8qiXmSgFAKAUAoDxJGG0YAgEEXANiDcHxBFwaA5z6ZtOYv8mZv3D+7VtPiU1eB0HZ/4MHtLH3sT9teaxDvVl2k47iTVJIj41HK/BmxvrrluLHQNY5dbHgeFuu9WU3BSvNXQMyA2Fzc2Fza1z1m3VUAYcZhd5bpEWN9PrHYR1HqqcJ6t8k7qwPm0fwZ7TYDxuLedSoJurG3MjLcc99DTa44DVd8CD1H1/stXpanAhS4nSqqLhQCgFAKAUBjniDqyHgwKnwIsfroDmfoexW7WeBz+BkYE9QvYAnsGaJ9fnCtbSdJzjGUUa9N2Oj/dCL8Yn0hXG2VT7X4FuvHmPujF+MT6QrOxqfa/Aa8eY+6MX4xPpCmxqfa/Aa8eY+6MX4xPpCmxqfa/Aa8eZ451BmzZ481rXuL27Pr99Z2dW1rO3eNePM5l6Zcar7mAMAzuramwVAGVWe/qgmRrX6lJrtaOpSpwblxKap1aFAFUL6oAA8ALDyq42T3QCgFAT8H6vvoDFj+I8KAi0AoBQHJOUeycZszEYnGYcRSYeVjI+f4hZiSpAZW4uwGU6g2IqxqFRKMka84uLbPWyeW22cSpfD4SB0GmYRyAeAZpgDw6uFScILezMakpbkTvu9yg/IYPo/16xaHMnrT5D7vcoPyGD6P9elocxrT5D7vcoPyGD6P9elocxrT5D7vcoPyGD6P9elocxrT5FXi+SO1NonPiRFhwgO7TgMxIvZVLEXsNSTwApFwgrRK3TlLqNv2a+2UAWZMFLbTPvJEJ7zZCCfACovU4Fq1uJtmHz5RvMufry3tfuJ1qBMyUAoBQCgFAax6QeTBx+HCIwWWNs6Zr2JsQVJGouDx7qnCWqyFSGsrHOP7TbVWc4NVSSdTZhGCbmwJJKMF69TpY3vWJYajL6mii8r2Lvd7e/FR/5n9SofL4f7SWrP2xu9vfio/8z+pT5fD/AGjVn7Y3e3vxUf8Amf1KfL4f7Rqz9sbvb34qP/M/qU+Xw/2jVn7Z5l2ft2YGNhHGGBUvnFwp0NmzMwuCR0danCnRg7xQ1Zl5yH5H4nZ8pAnjlw8g6a5WQhwOiyjUHsOo08KlKSkThBxN5qstFAKAUAoBQCgOS+k/k7Bh3GJgkkjxU79GKP8A4jE9NltZluTra9yRprV1OTeTKKsUs1vPuyfRtjZIw+IxskLnXIC8hH6TbwC/cL+NHUjwRhUpNZsm/etm/Oc30H/m1jaLkZ2UvuH3rZvznN9B/wCbTaLkNlL7h962b85zfQf+bTaLkNlL7h962b85zfQf+bTaLkNlL7ibs30UYVQ3OHlndvjXKWPaACST4k1h1XwMqiuOZY7O5AxQWEWKxyKOCLPZfcFHlWHO5JU0uLNqgiCqFBYgC12YsT4sSSfbUCwyUAoCfg/V99AYsfxHhQEWgFAKA1LlJydmxuKjWYqMBGM5RWOaWXscW0UXPA9vbpOMkl1kJR1nnuNqhiVFCoAqqAAoFgAOAA6qgTPdAKAUAoBQCgFAKAUAoBQCgIO20naCRcMyLMVIRnvZSevQHUdXfWVa+ZiV7ZEDkjyajwUOUdKVulLKfWdzqdeNgSbD28SazKV2YhHVRe1EkKAUAoBQCgFAKAUAoBQCgFAU45ORc8ONYu8uXIocgrGO2NbaE663PE9tS1naxHVV7lxUSQoBQCgFAKAUAoBQCgJ+D9X30B6ngzW1tQGLmXf5UA5l3+VAeJ4FRWd3yqoJYmwAA1JJ7LUBCw+Ow75ck6NmfdrlIN3yNJl04HIrNr1CgLDmXf5UA5l3+VAOZd/lQGGGNHZ1V7mNgjj5LFVcA/4XQ+2gM3Mu/wAqAcy7/KgMWGiSRQ6PmU3sQOwkHzBoDLzLv8qAcy7/ACoBzLv8qAcy7/KgHMu/yoBzLv8AKgHMu/yoDBjRHChklkCILAs1gAWIVRfvYgDvIoDHg5oZTaOUOSubo69G+W/vBFAS+Zd/lQGPEQogzO4UXAudNWIVR7SQPbQHyWJFZFZ7M5IUW4kAsQPYCaAy8y7/ACoBzLv8qAcy7/KgHMu/yoBzLv8AKgHMu/yoBzLv8qAcy7/KgHMu/wAqAcy7/KgI+PMUK55ZAi3tc8L/APoNAednvFOueGUOt7XXhewP1EUBK5l3+VAYzCucJn6ZBYL1lQQCfYWX30B5hRGZ0V7tGQHFuBIDDyINAZuZd/lQDmXf5UA5l3+VAOZd/lQDmXf5UBnijyi1AZKAUAoCt5TQM+ExCICzNDIqgcSShAA9tAa/jNhSpLhsQM08u+VpNFQKkeExSRqAOAzzWuSTd+NgAAK2LD4rdyi+KVfgJEX+8nM+WUSQ5jKZgt1juwKjNY2sTmAsBsqeSV3kOKQHEooVZ5Aow5w0W8Fla1t7nGf1rgkEXoCJJhMUEKyc8ZUSdcPupHD71Z5REZWzDPeLcZTJddGz8dQPmKTF4czTC++kxMceUHoymXBYaDOq31CTpmv1KknjQDF7OnEsww5xokjhMcLPLiHjml3QBlYNJuhYDKt7Xcsx+KaAzQYOYKgkbFPhzKSyx85jkT4MZBmaUzMmcEmzWuR8W9AbDyPgdMHEsiujDNdXILC7sRmIJBNiLkE0Bc0AoBQCgFAKAUBScsMI8uHCRZs2/wAI11AJUJioXZwCCOiqs2t+FAVe2MHOkjMBLPeBEMmqNriLsfgMhORDfKliQLdZoCJszDz2hGLGLMS84C7tplbMMQ4hM2R96w3GS2YsPWzktY0BmjgmySXGK50ZkzkvJuzEMSn4IBt0F3QGigNa+bUm4HnZmDlOKw7yJid4smIMzO7GIXV1iMalioBBFsgGnrdKgN2oBQCgFAKAUAoBQCgFAR9ooTFIALkowA7SQbUBqG148UmHZIknLPs8xRiM2yYkKQCTmGRukLN83tsCBkxeBnzzSNzhkOKQFUldScKIVI3Shxb4cktlszAMNRYUBWYE4uSENCZyo56pvIWbKuOjAQMWPwm4SZUa+h66A2LklgykmLbJMsbvGY9+zMxAiRSbuxe2YHRtfZagNkoBQCgFAKA+GgPtAKAUAoBQCgFAKAxSYdGZXZVLJfKxAJW4scp6rjTSgMtAKAUAoBQCgFAKAUAoBQCgFAKAUAoBQCgFAKAUAoBQCgFAKAUBgxuCjmTJNGkiGxKyKrqSNQbEEaGgMkMKooVFCqosFUAAAcAANAKA90AoBQCgFAKA+G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UTEhQVFhQXGRgYGBgWFxcYHRgXHBoaGBgYGBgcHyggHCAlHBYWITEjJjUtLy4uHCAzODMsNygtLisBCgoKDg0OGxAQGywkICQsLCwsNC8tLC8sMCw0LywsNCwtLC0sLCwuLCwsLCwsLCwsLCwsNCwsLCwsLCwsLCwsLP/AABEIAI0BZQMBEQACEQEDEQH/xAAbAAEAAgMBAQAAAAAAAAAAAAAABAUDBgcCAf/EAE4QAAIBAgMDCAQHDQYGAwEAAAECAwARBBIhBRMxBhQiQVFhcaEHMoGRI0JSYpKxwRUXM1NUVXKjssLS0+MWJIKTotFDY4PD4fBEc7Mm/8QAGwEBAAIDAQEAAAAAAAAAAAAAAAIDAQQFBgf/xAA7EQACAQICBggGAQIFBQAAAAAAAQIDEQQhBRITMUFRMmFxgZGx0fAGFCJSocHhFSMzQkNiciU0gpLx/9oADAMBAAIRAxEAPwDuNAKAUAoDVtrbelimxaLHJIseHjkQosZCO2/uWzMCfwa6a8KAyQ8qLAI0ZMoy3FwLpuN9vuHqmxT9LSgML8sDGgaaAxmRInhUSZ828eOILJZegweVL2zixuCTpQGfB8ppJHjiTDneMJS2Z2VFEbRqSGZAzAiUEHKOBBtQEfZvKeeSGI83Rpmh37qspCiO9hlLJcuxzWU6aG7DSgMuG5X7x7xxXg3kERlL2N54opYyseXUfDoDci3VfWwHrZG33lKRxR7xgqyStJIEyI8kiJlyoc7fAvpZRYDXWgNloBQCgFAKAUAoBQFRyqx7wYZpI7Bg8K6i+jzIjaeDGgIy8qUOdRGxdZubrHmTOXuwuy36ClUMgLcUsRxtQGD+1h3yRmAqmTENMzMt4jA0YbQE5gVlDXHURpe4AHqflaI1Bkw8qswiZEvGSyyyLEPjWBVnW4J69CaA8z8qlU5pBJGIjOJksr/goll0IOt0ZSLcb2NqAvsDO7reSMxH5JZWNrA6lSR129lASaAUAoBQCgFAKAUBSbX2u0OKgjCsySRzsyohdsyGEKdOA6bX8RQFbs/lf8GxlRi/94aNQApkEeIMAiAJ0cZoRr1uO+gJv9qFBJeJ1iEksO8JUjPFnLHKDfKd21j29XXQEbG8q3WMsMOwcpHLGrutmjeRYzcgmzLnS4+cLE62AmNyjAezRMIxKsDSZlsJWAsLXuVzsEzfK6ra0BAl5XBos27kizwmeJvg2LIrxo/RvYEGWPQ8Q3cRQFzszapnZ8kZ3StJHvCR0njcxuAnGwZWFzxy9liQLOgFAKAUB8NAeJJgvGgPPOl7fI0A50vb5GgHOl7fI0BFeKEtIxGsqhHPS6SLmsO7134dtAVw2Um9llLLdoRh4rIfg4hcnMSbuSxv1AAAWvckBgdg4WOIREF+hGhJaQ6R2K5LsTHZhmGUixseoUBPw+HhRlYZiyqyhnaR2ysQzC7Ek3Kr7qAhtsPCFAmVsqh1ADyjoOQWjuGuUNh0PV0GlASRgcMM1kAzPHKbZheSMIsbW6rCKMW4dGgMabLwwZGVWUoLAo8i3XMXytY9MZiTZrjU9poCz50vb5GgHOl7fI0A50vb5GgHOl7fI0A50vb5GgHOl7fI0A50vb5GgHOl7fI0BF2jHFPGY5LlSVNhcaqwddR85RQEOXZGHZndjIXYqc5d8yZGZ0CH4oBdtB2kcNKAR7IwwyWDXQyG5ZyX3tjKJCfXDELcHTQdgoDEmwcKBY7xrbq2d5GKrE4kjVSToAwB77a3oDNNsjCuzl1zbwyFwcxDbyNYXBHYURRagJez0SJcoeRhe95GdyNALXbW2n10BK50vb5GgHOl7fI0A50vb5GgHOl7fI0A50vb5GgHOl7fI0A50vb5GgHOl7fI0BGkSJpUmN86K6KddFcoW04H8GvuoCqm2LEZYD0RFDJJOFIYs07lje50CguzW16WThl1AbO2JCjM8jM5Ms0oUl8imQtruycuYI5W/ee2gMi7CwoRk6ZDIsd2eQlEU5lVGJuoBsdOwdgoDKuysPvBJ0yQwexeQqZAoQSMl8pawGvaAeOtAeH2JhSqIVNkiaFdX0jZo2Yd+sMevHTvoCTg8HDFI7xl1zlmZMz5MzHM7BPVBJuSR1knrNAT+dL2+RoBzpe3yNAOdL2+RoBzpe3yNAZEcEXFARMfxHhQEWgFAKAUAoBQCgFAKAUAoBQCgFAKAUAoBQCgFAKAUAoBQCgFAKAUAoBQCgFAKAUANABQCgFAKA8s4HEgeJtQH0GgPtAKAn4P1ffQGLH8R4UBAxM2RGchjlBNlBYmwvZQNST2UBpY9IhQ/wB42fjIl633eYDx4eV6s1OTK9pzRsOxOU+ExY+AnRj8k9Fh/gaxqLi1vJKSe41/b3pNw0EphjSTEOpIbd2CgjiMx4kdwt31JU21cjKqk7Ff99lfyKf3j+Gmz6zG16mPvsr+RT+8fw02fWNr1MffZX8in94/hps+sbXqY++yv5FP7x/DTZ9Y2vUz6vpaiBG8wk6KTYtcG3fawvTZvmNquKMuI9JRmmGH2bh2xEh4M5yLYcWtxsO1stNnZXZja3doolyYfbraiXBR/NCsfMqafQS/udRtOxVnECDFMrT2OcoLKTc2toOq1Qdr5E1e2ZOrBkUAoDW+Um3sVBIFw+BkxCWuzhgoB+SosSdOPsqSSe9kJSa3IgYX0iwBgmLinwjnQb6M5T4MOrvIArOo+BjaLjkWPKDlphcLCsxkEme+7WIqxcjjrewAuLk1hQbZmU0lc1Uek7ENqmzJmU8DeQ3HsjIqezXMhtZfaPvl4r81zfrf5VNmuY2kvtH3y8V+a5v1v8qmzXMbSX2j75eK/Nc363+VTZrmNpL7R98vFfmub9b/ACqbNcxtJfaWvJ30gjFvzcQmLFHMAkhIQZQWJLWzcB6tr/WMShbMzGpfLiW+ycFj1xLSYnExPAVIEUceSzXFjcgsdL8WqLcbZE0pXzNgqJIUAoBQGHGq5jcRFVkKkIzAkBuokDjbjagNLj2btuHVcXh8QPkSxhL+BVB9dWXg+BXafM+L6RNw4i2lhZMNJa4ZfhEbvUjX3Xps77jG0t0itX0g4rGSGPZ2HRVHGWc6L2XA0BPZ0j3aGjjGCvJkdq3uPb8ntpz/AIbaMg+bBE6D6VoxVEsZh48R9T4/gxfeyLaviMYx7bxfbIarekqS3eRjUfX+PU+j0YAerPjAe5of4xWP6lS5fgaj6/x6no8hcXH+C2hjE7mDOPckp+qprH0GNV82Qdoz7YwK784pcREhBdSuuW9rsrorgXsCVOlxWxTqUqnRGtNZ7zDsHamO2ziHQ4hsPh0XM4g6JAJsqhvWJOupNtDpU2lBCMpTZtbejDAt6+/c/KaZiTUNoyzZRe82rZWz0w8McMd8ka5Vubm3eai3fMmlZWJdYMigJ+D9X30Bix/EeFARaAUBzj0tcmsPzZsYkYSZGS7IAucMwXpAcTqDfjpVtOTvYpqxVrlj6NOT0ceARxpLOudpF0YA6oobiABbQcTeo1XrNozTgtU2rBTn1GJ6wLkmxHrKSdToQwJ1IPdWnQqSu6c96/K5kovgybmrZJjNQHiWbKpY3sBesNpK7MN2VysXZ6zJIs650cFWUkkE36Rt3Hog8QFHbVOHcmnN8d3YQir7znnot2eMPtPGwnUxKyKTxKCQa+0ZCa3ajvFMhSVpNHWKpLxQCgFAKAUBHx2CjmQxzIsiHirAEf8AjxonYw1c43yd5OQrtmaELeOBiY1fpXa6hM3yguYtY8coqdetqUXM1lG07HY2wiAXYnQXLM7cOsk3sPqrzrxFVvpMv1UI8OjAFSxU6grI9iO6zU+Yqr/MzOqj7zJe2T/Nl/irPzVX7jGouvxZ95lH1qG/Su37V6g61R75PxM6qHNsusfRPZc5T3EcB4jz4VbSxdSDzd0LW3HOvSjGsLYXacQyypKFe1gWAubN3jKyHuPdXfoyU45bmVVOEkdKikDKGHAgEeBFxUC89UAoBQCgFARp8fEmjyIp7GZQfdesNpbwc89MO2InwqRRhZWZ82Zeluwo1NxwLXA8L1mlVpuXSXiiuqna1jY+SGw4lwaRrl4AMVysGcW3hN7hsz5hY/FCjqrl4zEy22W5eAgrGw4eRFO5DXZFXQkk5eAJPXw18R2iuc3d3JkbbW2Y8MoL3LH1UW12/wBh3mtnC4OriZatNdr4I18RiqeHjrTfqzUsTy2nJ6CRoO/M599x9Vegp/D9NL65t9hxamnXf6IeLM+A5cOCBNGpXraO4I/wkkH3iqq/w+0r0pdz9SyjpyLdqkbdaL7HzieNN2olicNm4+razIey6lhY9ffXHop4eo9fJrh78TtKUZx1ou6ND9FcIwu0MZhCbnKDGflorEq3tSRD7+yu/Ud4pkaStJo6jPLlGa2gtfuF7E+zjVUVd2LZy1VcwDHp16cbaE3AOW4txueA76ns2V7eHH3wMhxa63JFjYixvewa1u2xHvrGoyW1j78f2YjtJBe5sBbqN79K4ta4tkNZ2UuHvd6kHiILf73+Vi7wfqD21WXmLH8R4UBEJoCuO38KP/kQ/wCYv+9Rc4x3tEJVIR3tLvNc9Iu0YZtm4lI5UdgqPZWBNhLHc6eIHtFSo1ISl9LT7GVyqwnF6sk+x3LT0evfZuF/+sD3Ej7KlPpMth0UWe0Ivjg24XPYR6rnuBJB+ax7K1MRFq1SO+PkYmuJKw8uZQbW6iOwjQj2EEVfGSklJEk7oww7QjeRolYF1F2A8bHXgSNLgcLi/GinFycU81vIqpBycE81a/VcxbRckqi8SQfb8X3EM/8A0++qa71rU1x8jE3wXv3v7ibGgUBRwAAHgK2ErFiVjmvJgZeUWOHbE59pbDn7TVsugiqNtdnTKqLRQCgFAKA8TTKgzOwVRxLEAe80BF+6an1Fkf8ARQgHwZrKfYa5tbS+Co5Tqruz8rk1Tk+BpWC2BiU2tLjt18C/Bc6B/UVdVvl9YHrrnYr4jwNSls4t37MiDws9bWNymxgYFZIZgp67K3tG7ZmFuN+qtGlpPDNpxmk+u681Ym6U1wPA2jGiqsPwhLWyhulchpHLZtc1g7dLifGtmtiIqLrTllz38bcP0RUW3Y13F8uWzERQjKCReQkNpobqPVN+om9ejw2gtpTU5VFmrq2at2nDxGmVTm4KDy55EvZnLVHOWdN384HMv+LQFfMd9U4rQdaktam9ZfnwLcPpejVerL6X17vE2KWNi6MrWUcR28Ne/TTuveuRFxUWms+HUdU0L0xx/wBzcdW9if2sHQgfRB9tdjRc7x1eRTU3M3jYhvhoD/yo/wBgVtveXLcTawZFAKAh4vEMHWNAoLAkM3DTiAo1Y6g2uNOs61y9K6S+QpKeo5Xy6u9/wThDWdjw2AB1lZpO5jZPoCykeN68PidP46u8paq5Ry/O/wDJsqlFGKDExKLQRlh/ykAX2NonnWKOhtIYv6nF2fGTt55/gy6kIlLtrlsuGxMWGfDy7yXLl6Uduk2QZrMba10ofCOKkrucfz6FMsVBOxZhA4EhwrAsAQyNGGAIv6wZWHsrXWjcbQbVOqvF28LW8TKrU5K7RnwuFVo86O13tIrsbsCVAXxGUAWPEceNc+pj8RDE687a0fpa4OzzWXX/AAWqnFxsjQeUe95w5nFnPC2q5Pi5T2cfbevrnw9isNiMHGVB/wDJcVLr/XUeG01TrQxD2m7/AC8re95WV3DkigLnkxtk4eUZj8E+jjqHY/iOvuv2CuRpbAqvS14r6o/lcvQ62isY6VTZyf0v8Mi8sf7ntXCYoaKW3b9mTS1+7dy2/wCn3VzsFPaULcj0b+mSZ1SRAQVOoNwR3cDVidndGw0mrMr8VAgIRFu5Atq1kUaB2seq2nWSLAjUiW0kV7CHL374knmKcTcnrOZtTYC/HjoNeOgptJDYw3/t+79e8cyTsN+25v1nje/xm99NpIbGHtv3xLjB+r76gWmLH8R4UBFoDS9vbL3D5lHwTnT5jfJ7ger3dl/NaXwGq9vT3Pf69/meQ07ozUbxFNZPpLk+ffx6+0occpeKWFWCb9Al3QnRWJvHqtxfiRcVVhMVWwEbyp3i87/zma2ExWI0fS+qleMrO+7szzXdYtOS+1JMJho8OY0k3YIziQpe7FvUyG3HtNb/APXqUneUGvB+h06XxHQStKEl4P0LOXlU5FubpYgg5pSf9O71HtFYlp2kujFvwXqSn8SUP8sJPtsvUqmx8zAhpCFNrhAVvYWuzElibAA2IBtwrmT0rV1XCl9K8X4nKxGn69RONNaq8X4/wR4MVuXRo/XTUIOLLwZbDqIuO7Q9VQ0bUqxrqUE3z7PeZr6Jq14YlTgnK/S7OvzzN4wILOXYEG2Yg9TMNFPeqBR4se2vT0HtJyqdy7D3kc3f37sWFbZYc02YMvKScfKiPmkR/dq19ApX+IzpdVFwoBQCgMOLz5G3ds9ujfhfs/8APV38KjPW1Xq7+AImDiiIEvrGx6cmrL8oG/qWIIIFgCDXy7SOLxlWrKniJO6drcO5fs3oRildHrnbv+BTMPlOSin9HQs3jax7a6GC+GcTWSlVeouvN+Hq0QlWS3Go4jlPihtTmJMITKpzqjZtQCeLkaXPV1V238K4WnRc5Sk2uxLyfma0sVJSskbguElH/Gv+lGv2EVzXofCvn4/wT28irj25Es8sc8uHBhyrnJEZzMudkCsxNgpj1B1JtbStDG6IqU9WOHU5a13ZJvK9lu7+HmWQrqzcrKxrfK2bCyHewShpNA6qGIfqDAgWuPMeAr1vwpPSeFfy9ejPZPc2ui+/g+K558zgaZpYSvHaRnFTXWs+rt5eBr9fQTyZt/IbbJDc2c3UgmO/URqU8CLkdlj2ivMacwKj/fgv+Xr6npND4xzWxm927s5GD0xp/cif0fKRB++a0dFP65I69XcbPyTkzYLCt2wx/siujLeWx6KLasEhQCgMGMw+dbXswN1b5LDge/sI6wSOuqcRh4YilKlUWTVvfZwMptO6MCYQvrOFPZGDdB3m4Gc311FhppcXPJ0XoOjgvql9U+fLsXDt3lk6rkTq7hUcm5dC+3MIOxYj7mc/ZV0egzXqdNHUoYgYlU8CgXQ20y24jhXlW87l0dxW7S2ZHHh5CM5yRuRmllYCym1gWt1VCjhqLqJKEc2uC9CUqkkm7nMggve2p4nrPia+j06NOkrU4pLqSXkeBqV6lXpyb7Xc+1aVigFASuXKb/ZUch1aPID2/Bs0JJ8RKh9leZpU9jialNbr3XfmexoVdrQjPmvysjomyNqbzDYd1GaSWJGA8VGZmPUATr36cTUmrM6EXdFjh4AoPWx1ZjxY/wDugHUKwZM1AKAn4P1ffQGHaLAWJ0ABuTQEEYlOj016fqdIdLr6Pbp2UBh2jJDlyTMgV+jZ2C5u5bka+GtYaTVmYlFSTT3MrOVmEUbNxEagZUgcKDrbKnRIPaLcalFLJcCMklBpcjWfRvshMRs+OSRpd5mkUsHJ0Dm2jXHCwrVr6Ows5ZwXdl5HP/pmEqq8qa7svKxsX9ko/wAdP74f5Van9HwvJ+JT/QMFfc/ENyYhDKpaRrq/rP4Way5RoT51XiMFh6EVKEVe/HPzLoaJwdN/TTXfn5lR/aKKJ2jWP4MNZ92qIGKmxFjqRcW1OovoL114YHE1aF4aqTWS6vIqqaToUZ7Jp5ZZLI2XZO0o5SzRtcO19dCGCgFGHUbLcdov2Vr0ITo/2aitJZ9q6jo0K0Kq1oO6ZaVsl5zWY5OUq/PhH/5H+Crf9Mp/1DpVVFwoBQCgFARDgFLljexIYpplzj49u3hpwuL2vrWq8FQdf5hx+u1r++PXyJaztYl1tETmG2E//oUUcXw5A8TFIB46gVY1rUmiiavO3UdNgkzKrD4wB94vXlmrOxandXOWcoI2XEzBuOdj7GOZfIivdaKnGWEhq8FbvPH6Ui1ipX428itaUAgEgFuAJFzbU2HXpW+2lkaCi2m0slvCSA3IIIBINiDYjiD3iiae4OMlk0etn7RUMssbq27YN0GB9U3sbdoFvbWviIRr0ZQTvdfk2sO54evCUk1nxVsjcPSwmbZ7kaiwI/zIm+pa8hot2qtdR7GruLbkDJm2dhD/AMpR7uj9ldWfSZZDoov6iSFALUAoBQCgOWcu0ttrBntQfXIKtXQZr1On3HSZ5GWHMguwVbaX7Lm3XYXNu6vKSuk7b8/Eu4FNj8UTh8RlfeJuJSWupytl6Iuthrcm3d31ToirXrVUq0bfVG2VuOfgVVZWpyfUzn1fUTwZXx7WQqjANaSQxjT4wzcdeHRNUqtFpPm7G1LCTUpRy+laz7MvUYvayRsVs7FRmfIt8ingW+u3G1J1oxds3bf1ClhJ1IqV0ruyu7XfUTYpAyhlNwQCCOsHUGrU01dGvKLi3F70WmIcHZmJS12tNYDjpHHLfuA3ep+0ivP4pNY+/OK8z1Gi3fCrquv2bP6L7HZsDfGKlSf0GZQO4DqHee01Ga+o61N3ijbKiTFAKAn4P1ffQFbypF4JR/ypP2TQHKdl4bExnYjzNvIlVsqR4dw8Y3FrOQzZjqBwGtAScficK+Kxc2NiaWGeCHmbGF3BjydKOOyko+81sbHUHSgNl2PhJl2MseIvvRhXDA8R0Gyqe8LlB8Kyt5h7im9EuJcbPVUW/wAJLc2JtbJYHUDXMeJHCsYiU1L6VcpptqKSN0yynjn8A0a/YT51qSWJe5pE/qME4KlSC6WIzBmLF1zDRWue8W09YN1CtSpTq3tUV75LkmZRpHKPCZXEiq4jcAAsEFiotl6HzV69dDcmuxoTSdOtKeFb+uN+fY/DqPPaaw8tZVlu3PqI+xcYYpkNyFJCtbsJGvipsw8O811NJUNpQcl0o5r31o0dGV3SrpcJZP8AXgzqOGkLLrxBIPiDY+zS/trjU5qcFJcT2Kd0c55QdHlHg2+VGB/pmX7RWwugyqX+IjpdVFwoBQFDy0202Ew4mW34WFGupboO4V7KNSbE2tQEbk9yoGLxmIijN4Io4mUtHJG2Zi4a4cA26ItpQFDJyzxYwp2naDmYlKbnI283IkMW83ma2e4vlta1AdFIoDmfKDo8o8GflRL/AN9f3atXQZTJf3EdEwGilfksy+y91/0la85io6tWSJx5Gv8ALnZOePfqOnGOl86Pr+je/heujobGOjV2cujL8P3kc3SmE21LWXSj5cjlu2MM7y4fISuVnu4AOXoEa3014V6qtGUpxt1+RwMLUhClU1s7pZc8ysMEvN5cOAd47SsCbDMM9zcdQYcDw1qjVns5U+Lv5/s3FOlt4V2/pSiux2/RP2fDmxBkWJooxFkIYZczZrjo9wvr31dTV6mslZWsateerQ2cpqUta+Wdlbn18jovKo59jgnjuNfERk/WteUw8dTGzj1vzPUxlr0oy5r9E/0XSX2Xhu4SD3Sv9lq6VTpFtLoI2qoFgoDi6TYkYHCE7rm33RFipkMpPOJbgj1SPW0GvCgNh2/tDC4jaEPPHIwG4lyCXPChxSyFJFkDZTmVQLBu24oC79GUrtgrsWaMSyjDs98zYcN8ESTqeux7LUBtlAcy9JS5dp7Nf5RyfrFH/cq2HRZRV6SOj4FrxxntRT5CvLSVm0WxzSKvlhLlwcvflX3uAftrd0ZDXxcF138MzVx09XDzfUc1r3h4g11OT+RUcW3iSNIWAYll6RCgdZ1HurTWG1UnxTudZ6Q13KL6Likllk8szKuAmOd1ZAZkAkDq11YDLdR+j1HrqWzm7yTX1LO5B16K1YSTeo3azWa32ffx5Fph4hFGkYucoCjtNh/6avilCKiaVSTrVJTfF3ZsHJ+G+HxKmxYg3PcYMQMo7ujXEx6axUH/ALX5o9FoiSdFpfd+i69ET32XF3NKP1jH7arqdI69Loo3OoFgoBQE/B+r76AxY/iPCgK7HYYSxvGxYK4KnKxU2PGzDUeygPWEw4jRY1vlUAC5ubDhrQHjaKXikHajj3qRRGHuNE9CEl8DIOyY+aIatq7yqjuOh1UXETasYaF8wuApNj12B08CLg9xNV1VeDRGe41blnFu4ghuwJTd3HAhiW1UWuEX43ENoNDXM0BgKNPF7Sn0s79lvU5+k7LCzv1eZqmDgLyIi8WZV951PsFz7K9njKip0JyfJnmMFBzxEEua/GZ1fBahz2u/sscv1AH215vCK1GJ7eJz7lx0dtbNftyj/WR+9W7Hosrn00dJqouFAKAgba2SmJRY5CwCyRyDKQDmjYOo1B0uNaAptv7CczHEYfeGWQwq5WXdhI4yxzKumcnMVysSut7aWIHxuQmHLnpz7gy77m28+B3l818ts1s2uW+W/VQG00BzTlr0dubOftCL+scfv1bHoMonlUTOh4bR5R3q3vUD92uFj1aon1Fi3szugIIIuCCCO0HiK0k7biRyfaOzXimkhAvkOhOl14pY9bEEe43tXqpafoUaVOVTNyydt65vx/jceJ0hRjhqzi3ZPd2ei3epACKTmsM3C9tR3do69K7kJQqJTjZp7n1GtrSS1b5fg91YRNw2pHfY3/QlP6qWvGJ/9Ql2s9tR/wC3h2LyPXohe+zI+55R/rJ+2ujU6RsUuibnUCwUBibDqVy5QBxFgBY9o7DrxoCLgNkRRRCEAugJI3p3huTe5LcTfW51oCVNMqC7EKOAv9QHWe4VGUoxWtJ2QI3PXb8HESOppDuwfZYv71FcPE/EeCou0W5PqX7dl4XLVRkyi5R8lnxskEkkqxmBsyZEJ1upsSW1F0HACuXL4wkuhS8X6Iy8Knm2W8O9jVV3sJCgLqjKSALcd4fqrn/1xyk26Tz5P+DPy6SsmVu0OTzvht2jgOTnYa5He5Y966k9IcesHS09HfEUsLjNrOOtC7y4pbsvTyKsZgvmKDpp2bNExEDRsUkUq44qePj2Ed40r6zgsdQxtJVaEtZeXU1wZ4PE4Wrhp6lRWf4fYY62zXPMj2H1AdZ7BWG7GYq7PMUeuZvWPuA7B/v1+62EuLMykty3F/sBrRYluxb+6HE3/aFcbSOeJgv9r80eh0L/AIUn1/ot/RCttlxd7Sn9Yw+yqKnSO3S6KNzqBYKAUBPwfq++gMWP4jwoCvxmGWWN439V1KnwItp31hq+Rhq6sc+ETxMyZ5EZGsQkjoCeo5VYCxBDDuIryWJxGKwtZw131Xzy7zw2LxWNwVd01Udluvnl3+7mxcmdo3V1mnJkJOVJLAhRoMrW6d+PE20Gmtd7R+J21Ja005ceH4PTaKxm3orXmpT48Ld2Xia16DdMNiE+TMP2FH7tdWrvN6i8jpVVFxDxctyF4gEXA+M3FU8sx7B41qYmbf8Aahvf4RCTvka/ynwz4pEMZQiNmByuGW+g1awsRa2umvEVZo9/JSlOaumuG9GhpDCzxNNRi0rPuHJ7k82HIllymUnKi3uEuDdie21+Hh16YxukPnpKjTyjxvxK8Bo75b6pZyeXUi+lwTMbl1B7VVlPhcPc1CnhFDoyZ0nBvic79JETR43ZbM5b4U6nqAlh04n5R4mt+imotN3ITVmjqRqsvFAKAUAoDHPMqDM7KqjiWIA95oClx3KyBFJTPLYEnILDhf1msCPC9aVTSGHpuzld9WZz62lMLSeq5pvks/LI0/0jtbaWyXIykyR3B4j4aIkeZrpU+izbmvqRue0drRxmb4RQ+VAADma4zE2UXJNjXD0k7SXZx3XI1a0KV3OSXa7FNJt1xcQZ1UjVpSWN9LFFYm2l+P0a83QxNaCe1ak+HV4Wv7zOFjPiClTTjQ+p8+Hqyrd9dczMbnS7M3abcTUYwqV55Zt++xHmVDEY2q2k5Se/3wRSSyZ2L2y36u3sLdV7dnvOlvpWhtHVMFQ1Kk73ztwXZ++HUXxjqR1b398PfgefAXPUB1nqArrSkopye5E4Rc5KK3s6RtPA5MBuTqRGqe0jIfrNeEoVNfFa/Nt+Z7rUUIKPKy/RrvoTlvs9h8mZx70jb96u5V6Rmj0Tf6rLRQCgIuKxBDBEtnYE3bgANCbcWOvAe0jS/M0rpKOApa7i23kuV+t8PNk4Q1meBCkd5HN2A1d9T4DqUdy2r57isfitIVEpNu7yit3cvbNuMYwR8Blk4fBL2kXc94U6L7bntAr0WA+FslPFP/xX7fp4lMq/2mnelfAlNnmRJJc6yIWO8fUG62yghQLsDYAcBXqcJozB0XaFKPhd+LuzVrVJat7mwcmYo5MIroiKXTMDkXQuokHuziufi1qVmuBiDuj3jNlTc3KJMwdUARYwEBKgWFzdtbWvcca5WF0dg4VlOrHWV7u7/SsiytVqSg1B2dsjm5vck3LdZYksfEnX319Nw9GjShajFKPUkl+DwVerVqS/uttrmfKvKRQCgL54TDsyeQ6GSGd18MqxIfbnJHjXm61ZVcdK26Kt+cz1ujqOyw6vvd377i+9GMOXZmH7wze92NSn0jo0laKNpqBYKAUBPwfq++gMWP4jwoCLQFPtPYKzTJITZQLSLr0wNUFwdNSb9o0rWrYSnVqRqTV3H3n2GnXwNGvVhUmruN+/t7N6KnanJlxcxfCIfiMRmHcCdGHjY95rl4rQyb16Ds+XDufA42N+H1J7TDPVfLh3Ph73Gr7DxcMZcYSQRMW6aRkL0hcdKM6X49VaMsVpDDZVL9+a8f5OW8ZpPBu027dauvH+S8+7OJ/Hn6EX8NFpvEW3LwfqTXxHirbo+D9SHK7v+Ekd+OhawNzc3VbKbntFak9IV5NvWtffb13mnW0xi6qtrWXVl+d/5LnkfiAsrxcA65wPnLZW967v6NdnQdfWhKm+Dv4+/wAnd+HMTrU5UnvTv3P+fM2KWOwyknJpY9cZBuPYCB4cOHDcxGHcJbWnw4HomrGaCS+h0YcR9o7j1f8AityjVjVjrIknc5x6aejzKX5ErfuN+5W1S4oprcGdNbjVRefKAUAoBQFdtjY8eIC5tHS+RwLlb2uLdYNhcd3VxqjEYeFeGpM1sVhaeJp7Opu/Jpm08JJEd3IgJYhV16EhYhRY279Ra47D1+Xq6Lq0q0Yp5N5P15M8bW0NXo14wTyk7KXryftMreU0K4WSEYnDqzSMVjZRG4BuoOrZSurL1V0HozHyTSq3X/KRv1dFaR3OvftlL0LvDbDxDCyRKgBI6bqouDY+pmPEdlcypo+cZWnJX736FC+HcTJ3lOP5f6LPC8lWOssoA+TGP32/2FThhKcd+f49+J0cP8O0IO9STl+F6/kvsBs6OEWjUC/E6lj+kx1PtrZSSVkd2lRp0o6tNJLqKTa/I+OVi8bbpjqRlzKT22uLezTurr4TTNahHUa1kt19/iaOJ0XRry1tz6j3sTkkkLiR23jjVejlVT22ubnvNYxml6uIjqJaq8zOE0ZSw8tbe+sttrreI+KftrWhhnarHtN+e7wND9CBthsQnyZ/rRR+7XpKu8hR3HSKqLhQCgMWJw4cWNxbUEcVPUQe369Qbg1VWowrQdOorp7zKbTujBh4HLZpSpy6KFvb9Mg8GPC2tu03rlaM0LRwMpTX1NvJvguXbzZOdRyJldorKDl7hN7s7FJ17ssPFLOP2alB2kiM1eLK30V4zeYGP5qgfRLR/VGvvFcnScLVU+aK6TyNwc2BIFzbh291c4tNX2hydGKBlUbmW+ujZX0BuVIDA3JF7dV7HSuxhtJzwb2aevDy7Dn4zRtPEfVulz9TV8XyexMZ6UTMO1OmPLX3gV36Ol8LUXSt2+7HAq6JxMHkr9hHh2VOxssMpP6DDzIAFWz0lhYq7mvMrjo3FSfQZsGxOSw3g5yRfiIhc36wHa2XgCcgJuATwvXGx2mZTg1QTS3a3p6nXweh1B69bN8uH8nn0t4nJgpANLiOMf43DEfRhNaWio5yZ1qr9++w2Pkdh93gcKh4iGO/iVBPmTXRlvZbHci4qJIUAoCfg/V99AYsfxHhQEWgFABQHLfRmF5ztON1DDe+qQGuRJKLWOlTrzUIKT3FFN2cjdMNyfgY5zEoHVuyUBPaApHRHAdup6xXOp4aFRupUis9ysvdyv5ShPOUIvuRKHJ7Dfi7+LufrarlhKC3Qj4IysDhlupx/wDVehMwuAij/Bxol+OVVW/jYVfGKirJWNiMYxVoqyJFZJEKeMpZhwHA/JHWp+Yf9Oh4cNOdJ0pbSn3r0INWz9//AA0D02yBsHAeBExBB4g7tr/Z7xW9h5qa1oldZ3idIga6qTxIB8qiXmSgFAKAUAoDxJGG0YAgEEXANiDcHxBFwaA5z6ZtOYv8mZv3D+7VtPiU1eB0HZ/4MHtLH3sT9teaxDvVl2k47iTVJIj41HK/BmxvrrluLHQNY5dbHgeFuu9WU3BSvNXQMyA2Fzc2Fza1z1m3VUAYcZhd5bpEWN9PrHYR1HqqcJ6t8k7qwPm0fwZ7TYDxuLedSoJurG3MjLcc99DTa44DVd8CD1H1/stXpanAhS4nSqqLhQCgFAKAUBjniDqyHgwKnwIsfroDmfoexW7WeBz+BkYE9QvYAnsGaJ9fnCtbSdJzjGUUa9N2Oj/dCL8Yn0hXG2VT7X4FuvHmPujF+MT6QrOxqfa/Aa8eY+6MX4xPpCmxqfa/Aa8eY+6MX4xPpCmxqfa/Aa8eZ451BmzZ481rXuL27Pr99Z2dW1rO3eNePM5l6Zcar7mAMAzuramwVAGVWe/qgmRrX6lJrtaOpSpwblxKap1aFAFUL6oAA8ALDyq42T3QCgFAT8H6vvoDFj+I8KAi0AoBQHJOUeycZszEYnGYcRSYeVjI+f4hZiSpAZW4uwGU6g2IqxqFRKMka84uLbPWyeW22cSpfD4SB0GmYRyAeAZpgDw6uFScILezMakpbkTvu9yg/IYPo/16xaHMnrT5D7vcoPyGD6P9elocxrT5D7vcoPyGD6P9elocxrT5D7vcoPyGD6P9elocxrT5FXi+SO1NonPiRFhwgO7TgMxIvZVLEXsNSTwApFwgrRK3TlLqNv2a+2UAWZMFLbTPvJEJ7zZCCfACovU4Fq1uJtmHz5RvMufry3tfuJ1qBMyUAoBQCgFAax6QeTBx+HCIwWWNs6Zr2JsQVJGouDx7qnCWqyFSGsrHOP7TbVWc4NVSSdTZhGCbmwJJKMF69TpY3vWJYajL6mii8r2Lvd7e/FR/5n9SofL4f7SWrP2xu9vfio/8z+pT5fD/AGjVn7Y3e3vxUf8Amf1KfL4f7Rqz9sbvb34qP/M/qU+Xw/2jVn7Z5l2ft2YGNhHGGBUvnFwp0NmzMwuCR0danCnRg7xQ1Zl5yH5H4nZ8pAnjlw8g6a5WQhwOiyjUHsOo08KlKSkThBxN5qstFAKAUAoBQCgOS+k/k7Bh3GJgkkjxU79GKP8A4jE9NltZluTra9yRprV1OTeTKKsUs1vPuyfRtjZIw+IxskLnXIC8hH6TbwC/cL+NHUjwRhUpNZsm/etm/Oc30H/m1jaLkZ2UvuH3rZvznN9B/wCbTaLkNlL7h962b85zfQf+bTaLkNlL7h962b85zfQf+bTaLkNlL7ibs30UYVQ3OHlndvjXKWPaACST4k1h1XwMqiuOZY7O5AxQWEWKxyKOCLPZfcFHlWHO5JU0uLNqgiCqFBYgC12YsT4sSSfbUCwyUAoCfg/V99AYsfxHhQEWgFAKA1LlJydmxuKjWYqMBGM5RWOaWXscW0UXPA9vbpOMkl1kJR1nnuNqhiVFCoAqqAAoFgAOAA6qgTPdAKAUAoBQCgFAKAUAoBQCgIO20naCRcMyLMVIRnvZSevQHUdXfWVa+ZiV7ZEDkjyajwUOUdKVulLKfWdzqdeNgSbD28SazKV2YhHVRe1EkKAUAoBQCgFAKAUAoBQCgFAU45ORc8ONYu8uXIocgrGO2NbaE663PE9tS1naxHVV7lxUSQoBQCgFAKAUAoBQCgJ+D9X30B6ngzW1tQGLmXf5UA5l3+VAeJ4FRWd3yqoJYmwAA1JJ7LUBCw+Ow75ck6NmfdrlIN3yNJl04HIrNr1CgLDmXf5UA5l3+VAOZd/lQGGGNHZ1V7mNgjj5LFVcA/4XQ+2gM3Mu/wAqAcy7/KgMWGiSRQ6PmU3sQOwkHzBoDLzLv8qAcy7/ACoBzLv8qAcy7/KgHMu/yoBzLv8AKgHMu/yoDBjRHChklkCILAs1gAWIVRfvYgDvIoDHg5oZTaOUOSubo69G+W/vBFAS+Zd/lQGPEQogzO4UXAudNWIVR7SQPbQHyWJFZFZ7M5IUW4kAsQPYCaAy8y7/ACoBzLv8qAcy7/KgHMu/yoBzLv8AKgHMu/yoBzLv8qAcy7/KgHMu/wAqAcy7/KgI+PMUK55ZAi3tc8L/APoNAednvFOueGUOt7XXhewP1EUBK5l3+VAYzCucJn6ZBYL1lQQCfYWX30B5hRGZ0V7tGQHFuBIDDyINAZuZd/lQDmXf5UA5l3+VAOZd/lQDmXf5UBnijyi1AZKAUAoCt5TQM+ExCICzNDIqgcSShAA9tAa/jNhSpLhsQM08u+VpNFQKkeExSRqAOAzzWuSTd+NgAAK2LD4rdyi+KVfgJEX+8nM+WUSQ5jKZgt1juwKjNY2sTmAsBsqeSV3kOKQHEooVZ5Aow5w0W8Fla1t7nGf1rgkEXoCJJhMUEKyc8ZUSdcPupHD71Z5REZWzDPeLcZTJddGz8dQPmKTF4czTC++kxMceUHoymXBYaDOq31CTpmv1KknjQDF7OnEsww5xokjhMcLPLiHjml3QBlYNJuhYDKt7Xcsx+KaAzQYOYKgkbFPhzKSyx85jkT4MZBmaUzMmcEmzWuR8W9AbDyPgdMHEsiujDNdXILC7sRmIJBNiLkE0Bc0AoBQCgFAKAUBScsMI8uHCRZs2/wAI11AJUJioXZwCCOiqs2t+FAVe2MHOkjMBLPeBEMmqNriLsfgMhORDfKliQLdZoCJszDz2hGLGLMS84C7tplbMMQ4hM2R96w3GS2YsPWzktY0BmjgmySXGK50ZkzkvJuzEMSn4IBt0F3QGigNa+bUm4HnZmDlOKw7yJid4smIMzO7GIXV1iMalioBBFsgGnrdKgN2oBQCgFAKAUAoBQCgFAR9ooTFIALkowA7SQbUBqG148UmHZIknLPs8xRiM2yYkKQCTmGRukLN83tsCBkxeBnzzSNzhkOKQFUldScKIVI3Shxb4cktlszAMNRYUBWYE4uSENCZyo56pvIWbKuOjAQMWPwm4SZUa+h66A2LklgykmLbJMsbvGY9+zMxAiRSbuxe2YHRtfZagNkoBQCgFAKA+GgPtAKAUAoBQCgFAKAxSYdGZXZVLJfKxAJW4scp6rjTSgMtAKAUAoBQCgFAKAUAoBQCgFAKAUAoBQCgFAKAUAoBQCgFAKAUBgxuCjmTJNGkiGxKyKrqSNQbEEaGgMkMKooVFCqosFUAAAcAANAKA90AoBQCgFAKA+Gg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TEhUTEhQVFhQXGRgYGBgWFxcYHRgXHBoaGBgYGBgcHyggHCAlHBYWITEjJjUtLy4uHCAzODMsNygtLisBCgoKDg0OGxAQGywkICQsLCwsNC8tLC8sMCw0LywsNCwtLC0sLCwuLCwsLCwsLCwsLCwsNCwsLCwsLCwsLCwsLP/AABEIAI0BZQMBEQACEQEDEQH/xAAbAAEAAgMBAQAAAAAAAAAAAAAABAUDBgcCAf/EAE4QAAIBAgMDCAQHDQYGAwEAAAECAwARBBIhBRMxBhQiQVFhcaEHMoGRI0JSYpKxwRUXM1NUVXKjssLS0+MWJIKTotFDY4PD4fBEc7Mm/8QAGwEBAAIDAQEAAAAAAAAAAAAAAAIDAQQFBgf/xAA7EQACAQICBggGAQIFBQAAAAAAAQIDEQQhBRITMUFRMmFxgZGx0fAGFCJSocHhFSMzQkNiciU0gpLx/9oADAMBAAIRAxEAPwDuNAKAUAoDVtrbelimxaLHJIseHjkQosZCO2/uWzMCfwa6a8KAyQ8qLAI0ZMoy3FwLpuN9vuHqmxT9LSgML8sDGgaaAxmRInhUSZ828eOILJZegweVL2zixuCTpQGfB8ppJHjiTDneMJS2Z2VFEbRqSGZAzAiUEHKOBBtQEfZvKeeSGI83Rpmh37qspCiO9hlLJcuxzWU6aG7DSgMuG5X7x7xxXg3kERlL2N54opYyseXUfDoDci3VfWwHrZG33lKRxR7xgqyStJIEyI8kiJlyoc7fAvpZRYDXWgNloBQCgFAKAUAoBQFRyqx7wYZpI7Bg8K6i+jzIjaeDGgIy8qUOdRGxdZubrHmTOXuwuy36ClUMgLcUsRxtQGD+1h3yRmAqmTENMzMt4jA0YbQE5gVlDXHURpe4AHqflaI1Bkw8qswiZEvGSyyyLEPjWBVnW4J69CaA8z8qlU5pBJGIjOJksr/goll0IOt0ZSLcb2NqAvsDO7reSMxH5JZWNrA6lSR129lASaAUAoBQCgFAKAUBSbX2u0OKgjCsySRzsyohdsyGEKdOA6bX8RQFbs/lf8GxlRi/94aNQApkEeIMAiAJ0cZoRr1uO+gJv9qFBJeJ1iEksO8JUjPFnLHKDfKd21j29XXQEbG8q3WMsMOwcpHLGrutmjeRYzcgmzLnS4+cLE62AmNyjAezRMIxKsDSZlsJWAsLXuVzsEzfK6ra0BAl5XBos27kizwmeJvg2LIrxo/RvYEGWPQ8Q3cRQFzszapnZ8kZ3StJHvCR0njcxuAnGwZWFzxy9liQLOgFAKAUB8NAeJJgvGgPPOl7fI0A50vb5GgHOl7fI0BFeKEtIxGsqhHPS6SLmsO7134dtAVw2Um9llLLdoRh4rIfg4hcnMSbuSxv1AAAWvckBgdg4WOIREF+hGhJaQ6R2K5LsTHZhmGUixseoUBPw+HhRlYZiyqyhnaR2ysQzC7Ek3Kr7qAhtsPCFAmVsqh1ADyjoOQWjuGuUNh0PV0GlASRgcMM1kAzPHKbZheSMIsbW6rCKMW4dGgMabLwwZGVWUoLAo8i3XMXytY9MZiTZrjU9poCz50vb5GgHOl7fI0A50vb5GgHOl7fI0A50vb5GgHOl7fI0A50vb5GgHOl7fI0BF2jHFPGY5LlSVNhcaqwddR85RQEOXZGHZndjIXYqc5d8yZGZ0CH4oBdtB2kcNKAR7IwwyWDXQyG5ZyX3tjKJCfXDELcHTQdgoDEmwcKBY7xrbq2d5GKrE4kjVSToAwB77a3oDNNsjCuzl1zbwyFwcxDbyNYXBHYURRagJez0SJcoeRhe95GdyNALXbW2n10BK50vb5GgHOl7fI0A50vb5GgHOl7fI0A50vb5GgHOl7fI0A50vb5GgHOl7fI0BGkSJpUmN86K6KddFcoW04H8GvuoCqm2LEZYD0RFDJJOFIYs07lje50CguzW16WThl1AbO2JCjM8jM5Ms0oUl8imQtruycuYI5W/ee2gMi7CwoRk6ZDIsd2eQlEU5lVGJuoBsdOwdgoDKuysPvBJ0yQwexeQqZAoQSMl8pawGvaAeOtAeH2JhSqIVNkiaFdX0jZo2Yd+sMevHTvoCTg8HDFI7xl1zlmZMz5MzHM7BPVBJuSR1knrNAT+dL2+RoBzpe3yNAOdL2+RoBzpe3yNAZEcEXFARMfxHhQEWgFAKAUAoBQCgFAKAUAoBQCgFAKAUAoBQCgFAKAUAoBQCgFAKAUAoBQCgFAKAUANABQCgFAKA8s4HEgeJtQH0GgPtAKAn4P1ffQGLH8R4UBAxM2RGchjlBNlBYmwvZQNST2UBpY9IhQ/wB42fjIl633eYDx4eV6s1OTK9pzRsOxOU+ExY+AnRj8k9Fh/gaxqLi1vJKSe41/b3pNw0EphjSTEOpIbd2CgjiMx4kdwt31JU21cjKqk7Ff99lfyKf3j+Gmz6zG16mPvsr+RT+8fw02fWNr1MffZX8in94/hps+sbXqY++yv5FP7x/DTZ9Y2vUz6vpaiBG8wk6KTYtcG3fawvTZvmNquKMuI9JRmmGH2bh2xEh4M5yLYcWtxsO1stNnZXZja3doolyYfbraiXBR/NCsfMqafQS/udRtOxVnECDFMrT2OcoLKTc2toOq1Qdr5E1e2ZOrBkUAoDW+Um3sVBIFw+BkxCWuzhgoB+SosSdOPsqSSe9kJSa3IgYX0iwBgmLinwjnQb6M5T4MOrvIArOo+BjaLjkWPKDlphcLCsxkEme+7WIqxcjjrewAuLk1hQbZmU0lc1Uek7ENqmzJmU8DeQ3HsjIqezXMhtZfaPvl4r81zfrf5VNmuY2kvtH3y8V+a5v1v8qmzXMbSX2j75eK/Nc363+VTZrmNpL7R98vFfmub9b/ACqbNcxtJfaWvJ30gjFvzcQmLFHMAkhIQZQWJLWzcB6tr/WMShbMzGpfLiW+ycFj1xLSYnExPAVIEUceSzXFjcgsdL8WqLcbZE0pXzNgqJIUAoBQGHGq5jcRFVkKkIzAkBuokDjbjagNLj2btuHVcXh8QPkSxhL+BVB9dWXg+BXafM+L6RNw4i2lhZMNJa4ZfhEbvUjX3Xps77jG0t0itX0g4rGSGPZ2HRVHGWc6L2XA0BPZ0j3aGjjGCvJkdq3uPb8ntpz/AIbaMg+bBE6D6VoxVEsZh48R9T4/gxfeyLaviMYx7bxfbIarekqS3eRjUfX+PU+j0YAerPjAe5of4xWP6lS5fgaj6/x6no8hcXH+C2hjE7mDOPckp+qprH0GNV82Qdoz7YwK784pcREhBdSuuW9rsrorgXsCVOlxWxTqUqnRGtNZ7zDsHamO2ziHQ4hsPh0XM4g6JAJsqhvWJOupNtDpU2lBCMpTZtbejDAt6+/c/KaZiTUNoyzZRe82rZWz0w8McMd8ka5Vubm3eai3fMmlZWJdYMigJ+D9X30Bix/EeFARaAUBzj0tcmsPzZsYkYSZGS7IAucMwXpAcTqDfjpVtOTvYpqxVrlj6NOT0ceARxpLOudpF0YA6oobiABbQcTeo1XrNozTgtU2rBTn1GJ6wLkmxHrKSdToQwJ1IPdWnQqSu6c96/K5kovgybmrZJjNQHiWbKpY3sBesNpK7MN2VysXZ6zJIs650cFWUkkE36Rt3Hog8QFHbVOHcmnN8d3YQir7znnot2eMPtPGwnUxKyKTxKCQa+0ZCa3ajvFMhSVpNHWKpLxQCgFAKAUBHx2CjmQxzIsiHirAEf8AjxonYw1c43yd5OQrtmaELeOBiY1fpXa6hM3yguYtY8coqdetqUXM1lG07HY2wiAXYnQXLM7cOsk3sPqrzrxFVvpMv1UI8OjAFSxU6grI9iO6zU+Yqr/MzOqj7zJe2T/Nl/irPzVX7jGouvxZ95lH1qG/Su37V6g61R75PxM6qHNsusfRPZc5T3EcB4jz4VbSxdSDzd0LW3HOvSjGsLYXacQyypKFe1gWAubN3jKyHuPdXfoyU45bmVVOEkdKikDKGHAgEeBFxUC89UAoBQCgFARp8fEmjyIp7GZQfdesNpbwc89MO2InwqRRhZWZ82Zeluwo1NxwLXA8L1mlVpuXSXiiuqna1jY+SGw4lwaRrl4AMVysGcW3hN7hsz5hY/FCjqrl4zEy22W5eAgrGw4eRFO5DXZFXQkk5eAJPXw18R2iuc3d3JkbbW2Y8MoL3LH1UW12/wBh3mtnC4OriZatNdr4I18RiqeHjrTfqzUsTy2nJ6CRoO/M599x9Vegp/D9NL65t9hxamnXf6IeLM+A5cOCBNGpXraO4I/wkkH3iqq/w+0r0pdz9SyjpyLdqkbdaL7HzieNN2olicNm4+razIey6lhY9ffXHop4eo9fJrh78TtKUZx1ou6ND9FcIwu0MZhCbnKDGflorEq3tSRD7+yu/Ud4pkaStJo6jPLlGa2gtfuF7E+zjVUVd2LZy1VcwDHp16cbaE3AOW4txueA76ns2V7eHH3wMhxa63JFjYixvewa1u2xHvrGoyW1j78f2YjtJBe5sBbqN79K4ta4tkNZ2UuHvd6kHiILf73+Vi7wfqD21WXmLH8R4UBEJoCuO38KP/kQ/wCYv+9Rc4x3tEJVIR3tLvNc9Iu0YZtm4lI5UdgqPZWBNhLHc6eIHtFSo1ISl9LT7GVyqwnF6sk+x3LT0evfZuF/+sD3Ej7KlPpMth0UWe0Ivjg24XPYR6rnuBJB+ax7K1MRFq1SO+PkYmuJKw8uZQbW6iOwjQj2EEVfGSklJEk7oww7QjeRolYF1F2A8bHXgSNLgcLi/GinFycU81vIqpBycE81a/VcxbRckqi8SQfb8X3EM/8A0++qa71rU1x8jE3wXv3v7ibGgUBRwAAHgK2ErFiVjmvJgZeUWOHbE59pbDn7TVsugiqNtdnTKqLRQCgFAKA8TTKgzOwVRxLEAe80BF+6an1Fkf8ARQgHwZrKfYa5tbS+Co5Tqruz8rk1Tk+BpWC2BiU2tLjt18C/Bc6B/UVdVvl9YHrrnYr4jwNSls4t37MiDws9bWNymxgYFZIZgp67K3tG7ZmFuN+qtGlpPDNpxmk+u681Ym6U1wPA2jGiqsPwhLWyhulchpHLZtc1g7dLifGtmtiIqLrTllz38bcP0RUW3Y13F8uWzERQjKCReQkNpobqPVN+om9ejw2gtpTU5VFmrq2at2nDxGmVTm4KDy55EvZnLVHOWdN384HMv+LQFfMd9U4rQdaktam9ZfnwLcPpejVerL6X17vE2KWNi6MrWUcR28Ne/TTuveuRFxUWms+HUdU0L0xx/wBzcdW9if2sHQgfRB9tdjRc7x1eRTU3M3jYhvhoD/yo/wBgVtveXLcTawZFAKAh4vEMHWNAoLAkM3DTiAo1Y6g2uNOs61y9K6S+QpKeo5Xy6u9/wThDWdjw2AB1lZpO5jZPoCykeN68PidP46u8paq5Ry/O/wDJsqlFGKDExKLQRlh/ykAX2NonnWKOhtIYv6nF2fGTt55/gy6kIlLtrlsuGxMWGfDy7yXLl6Uduk2QZrMba10ofCOKkrucfz6FMsVBOxZhA4EhwrAsAQyNGGAIv6wZWHsrXWjcbQbVOqvF28LW8TKrU5K7RnwuFVo86O13tIrsbsCVAXxGUAWPEceNc+pj8RDE687a0fpa4OzzWXX/AAWqnFxsjQeUe95w5nFnPC2q5Pi5T2cfbevrnw9isNiMHGVB/wDJcVLr/XUeG01TrQxD2m7/AC8re95WV3DkigLnkxtk4eUZj8E+jjqHY/iOvuv2CuRpbAqvS14r6o/lcvQ62isY6VTZyf0v8Mi8sf7ntXCYoaKW3b9mTS1+7dy2/wCn3VzsFPaULcj0b+mSZ1SRAQVOoNwR3cDVidndGw0mrMr8VAgIRFu5Atq1kUaB2seq2nWSLAjUiW0kV7CHL374knmKcTcnrOZtTYC/HjoNeOgptJDYw3/t+79e8cyTsN+25v1nje/xm99NpIbGHtv3xLjB+r76gWmLH8R4UBFoDS9vbL3D5lHwTnT5jfJ7ger3dl/NaXwGq9vT3Pf69/meQ07ozUbxFNZPpLk+ffx6+0occpeKWFWCb9Al3QnRWJvHqtxfiRcVVhMVWwEbyp3i87/zma2ExWI0fS+qleMrO+7szzXdYtOS+1JMJho8OY0k3YIziQpe7FvUyG3HtNb/APXqUneUGvB+h06XxHQStKEl4P0LOXlU5FubpYgg5pSf9O71HtFYlp2kujFvwXqSn8SUP8sJPtsvUqmx8zAhpCFNrhAVvYWuzElibAA2IBtwrmT0rV1XCl9K8X4nKxGn69RONNaq8X4/wR4MVuXRo/XTUIOLLwZbDqIuO7Q9VQ0bUqxrqUE3z7PeZr6Jq14YlTgnK/S7OvzzN4wILOXYEG2Yg9TMNFPeqBR4se2vT0HtJyqdy7D3kc3f37sWFbZYc02YMvKScfKiPmkR/dq19ApX+IzpdVFwoBQCgMOLz5G3ds9ujfhfs/8APV38KjPW1Xq7+AImDiiIEvrGx6cmrL8oG/qWIIIFgCDXy7SOLxlWrKniJO6drcO5fs3oRildHrnbv+BTMPlOSin9HQs3jax7a6GC+GcTWSlVeouvN+Hq0QlWS3Go4jlPihtTmJMITKpzqjZtQCeLkaXPV1V238K4WnRc5Sk2uxLyfma0sVJSskbguElH/Gv+lGv2EVzXofCvn4/wT28irj25Es8sc8uHBhyrnJEZzMudkCsxNgpj1B1JtbStDG6IqU9WOHU5a13ZJvK9lu7+HmWQrqzcrKxrfK2bCyHewShpNA6qGIfqDAgWuPMeAr1vwpPSeFfy9ejPZPc2ui+/g+K558zgaZpYSvHaRnFTXWs+rt5eBr9fQTyZt/IbbJDc2c3UgmO/URqU8CLkdlj2ivMacwKj/fgv+Xr6npND4xzWxm927s5GD0xp/cif0fKRB++a0dFP65I69XcbPyTkzYLCt2wx/siujLeWx6KLasEhQCgMGMw+dbXswN1b5LDge/sI6wSOuqcRh4YilKlUWTVvfZwMptO6MCYQvrOFPZGDdB3m4Gc311FhppcXPJ0XoOjgvql9U+fLsXDt3lk6rkTq7hUcm5dC+3MIOxYj7mc/ZV0egzXqdNHUoYgYlU8CgXQ20y24jhXlW87l0dxW7S2ZHHh5CM5yRuRmllYCym1gWt1VCjhqLqJKEc2uC9CUqkkm7nMggve2p4nrPia+j06NOkrU4pLqSXkeBqV6lXpyb7Xc+1aVigFASuXKb/ZUch1aPID2/Bs0JJ8RKh9leZpU9jialNbr3XfmexoVdrQjPmvysjomyNqbzDYd1GaSWJGA8VGZmPUATr36cTUmrM6EXdFjh4AoPWx1ZjxY/wDugHUKwZM1AKAn4P1ffQGHaLAWJ0ABuTQEEYlOj016fqdIdLr6Pbp2UBh2jJDlyTMgV+jZ2C5u5bka+GtYaTVmYlFSTT3MrOVmEUbNxEagZUgcKDrbKnRIPaLcalFLJcCMklBpcjWfRvshMRs+OSRpd5mkUsHJ0Dm2jXHCwrVr6Ows5ZwXdl5HP/pmEqq8qa7svKxsX9ko/wAdP74f5Van9HwvJ+JT/QMFfc/ENyYhDKpaRrq/rP4Way5RoT51XiMFh6EVKEVe/HPzLoaJwdN/TTXfn5lR/aKKJ2jWP4MNZ92qIGKmxFjqRcW1OovoL114YHE1aF4aqTWS6vIqqaToUZ7Jp5ZZLI2XZO0o5SzRtcO19dCGCgFGHUbLcdov2Vr0ITo/2aitJZ9q6jo0K0Kq1oO6ZaVsl5zWY5OUq/PhH/5H+Crf9Mp/1DpVVFwoBQCgFARDgFLljexIYpplzj49u3hpwuL2vrWq8FQdf5hx+u1r++PXyJaztYl1tETmG2E//oUUcXw5A8TFIB46gVY1rUmiiavO3UdNgkzKrD4wB94vXlmrOxandXOWcoI2XEzBuOdj7GOZfIivdaKnGWEhq8FbvPH6Ui1ipX428itaUAgEgFuAJFzbU2HXpW+2lkaCi2m0slvCSA3IIIBINiDYjiD3iiae4OMlk0etn7RUMssbq27YN0GB9U3sbdoFvbWviIRr0ZQTvdfk2sO54evCUk1nxVsjcPSwmbZ7kaiwI/zIm+pa8hot2qtdR7GruLbkDJm2dhD/AMpR7uj9ldWfSZZDoov6iSFALUAoBQCgOWcu0ttrBntQfXIKtXQZr1On3HSZ5GWHMguwVbaX7Lm3XYXNu6vKSuk7b8/Eu4FNj8UTh8RlfeJuJSWupytl6Iuthrcm3d31ToirXrVUq0bfVG2VuOfgVVZWpyfUzn1fUTwZXx7WQqjANaSQxjT4wzcdeHRNUqtFpPm7G1LCTUpRy+laz7MvUYvayRsVs7FRmfIt8ingW+u3G1J1oxds3bf1ClhJ1IqV0ruyu7XfUTYpAyhlNwQCCOsHUGrU01dGvKLi3F70WmIcHZmJS12tNYDjpHHLfuA3ep+0ivP4pNY+/OK8z1Gi3fCrquv2bP6L7HZsDfGKlSf0GZQO4DqHee01Ga+o61N3ijbKiTFAKAn4P1ffQFbypF4JR/ypP2TQHKdl4bExnYjzNvIlVsqR4dw8Y3FrOQzZjqBwGtAScficK+Kxc2NiaWGeCHmbGF3BjydKOOyko+81sbHUHSgNl2PhJl2MseIvvRhXDA8R0Gyqe8LlB8Kyt5h7im9EuJcbPVUW/wAJLc2JtbJYHUDXMeJHCsYiU1L6VcpptqKSN0yynjn8A0a/YT51qSWJe5pE/qME4KlSC6WIzBmLF1zDRWue8W09YN1CtSpTq3tUV75LkmZRpHKPCZXEiq4jcAAsEFiotl6HzV69dDcmuxoTSdOtKeFb+uN+fY/DqPPaaw8tZVlu3PqI+xcYYpkNyFJCtbsJGvipsw8O811NJUNpQcl0o5r31o0dGV3SrpcJZP8AXgzqOGkLLrxBIPiDY+zS/trjU5qcFJcT2Kd0c55QdHlHg2+VGB/pmX7RWwugyqX+IjpdVFwoBQFDy0202Ew4mW34WFGupboO4V7KNSbE2tQEbk9yoGLxmIijN4Io4mUtHJG2Zi4a4cA26ItpQFDJyzxYwp2naDmYlKbnI283IkMW83ma2e4vlta1AdFIoDmfKDo8o8GflRL/AN9f3atXQZTJf3EdEwGilfksy+y91/0la85io6tWSJx5Gv8ALnZOePfqOnGOl86Pr+je/heujobGOjV2cujL8P3kc3SmE21LWXSj5cjlu2MM7y4fISuVnu4AOXoEa3014V6qtGUpxt1+RwMLUhClU1s7pZc8ysMEvN5cOAd47SsCbDMM9zcdQYcDw1qjVns5U+Lv5/s3FOlt4V2/pSiux2/RP2fDmxBkWJooxFkIYZczZrjo9wvr31dTV6mslZWsateerQ2cpqUta+Wdlbn18jovKo59jgnjuNfERk/WteUw8dTGzj1vzPUxlr0oy5r9E/0XSX2Xhu4SD3Sv9lq6VTpFtLoI2qoFgoDi6TYkYHCE7rm33RFipkMpPOJbgj1SPW0GvCgNh2/tDC4jaEPPHIwG4lyCXPChxSyFJFkDZTmVQLBu24oC79GUrtgrsWaMSyjDs98zYcN8ESTqeux7LUBtlAcy9JS5dp7Nf5RyfrFH/cq2HRZRV6SOj4FrxxntRT5CvLSVm0WxzSKvlhLlwcvflX3uAftrd0ZDXxcF138MzVx09XDzfUc1r3h4g11OT+RUcW3iSNIWAYll6RCgdZ1HurTWG1UnxTudZ6Q13KL6Likllk8szKuAmOd1ZAZkAkDq11YDLdR+j1HrqWzm7yTX1LO5B16K1YSTeo3azWa32ffx5Fph4hFGkYucoCjtNh/6avilCKiaVSTrVJTfF3ZsHJ+G+HxKmxYg3PcYMQMo7ujXEx6axUH/ALX5o9FoiSdFpfd+i69ET32XF3NKP1jH7arqdI69Loo3OoFgoBQE/B+r76AxY/iPCgK7HYYSxvGxYK4KnKxU2PGzDUeygPWEw4jRY1vlUAC5ubDhrQHjaKXikHajj3qRRGHuNE9CEl8DIOyY+aIatq7yqjuOh1UXETasYaF8wuApNj12B08CLg9xNV1VeDRGe41blnFu4ghuwJTd3HAhiW1UWuEX43ENoNDXM0BgKNPF7Sn0s79lvU5+k7LCzv1eZqmDgLyIi8WZV951PsFz7K9njKip0JyfJnmMFBzxEEua/GZ1fBahz2u/sscv1AH215vCK1GJ7eJz7lx0dtbNftyj/WR+9W7Hosrn00dJqouFAKAgba2SmJRY5CwCyRyDKQDmjYOo1B0uNaAptv7CczHEYfeGWQwq5WXdhI4yxzKumcnMVysSut7aWIHxuQmHLnpz7gy77m28+B3l818ts1s2uW+W/VQG00BzTlr0dubOftCL+scfv1bHoMonlUTOh4bR5R3q3vUD92uFj1aon1Fi3szugIIIuCCCO0HiK0k7biRyfaOzXimkhAvkOhOl14pY9bEEe43tXqpafoUaVOVTNyydt65vx/jceJ0hRjhqzi3ZPd2ei3epACKTmsM3C9tR3do69K7kJQqJTjZp7n1GtrSS1b5fg91YRNw2pHfY3/QlP6qWvGJ/9Ql2s9tR/wC3h2LyPXohe+zI+55R/rJ+2ujU6RsUuibnUCwUBibDqVy5QBxFgBY9o7DrxoCLgNkRRRCEAugJI3p3huTe5LcTfW51oCVNMqC7EKOAv9QHWe4VGUoxWtJ2QI3PXb8HESOppDuwfZYv71FcPE/EeCou0W5PqX7dl4XLVRkyi5R8lnxskEkkqxmBsyZEJ1upsSW1F0HACuXL4wkuhS8X6Iy8Knm2W8O9jVV3sJCgLqjKSALcd4fqrn/1xyk26Tz5P+DPy6SsmVu0OTzvht2jgOTnYa5He5Y966k9IcesHS09HfEUsLjNrOOtC7y4pbsvTyKsZgvmKDpp2bNExEDRsUkUq44qePj2Ed40r6zgsdQxtJVaEtZeXU1wZ4PE4Wrhp6lRWf4fYY62zXPMj2H1AdZ7BWG7GYq7PMUeuZvWPuA7B/v1+62EuLMykty3F/sBrRYluxb+6HE3/aFcbSOeJgv9r80eh0L/AIUn1/ot/RCttlxd7Sn9Yw+yqKnSO3S6KNzqBYKAUBPwfq++gMWP4jwoCvxmGWWN439V1KnwItp31hq+Rhq6sc+ETxMyZ5EZGsQkjoCeo5VYCxBDDuIryWJxGKwtZw131Xzy7zw2LxWNwVd01Udluvnl3+7mxcmdo3V1mnJkJOVJLAhRoMrW6d+PE20Gmtd7R+J21Ja005ceH4PTaKxm3orXmpT48Ld2Xia16DdMNiE+TMP2FH7tdWrvN6i8jpVVFxDxctyF4gEXA+M3FU8sx7B41qYmbf8Aahvf4RCTvka/ynwz4pEMZQiNmByuGW+g1awsRa2umvEVZo9/JSlOaumuG9GhpDCzxNNRi0rPuHJ7k82HIllymUnKi3uEuDdie21+Hh16YxukPnpKjTyjxvxK8Bo75b6pZyeXUi+lwTMbl1B7VVlPhcPc1CnhFDoyZ0nBvic79JETR43ZbM5b4U6nqAlh04n5R4mt+imotN3ITVmjqRqsvFAKAUAoDHPMqDM7KqjiWIA95oClx3KyBFJTPLYEnILDhf1msCPC9aVTSGHpuzld9WZz62lMLSeq5pvks/LI0/0jtbaWyXIykyR3B4j4aIkeZrpU+izbmvqRue0drRxmb4RQ+VAADma4zE2UXJNjXD0k7SXZx3XI1a0KV3OSXa7FNJt1xcQZ1UjVpSWN9LFFYm2l+P0a83QxNaCe1ak+HV4Wv7zOFjPiClTTjQ+p8+Hqyrd9dczMbnS7M3abcTUYwqV55Zt++xHmVDEY2q2k5Se/3wRSSyZ2L2y36u3sLdV7dnvOlvpWhtHVMFQ1Kk73ztwXZ++HUXxjqR1b398PfgefAXPUB1nqArrSkopye5E4Rc5KK3s6RtPA5MBuTqRGqe0jIfrNeEoVNfFa/Nt+Z7rUUIKPKy/RrvoTlvs9h8mZx70jb96u5V6Rmj0Tf6rLRQCgIuKxBDBEtnYE3bgANCbcWOvAe0jS/M0rpKOApa7i23kuV+t8PNk4Q1meBCkd5HN2A1d9T4DqUdy2r57isfitIVEpNu7yit3cvbNuMYwR8Blk4fBL2kXc94U6L7bntAr0WA+FslPFP/xX7fp4lMq/2mnelfAlNnmRJJc6yIWO8fUG62yghQLsDYAcBXqcJozB0XaFKPhd+LuzVrVJat7mwcmYo5MIroiKXTMDkXQuokHuziufi1qVmuBiDuj3jNlTc3KJMwdUARYwEBKgWFzdtbWvcca5WF0dg4VlOrHWV7u7/SsiytVqSg1B2dsjm5vck3LdZYksfEnX319Nw9GjShajFKPUkl+DwVerVqS/uttrmfKvKRQCgL54TDsyeQ6GSGd18MqxIfbnJHjXm61ZVcdK26Kt+cz1ujqOyw6vvd377i+9GMOXZmH7wze92NSn0jo0laKNpqBYKAUBPwfq++gMWP4jwoCLQFPtPYKzTJITZQLSLr0wNUFwdNSb9o0rWrYSnVqRqTV3H3n2GnXwNGvVhUmruN+/t7N6KnanJlxcxfCIfiMRmHcCdGHjY95rl4rQyb16Ds+XDufA42N+H1J7TDPVfLh3Ph73Gr7DxcMZcYSQRMW6aRkL0hcdKM6X49VaMsVpDDZVL9+a8f5OW8ZpPBu027dauvH+S8+7OJ/Hn6EX8NFpvEW3LwfqTXxHirbo+D9SHK7v+Ekd+OhawNzc3VbKbntFak9IV5NvWtffb13mnW0xi6qtrWXVl+d/5LnkfiAsrxcA65wPnLZW967v6NdnQdfWhKm+Dv4+/wAnd+HMTrU5UnvTv3P+fM2KWOwyknJpY9cZBuPYCB4cOHDcxGHcJbWnw4HomrGaCS+h0YcR9o7j1f8AityjVjVjrIknc5x6aejzKX5ErfuN+5W1S4oprcGdNbjVRefKAUAoBQFdtjY8eIC5tHS+RwLlb2uLdYNhcd3VxqjEYeFeGpM1sVhaeJp7Opu/Jpm08JJEd3IgJYhV16EhYhRY279Ra47D1+Xq6Lq0q0Yp5N5P15M8bW0NXo14wTyk7KXryftMreU0K4WSEYnDqzSMVjZRG4BuoOrZSurL1V0HozHyTSq3X/KRv1dFaR3OvftlL0LvDbDxDCyRKgBI6bqouDY+pmPEdlcypo+cZWnJX736FC+HcTJ3lOP5f6LPC8lWOssoA+TGP32/2FThhKcd+f49+J0cP8O0IO9STl+F6/kvsBs6OEWjUC/E6lj+kx1PtrZSSVkd2lRp0o6tNJLqKTa/I+OVi8bbpjqRlzKT22uLezTurr4TTNahHUa1kt19/iaOJ0XRry1tz6j3sTkkkLiR23jjVejlVT22ubnvNYxml6uIjqJaq8zOE0ZSw8tbe+sttrreI+KftrWhhnarHtN+e7wND9CBthsQnyZ/rRR+7XpKu8hR3HSKqLhQCgMWJw4cWNxbUEcVPUQe369Qbg1VWowrQdOorp7zKbTujBh4HLZpSpy6KFvb9Mg8GPC2tu03rlaM0LRwMpTX1NvJvguXbzZOdRyJldorKDl7hN7s7FJ17ssPFLOP2alB2kiM1eLK30V4zeYGP5qgfRLR/VGvvFcnScLVU+aK6TyNwc2BIFzbh291c4tNX2hydGKBlUbmW+ujZX0BuVIDA3JF7dV7HSuxhtJzwb2aevDy7Dn4zRtPEfVulz9TV8XyexMZ6UTMO1OmPLX3gV36Ol8LUXSt2+7HAq6JxMHkr9hHh2VOxssMpP6DDzIAFWz0lhYq7mvMrjo3FSfQZsGxOSw3g5yRfiIhc36wHa2XgCcgJuATwvXGx2mZTg1QTS3a3p6nXweh1B69bN8uH8nn0t4nJgpANLiOMf43DEfRhNaWio5yZ1qr9++w2Pkdh93gcKh4iGO/iVBPmTXRlvZbHci4qJIUAoCfg/V99AYsfxHhQEWgFABQHLfRmF5ztON1DDe+qQGuRJKLWOlTrzUIKT3FFN2cjdMNyfgY5zEoHVuyUBPaApHRHAdup6xXOp4aFRupUis9ysvdyv5ShPOUIvuRKHJ7Dfi7+LufrarlhKC3Qj4IysDhlupx/wDVehMwuAij/Bxol+OVVW/jYVfGKirJWNiMYxVoqyJFZJEKeMpZhwHA/JHWp+Yf9Oh4cNOdJ0pbSn3r0INWz9//AA0D02yBsHAeBExBB4g7tr/Z7xW9h5qa1oldZ3idIga6qTxIB8qiXmSgFAKAUAoDxJGG0YAgEEXANiDcHxBFwaA5z6ZtOYv8mZv3D+7VtPiU1eB0HZ/4MHtLH3sT9teaxDvVl2k47iTVJIj41HK/BmxvrrluLHQNY5dbHgeFuu9WU3BSvNXQMyA2Fzc2Fza1z1m3VUAYcZhd5bpEWN9PrHYR1HqqcJ6t8k7qwPm0fwZ7TYDxuLedSoJurG3MjLcc99DTa44DVd8CD1H1/stXpanAhS4nSqqLhQCgFAKAUBjniDqyHgwKnwIsfroDmfoexW7WeBz+BkYE9QvYAnsGaJ9fnCtbSdJzjGUUa9N2Oj/dCL8Yn0hXG2VT7X4FuvHmPujF+MT6QrOxqfa/Aa8eY+6MX4xPpCmxqfa/Aa8eY+6MX4xPpCmxqfa/Aa8eZ451BmzZ481rXuL27Pr99Z2dW1rO3eNePM5l6Zcar7mAMAzuramwVAGVWe/qgmRrX6lJrtaOpSpwblxKap1aFAFUL6oAA8ALDyq42T3QCgFAT8H6vvoDFj+I8KAi0AoBQHJOUeycZszEYnGYcRSYeVjI+f4hZiSpAZW4uwGU6g2IqxqFRKMka84uLbPWyeW22cSpfD4SB0GmYRyAeAZpgDw6uFScILezMakpbkTvu9yg/IYPo/16xaHMnrT5D7vcoPyGD6P9elocxrT5D7vcoPyGD6P9elocxrT5D7vcoPyGD6P9elocxrT5FXi+SO1NonPiRFhwgO7TgMxIvZVLEXsNSTwApFwgrRK3TlLqNv2a+2UAWZMFLbTPvJEJ7zZCCfACovU4Fq1uJtmHz5RvMufry3tfuJ1qBMyUAoBQCgFAax6QeTBx+HCIwWWNs6Zr2JsQVJGouDx7qnCWqyFSGsrHOP7TbVWc4NVSSdTZhGCbmwJJKMF69TpY3vWJYajL6mii8r2Lvd7e/FR/5n9SofL4f7SWrP2xu9vfio/8z+pT5fD/AGjVn7Y3e3vxUf8Amf1KfL4f7Rqz9sbvb34qP/M/qU+Xw/2jVn7Z5l2ft2YGNhHGGBUvnFwp0NmzMwuCR0danCnRg7xQ1Zl5yH5H4nZ8pAnjlw8g6a5WQhwOiyjUHsOo08KlKSkThBxN5qstFAKAUAoBQCgOS+k/k7Bh3GJgkkjxU79GKP8A4jE9NltZluTra9yRprV1OTeTKKsUs1vPuyfRtjZIw+IxskLnXIC8hH6TbwC/cL+NHUjwRhUpNZsm/etm/Oc30H/m1jaLkZ2UvuH3rZvznN9B/wCbTaLkNlL7h962b85zfQf+bTaLkNlL7h962b85zfQf+bTaLkNlL7ibs30UYVQ3OHlndvjXKWPaACST4k1h1XwMqiuOZY7O5AxQWEWKxyKOCLPZfcFHlWHO5JU0uLNqgiCqFBYgC12YsT4sSSfbUCwyUAoCfg/V99AYsfxHhQEWgFAKA1LlJydmxuKjWYqMBGM5RWOaWXscW0UXPA9vbpOMkl1kJR1nnuNqhiVFCoAqqAAoFgAOAA6qgTPdAKAUAoBQCgFAKAUAoBQCgIO20naCRcMyLMVIRnvZSevQHUdXfWVa+ZiV7ZEDkjyajwUOUdKVulLKfWdzqdeNgSbD28SazKV2YhHVRe1EkKAUAoBQCgFAKAUAoBQCgFAU45ORc8ONYu8uXIocgrGO2NbaE663PE9tS1naxHVV7lxUSQoBQCgFAKAUAoBQCgJ+D9X30B6ngzW1tQGLmXf5UA5l3+VAeJ4FRWd3yqoJYmwAA1JJ7LUBCw+Ow75ck6NmfdrlIN3yNJl04HIrNr1CgLDmXf5UA5l3+VAOZd/lQGGGNHZ1V7mNgjj5LFVcA/4XQ+2gM3Mu/wAqAcy7/KgMWGiSRQ6PmU3sQOwkHzBoDLzLv8qAcy7/ACoBzLv8qAcy7/KgHMu/yoBzLv8AKgHMu/yoDBjRHChklkCILAs1gAWIVRfvYgDvIoDHg5oZTaOUOSubo69G+W/vBFAS+Zd/lQGPEQogzO4UXAudNWIVR7SQPbQHyWJFZFZ7M5IUW4kAsQPYCaAy8y7/ACoBzLv8qAcy7/KgHMu/yoBzLv8AKgHMu/yoBzLv8qAcy7/KgHMu/wAqAcy7/KgI+PMUK55ZAi3tc8L/APoNAednvFOueGUOt7XXhewP1EUBK5l3+VAYzCucJn6ZBYL1lQQCfYWX30B5hRGZ0V7tGQHFuBIDDyINAZuZd/lQDmXf5UA5l3+VAOZd/lQDmXf5UBnijyi1AZKAUAoCt5TQM+ExCICzNDIqgcSShAA9tAa/jNhSpLhsQM08u+VpNFQKkeExSRqAOAzzWuSTd+NgAAK2LD4rdyi+KVfgJEX+8nM+WUSQ5jKZgt1juwKjNY2sTmAsBsqeSV3kOKQHEooVZ5Aow5w0W8Fla1t7nGf1rgkEXoCJJhMUEKyc8ZUSdcPupHD71Z5REZWzDPeLcZTJddGz8dQPmKTF4czTC++kxMceUHoymXBYaDOq31CTpmv1KknjQDF7OnEsww5xokjhMcLPLiHjml3QBlYNJuhYDKt7Xcsx+KaAzQYOYKgkbFPhzKSyx85jkT4MZBmaUzMmcEmzWuR8W9AbDyPgdMHEsiujDNdXILC7sRmIJBNiLkE0Bc0AoBQCgFAKAUBScsMI8uHCRZs2/wAI11AJUJioXZwCCOiqs2t+FAVe2MHOkjMBLPeBEMmqNriLsfgMhORDfKliQLdZoCJszDz2hGLGLMS84C7tplbMMQ4hM2R96w3GS2YsPWzktY0BmjgmySXGK50ZkzkvJuzEMSn4IBt0F3QGigNa+bUm4HnZmDlOKw7yJid4smIMzO7GIXV1iMalioBBFsgGnrdKgN2oBQCgFAKAUAoBQCgFAR9ooTFIALkowA7SQbUBqG148UmHZIknLPs8xRiM2yYkKQCTmGRukLN83tsCBkxeBnzzSNzhkOKQFUldScKIVI3Shxb4cktlszAMNRYUBWYE4uSENCZyo56pvIWbKuOjAQMWPwm4SZUa+h66A2LklgykmLbJMsbvGY9+zMxAiRSbuxe2YHRtfZagNkoBQCgFAKA+GgPtAKAUAoBQCgFAKAxSYdGZXZVLJfKxAJW4scp6rjTSgMtAKAUAoBQCgFAKAUAoBQCgFAKAUAoBQCgFAKAUAoBQCgFAKAUBgxuCjmTJNGkiGxKyKrqSNQbEEaGgMkMKooVFCqosFUAAAcAANAKA90AoBQCgFAKA+Gg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xQTEhUTEhQVFhQXGRgYGBgWFxcYHRgXHBoaGBgYGBgcHyggHCAlHBYWITEjJjUtLy4uHCAzODMsNygtLisBCgoKDg0OGxAQGywkICQsLCwsNC8tLC8sMCw0LywsNCwtLC0sLCwuLCwsLCwsLCwsLCwsNCwsLCwsLCwsLCwsLP/AABEIAI0BZQMBEQACEQEDEQH/xAAbAAEAAgMBAQAAAAAAAAAAAAAABAUDBgcCAf/EAE4QAAIBAgMDCAQHDQYGAwEAAAECAwARBBIhBRMxBhQiQVFhcaEHMoGRI0JSYpKxwRUXM1NUVXKjssLS0+MWJIKTotFDY4PD4fBEc7Mm/8QAGwEBAAIDAQEAAAAAAAAAAAAAAAIDAQQFBgf/xAA7EQACAQICBggGAQIFBQAAAAAAAQIDEQQhBRITMUFRMmFxgZGx0fAGFCJSocHhFSMzQkNiciU0gpLx/9oADAMBAAIRAxEAPwDuNAKAUAoDVtrbelimxaLHJIseHjkQosZCO2/uWzMCfwa6a8KAyQ8qLAI0ZMoy3FwLpuN9vuHqmxT9LSgML8sDGgaaAxmRInhUSZ828eOILJZegweVL2zixuCTpQGfB8ppJHjiTDneMJS2Z2VFEbRqSGZAzAiUEHKOBBtQEfZvKeeSGI83Rpmh37qspCiO9hlLJcuxzWU6aG7DSgMuG5X7x7xxXg3kERlL2N54opYyseXUfDoDci3VfWwHrZG33lKRxR7xgqyStJIEyI8kiJlyoc7fAvpZRYDXWgNloBQCgFAKAUAoBQFRyqx7wYZpI7Bg8K6i+jzIjaeDGgIy8qUOdRGxdZubrHmTOXuwuy36ClUMgLcUsRxtQGD+1h3yRmAqmTENMzMt4jA0YbQE5gVlDXHURpe4AHqflaI1Bkw8qswiZEvGSyyyLEPjWBVnW4J69CaA8z8qlU5pBJGIjOJksr/goll0IOt0ZSLcb2NqAvsDO7reSMxH5JZWNrA6lSR129lASaAUAoBQCgFAKAUBSbX2u0OKgjCsySRzsyohdsyGEKdOA6bX8RQFbs/lf8GxlRi/94aNQApkEeIMAiAJ0cZoRr1uO+gJv9qFBJeJ1iEksO8JUjPFnLHKDfKd21j29XXQEbG8q3WMsMOwcpHLGrutmjeRYzcgmzLnS4+cLE62AmNyjAezRMIxKsDSZlsJWAsLXuVzsEzfK6ra0BAl5XBos27kizwmeJvg2LIrxo/RvYEGWPQ8Q3cRQFzszapnZ8kZ3StJHvCR0njcxuAnGwZWFzxy9liQLOgFAKAUB8NAeJJgvGgPPOl7fI0A50vb5GgHOl7fI0BFeKEtIxGsqhHPS6SLmsO7134dtAVw2Um9llLLdoRh4rIfg4hcnMSbuSxv1AAAWvckBgdg4WOIREF+hGhJaQ6R2K5LsTHZhmGUixseoUBPw+HhRlYZiyqyhnaR2ysQzC7Ek3Kr7qAhtsPCFAmVsqh1ADyjoOQWjuGuUNh0PV0GlASRgcMM1kAzPHKbZheSMIsbW6rCKMW4dGgMabLwwZGVWUoLAo8i3XMXytY9MZiTZrjU9poCz50vb5GgHOl7fI0A50vb5GgHOl7fI0A50vb5GgHOl7fI0A50vb5GgHOl7fI0BF2jHFPGY5LlSVNhcaqwddR85RQEOXZGHZndjIXYqc5d8yZGZ0CH4oBdtB2kcNKAR7IwwyWDXQyG5ZyX3tjKJCfXDELcHTQdgoDEmwcKBY7xrbq2d5GKrE4kjVSToAwB77a3oDNNsjCuzl1zbwyFwcxDbyNYXBHYURRagJez0SJcoeRhe95GdyNALXbW2n10BK50vb5GgHOl7fI0A50vb5GgHOl7fI0A50vb5GgHOl7fI0A50vb5GgHOl7fI0BGkSJpUmN86K6KddFcoW04H8GvuoCqm2LEZYD0RFDJJOFIYs07lje50CguzW16WThl1AbO2JCjM8jM5Ms0oUl8imQtruycuYI5W/ee2gMi7CwoRk6ZDIsd2eQlEU5lVGJuoBsdOwdgoDKuysPvBJ0yQwexeQqZAoQSMl8pawGvaAeOtAeH2JhSqIVNkiaFdX0jZo2Yd+sMevHTvoCTg8HDFI7xl1zlmZMz5MzHM7BPVBJuSR1knrNAT+dL2+RoBzpe3yNAOdL2+RoBzpe3yNAZEcEXFARMfxHhQEWgFAKAUAoBQCgFAKAUAoBQCgFAKAUAoBQCgFAKAUAoBQCgFAKAUAoBQCgFAKAUANABQCgFAKA8s4HEgeJtQH0GgPtAKAn4P1ffQGLH8R4UBAxM2RGchjlBNlBYmwvZQNST2UBpY9IhQ/wB42fjIl633eYDx4eV6s1OTK9pzRsOxOU+ExY+AnRj8k9Fh/gaxqLi1vJKSe41/b3pNw0EphjSTEOpIbd2CgjiMx4kdwt31JU21cjKqk7Ff99lfyKf3j+Gmz6zG16mPvsr+RT+8fw02fWNr1MffZX8in94/hps+sbXqY++yv5FP7x/DTZ9Y2vUz6vpaiBG8wk6KTYtcG3fawvTZvmNquKMuI9JRmmGH2bh2xEh4M5yLYcWtxsO1stNnZXZja3doolyYfbraiXBR/NCsfMqafQS/udRtOxVnECDFMrT2OcoLKTc2toOq1Qdr5E1e2ZOrBkUAoDW+Um3sVBIFw+BkxCWuzhgoB+SosSdOPsqSSe9kJSa3IgYX0iwBgmLinwjnQb6M5T4MOrvIArOo+BjaLjkWPKDlphcLCsxkEme+7WIqxcjjrewAuLk1hQbZmU0lc1Uek7ENqmzJmU8DeQ3HsjIqezXMhtZfaPvl4r81zfrf5VNmuY2kvtH3y8V+a5v1v8qmzXMbSX2j75eK/Nc363+VTZrmNpL7R98vFfmub9b/ACqbNcxtJfaWvJ30gjFvzcQmLFHMAkhIQZQWJLWzcB6tr/WMShbMzGpfLiW+ycFj1xLSYnExPAVIEUceSzXFjcgsdL8WqLcbZE0pXzNgqJIUAoBQGHGq5jcRFVkKkIzAkBuokDjbjagNLj2btuHVcXh8QPkSxhL+BVB9dWXg+BXafM+L6RNw4i2lhZMNJa4ZfhEbvUjX3Xps77jG0t0itX0g4rGSGPZ2HRVHGWc6L2XA0BPZ0j3aGjjGCvJkdq3uPb8ntpz/AIbaMg+bBE6D6VoxVEsZh48R9T4/gxfeyLaviMYx7bxfbIarekqS3eRjUfX+PU+j0YAerPjAe5of4xWP6lS5fgaj6/x6no8hcXH+C2hjE7mDOPckp+qprH0GNV82Qdoz7YwK784pcREhBdSuuW9rsrorgXsCVOlxWxTqUqnRGtNZ7zDsHamO2ziHQ4hsPh0XM4g6JAJsqhvWJOupNtDpU2lBCMpTZtbejDAt6+/c/KaZiTUNoyzZRe82rZWz0w8McMd8ka5Vubm3eai3fMmlZWJdYMigJ+D9X30Bix/EeFARaAUBzj0tcmsPzZsYkYSZGS7IAucMwXpAcTqDfjpVtOTvYpqxVrlj6NOT0ceARxpLOudpF0YA6oobiABbQcTeo1XrNozTgtU2rBTn1GJ6wLkmxHrKSdToQwJ1IPdWnQqSu6c96/K5kovgybmrZJjNQHiWbKpY3sBesNpK7MN2VysXZ6zJIs650cFWUkkE36Rt3Hog8QFHbVOHcmnN8d3YQir7znnot2eMPtPGwnUxKyKTxKCQa+0ZCa3ajvFMhSVpNHWKpLxQCgFAKAUBHx2CjmQxzIsiHirAEf8AjxonYw1c43yd5OQrtmaELeOBiY1fpXa6hM3yguYtY8coqdetqUXM1lG07HY2wiAXYnQXLM7cOsk3sPqrzrxFVvpMv1UI8OjAFSxU6grI9iO6zU+Yqr/MzOqj7zJe2T/Nl/irPzVX7jGouvxZ95lH1qG/Su37V6g61R75PxM6qHNsusfRPZc5T3EcB4jz4VbSxdSDzd0LW3HOvSjGsLYXacQyypKFe1gWAubN3jKyHuPdXfoyU45bmVVOEkdKikDKGHAgEeBFxUC89UAoBQCgFARp8fEmjyIp7GZQfdesNpbwc89MO2InwqRRhZWZ82Zeluwo1NxwLXA8L1mlVpuXSXiiuqna1jY+SGw4lwaRrl4AMVysGcW3hN7hsz5hY/FCjqrl4zEy22W5eAgrGw4eRFO5DXZFXQkk5eAJPXw18R2iuc3d3JkbbW2Y8MoL3LH1UW12/wBh3mtnC4OriZatNdr4I18RiqeHjrTfqzUsTy2nJ6CRoO/M599x9Vegp/D9NL65t9hxamnXf6IeLM+A5cOCBNGpXraO4I/wkkH3iqq/w+0r0pdz9SyjpyLdqkbdaL7HzieNN2olicNm4+razIey6lhY9ffXHop4eo9fJrh78TtKUZx1ou6ND9FcIwu0MZhCbnKDGflorEq3tSRD7+yu/Ud4pkaStJo6jPLlGa2gtfuF7E+zjVUVd2LZy1VcwDHp16cbaE3AOW4txueA76ns2V7eHH3wMhxa63JFjYixvewa1u2xHvrGoyW1j78f2YjtJBe5sBbqN79K4ta4tkNZ2UuHvd6kHiILf73+Vi7wfqD21WXmLH8R4UBEJoCuO38KP/kQ/wCYv+9Rc4x3tEJVIR3tLvNc9Iu0YZtm4lI5UdgqPZWBNhLHc6eIHtFSo1ISl9LT7GVyqwnF6sk+x3LT0evfZuF/+sD3Ej7KlPpMth0UWe0Ivjg24XPYR6rnuBJB+ax7K1MRFq1SO+PkYmuJKw8uZQbW6iOwjQj2EEVfGSklJEk7oww7QjeRolYF1F2A8bHXgSNLgcLi/GinFycU81vIqpBycE81a/VcxbRckqi8SQfb8X3EM/8A0++qa71rU1x8jE3wXv3v7ibGgUBRwAAHgK2ErFiVjmvJgZeUWOHbE59pbDn7TVsugiqNtdnTKqLRQCgFAKA8TTKgzOwVRxLEAe80BF+6an1Fkf8ARQgHwZrKfYa5tbS+Co5Tqruz8rk1Tk+BpWC2BiU2tLjt18C/Bc6B/UVdVvl9YHrrnYr4jwNSls4t37MiDws9bWNymxgYFZIZgp67K3tG7ZmFuN+qtGlpPDNpxmk+u681Ym6U1wPA2jGiqsPwhLWyhulchpHLZtc1g7dLifGtmtiIqLrTllz38bcP0RUW3Y13F8uWzERQjKCReQkNpobqPVN+om9ejw2gtpTU5VFmrq2at2nDxGmVTm4KDy55EvZnLVHOWdN384HMv+LQFfMd9U4rQdaktam9ZfnwLcPpejVerL6X17vE2KWNi6MrWUcR28Ne/TTuveuRFxUWms+HUdU0L0xx/wBzcdW9if2sHQgfRB9tdjRc7x1eRTU3M3jYhvhoD/yo/wBgVtveXLcTawZFAKAh4vEMHWNAoLAkM3DTiAo1Y6g2uNOs61y9K6S+QpKeo5Xy6u9/wThDWdjw2AB1lZpO5jZPoCykeN68PidP46u8paq5Ry/O/wDJsqlFGKDExKLQRlh/ykAX2NonnWKOhtIYv6nF2fGTt55/gy6kIlLtrlsuGxMWGfDy7yXLl6Uduk2QZrMba10ofCOKkrucfz6FMsVBOxZhA4EhwrAsAQyNGGAIv6wZWHsrXWjcbQbVOqvF28LW8TKrU5K7RnwuFVo86O13tIrsbsCVAXxGUAWPEceNc+pj8RDE687a0fpa4OzzWXX/AAWqnFxsjQeUe95w5nFnPC2q5Pi5T2cfbevrnw9isNiMHGVB/wDJcVLr/XUeG01TrQxD2m7/AC8re95WV3DkigLnkxtk4eUZj8E+jjqHY/iOvuv2CuRpbAqvS14r6o/lcvQ62isY6VTZyf0v8Mi8sf7ntXCYoaKW3b9mTS1+7dy2/wCn3VzsFPaULcj0b+mSZ1SRAQVOoNwR3cDVidndGw0mrMr8VAgIRFu5Atq1kUaB2seq2nWSLAjUiW0kV7CHL374knmKcTcnrOZtTYC/HjoNeOgptJDYw3/t+79e8cyTsN+25v1nje/xm99NpIbGHtv3xLjB+r76gWmLH8R4UBFoDS9vbL3D5lHwTnT5jfJ7ger3dl/NaXwGq9vT3Pf69/meQ07ozUbxFNZPpLk+ffx6+0occpeKWFWCb9Al3QnRWJvHqtxfiRcVVhMVWwEbyp3i87/zma2ExWI0fS+qleMrO+7szzXdYtOS+1JMJho8OY0k3YIziQpe7FvUyG3HtNb/APXqUneUGvB+h06XxHQStKEl4P0LOXlU5FubpYgg5pSf9O71HtFYlp2kujFvwXqSn8SUP8sJPtsvUqmx8zAhpCFNrhAVvYWuzElibAA2IBtwrmT0rV1XCl9K8X4nKxGn69RONNaq8X4/wR4MVuXRo/XTUIOLLwZbDqIuO7Q9VQ0bUqxrqUE3z7PeZr6Jq14YlTgnK/S7OvzzN4wILOXYEG2Yg9TMNFPeqBR4se2vT0HtJyqdy7D3kc3f37sWFbZYc02YMvKScfKiPmkR/dq19ApX+IzpdVFwoBQCgMOLz5G3ds9ujfhfs/8APV38KjPW1Xq7+AImDiiIEvrGx6cmrL8oG/qWIIIFgCDXy7SOLxlWrKniJO6drcO5fs3oRildHrnbv+BTMPlOSin9HQs3jax7a6GC+GcTWSlVeouvN+Hq0QlWS3Go4jlPihtTmJMITKpzqjZtQCeLkaXPV1V238K4WnRc5Sk2uxLyfma0sVJSskbguElH/Gv+lGv2EVzXofCvn4/wT28irj25Es8sc8uHBhyrnJEZzMudkCsxNgpj1B1JtbStDG6IqU9WOHU5a13ZJvK9lu7+HmWQrqzcrKxrfK2bCyHewShpNA6qGIfqDAgWuPMeAr1vwpPSeFfy9ejPZPc2ui+/g+K558zgaZpYSvHaRnFTXWs+rt5eBr9fQTyZt/IbbJDc2c3UgmO/URqU8CLkdlj2ivMacwKj/fgv+Xr6npND4xzWxm927s5GD0xp/cif0fKRB++a0dFP65I69XcbPyTkzYLCt2wx/siujLeWx6KLasEhQCgMGMw+dbXswN1b5LDge/sI6wSOuqcRh4YilKlUWTVvfZwMptO6MCYQvrOFPZGDdB3m4Gc311FhppcXPJ0XoOjgvql9U+fLsXDt3lk6rkTq7hUcm5dC+3MIOxYj7mc/ZV0egzXqdNHUoYgYlU8CgXQ20y24jhXlW87l0dxW7S2ZHHh5CM5yRuRmllYCym1gWt1VCjhqLqJKEc2uC9CUqkkm7nMggve2p4nrPia+j06NOkrU4pLqSXkeBqV6lXpyb7Xc+1aVigFASuXKb/ZUch1aPID2/Bs0JJ8RKh9leZpU9jialNbr3XfmexoVdrQjPmvysjomyNqbzDYd1GaSWJGA8VGZmPUATr36cTUmrM6EXdFjh4AoPWx1ZjxY/wDugHUKwZM1AKAn4P1ffQGHaLAWJ0ABuTQEEYlOj016fqdIdLr6Pbp2UBh2jJDlyTMgV+jZ2C5u5bka+GtYaTVmYlFSTT3MrOVmEUbNxEagZUgcKDrbKnRIPaLcalFLJcCMklBpcjWfRvshMRs+OSRpd5mkUsHJ0Dm2jXHCwrVr6Ows5ZwXdl5HP/pmEqq8qa7svKxsX9ko/wAdP74f5Van9HwvJ+JT/QMFfc/ENyYhDKpaRrq/rP4Way5RoT51XiMFh6EVKEVe/HPzLoaJwdN/TTXfn5lR/aKKJ2jWP4MNZ92qIGKmxFjqRcW1OovoL114YHE1aF4aqTWS6vIqqaToUZ7Jp5ZZLI2XZO0o5SzRtcO19dCGCgFGHUbLcdov2Vr0ITo/2aitJZ9q6jo0K0Kq1oO6ZaVsl5zWY5OUq/PhH/5H+Crf9Mp/1DpVVFwoBQCgFARDgFLljexIYpplzj49u3hpwuL2vrWq8FQdf5hx+u1r++PXyJaztYl1tETmG2E//oUUcXw5A8TFIB46gVY1rUmiiavO3UdNgkzKrD4wB94vXlmrOxandXOWcoI2XEzBuOdj7GOZfIivdaKnGWEhq8FbvPH6Ui1ipX428itaUAgEgFuAJFzbU2HXpW+2lkaCi2m0slvCSA3IIIBINiDYjiD3iiae4OMlk0etn7RUMssbq27YN0GB9U3sbdoFvbWviIRr0ZQTvdfk2sO54evCUk1nxVsjcPSwmbZ7kaiwI/zIm+pa8hot2qtdR7GruLbkDJm2dhD/AMpR7uj9ldWfSZZDoov6iSFALUAoBQCgOWcu0ttrBntQfXIKtXQZr1On3HSZ5GWHMguwVbaX7Lm3XYXNu6vKSuk7b8/Eu4FNj8UTh8RlfeJuJSWupytl6Iuthrcm3d31ToirXrVUq0bfVG2VuOfgVVZWpyfUzn1fUTwZXx7WQqjANaSQxjT4wzcdeHRNUqtFpPm7G1LCTUpRy+laz7MvUYvayRsVs7FRmfIt8ingW+u3G1J1oxds3bf1ClhJ1IqV0ruyu7XfUTYpAyhlNwQCCOsHUGrU01dGvKLi3F70WmIcHZmJS12tNYDjpHHLfuA3ep+0ivP4pNY+/OK8z1Gi3fCrquv2bP6L7HZsDfGKlSf0GZQO4DqHee01Ga+o61N3ijbKiTFAKAn4P1ffQFbypF4JR/ypP2TQHKdl4bExnYjzNvIlVsqR4dw8Y3FrOQzZjqBwGtAScficK+Kxc2NiaWGeCHmbGF3BjydKOOyko+81sbHUHSgNl2PhJl2MseIvvRhXDA8R0Gyqe8LlB8Kyt5h7im9EuJcbPVUW/wAJLc2JtbJYHUDXMeJHCsYiU1L6VcpptqKSN0yynjn8A0a/YT51qSWJe5pE/qME4KlSC6WIzBmLF1zDRWue8W09YN1CtSpTq3tUV75LkmZRpHKPCZXEiq4jcAAsEFiotl6HzV69dDcmuxoTSdOtKeFb+uN+fY/DqPPaaw8tZVlu3PqI+xcYYpkNyFJCtbsJGvipsw8O811NJUNpQcl0o5r31o0dGV3SrpcJZP8AXgzqOGkLLrxBIPiDY+zS/trjU5qcFJcT2Kd0c55QdHlHg2+VGB/pmX7RWwugyqX+IjpdVFwoBQFDy0202Ew4mW34WFGupboO4V7KNSbE2tQEbk9yoGLxmIijN4Io4mUtHJG2Zi4a4cA26ItpQFDJyzxYwp2naDmYlKbnI283IkMW83ma2e4vlta1AdFIoDmfKDo8o8GflRL/AN9f3atXQZTJf3EdEwGilfksy+y91/0la85io6tWSJx5Gv8ALnZOePfqOnGOl86Pr+je/heujobGOjV2cujL8P3kc3SmE21LWXSj5cjlu2MM7y4fISuVnu4AOXoEa3014V6qtGUpxt1+RwMLUhClU1s7pZc8ysMEvN5cOAd47SsCbDMM9zcdQYcDw1qjVns5U+Lv5/s3FOlt4V2/pSiux2/RP2fDmxBkWJooxFkIYZczZrjo9wvr31dTV6mslZWsateerQ2cpqUta+Wdlbn18jovKo59jgnjuNfERk/WteUw8dTGzj1vzPUxlr0oy5r9E/0XSX2Xhu4SD3Sv9lq6VTpFtLoI2qoFgoDi6TYkYHCE7rm33RFipkMpPOJbgj1SPW0GvCgNh2/tDC4jaEPPHIwG4lyCXPChxSyFJFkDZTmVQLBu24oC79GUrtgrsWaMSyjDs98zYcN8ESTqeux7LUBtlAcy9JS5dp7Nf5RyfrFH/cq2HRZRV6SOj4FrxxntRT5CvLSVm0WxzSKvlhLlwcvflX3uAftrd0ZDXxcF138MzVx09XDzfUc1r3h4g11OT+RUcW3iSNIWAYll6RCgdZ1HurTWG1UnxTudZ6Q13KL6Likllk8szKuAmOd1ZAZkAkDq11YDLdR+j1HrqWzm7yTX1LO5B16K1YSTeo3azWa32ffx5Fph4hFGkYucoCjtNh/6avilCKiaVSTrVJTfF3ZsHJ+G+HxKmxYg3PcYMQMo7ujXEx6axUH/ALX5o9FoiSdFpfd+i69ET32XF3NKP1jH7arqdI69Loo3OoFgoBQE/B+r76AxY/iPCgK7HYYSxvGxYK4KnKxU2PGzDUeygPWEw4jRY1vlUAC5ubDhrQHjaKXikHajj3qRRGHuNE9CEl8DIOyY+aIatq7yqjuOh1UXETasYaF8wuApNj12B08CLg9xNV1VeDRGe41blnFu4ghuwJTd3HAhiW1UWuEX43ENoNDXM0BgKNPF7Sn0s79lvU5+k7LCzv1eZqmDgLyIi8WZV951PsFz7K9njKip0JyfJnmMFBzxEEua/GZ1fBahz2u/sscv1AH215vCK1GJ7eJz7lx0dtbNftyj/WR+9W7Hosrn00dJqouFAKAgba2SmJRY5CwCyRyDKQDmjYOo1B0uNaAptv7CczHEYfeGWQwq5WXdhI4yxzKumcnMVysSut7aWIHxuQmHLnpz7gy77m28+B3l818ts1s2uW+W/VQG00BzTlr0dubOftCL+scfv1bHoMonlUTOh4bR5R3q3vUD92uFj1aon1Fi3szugIIIuCCCO0HiK0k7biRyfaOzXimkhAvkOhOl14pY9bEEe43tXqpafoUaVOVTNyydt65vx/jceJ0hRjhqzi3ZPd2ei3epACKTmsM3C9tR3do69K7kJQqJTjZp7n1GtrSS1b5fg91YRNw2pHfY3/QlP6qWvGJ/9Ql2s9tR/wC3h2LyPXohe+zI+55R/rJ+2ujU6RsUuibnUCwUBibDqVy5QBxFgBY9o7DrxoCLgNkRRRCEAugJI3p3huTe5LcTfW51oCVNMqC7EKOAv9QHWe4VGUoxWtJ2QI3PXb8HESOppDuwfZYv71FcPE/EeCou0W5PqX7dl4XLVRkyi5R8lnxskEkkqxmBsyZEJ1upsSW1F0HACuXL4wkuhS8X6Iy8Knm2W8O9jVV3sJCgLqjKSALcd4fqrn/1xyk26Tz5P+DPy6SsmVu0OTzvht2jgOTnYa5He5Y966k9IcesHS09HfEUsLjNrOOtC7y4pbsvTyKsZgvmKDpp2bNExEDRsUkUq44qePj2Ed40r6zgsdQxtJVaEtZeXU1wZ4PE4Wrhp6lRWf4fYY62zXPMj2H1AdZ7BWG7GYq7PMUeuZvWPuA7B/v1+62EuLMykty3F/sBrRYluxb+6HE3/aFcbSOeJgv9r80eh0L/AIUn1/ot/RCttlxd7Sn9Yw+yqKnSO3S6KNzqBYKAUBPwfq++gMWP4jwoCvxmGWWN439V1KnwItp31hq+Rhq6sc+ETxMyZ5EZGsQkjoCeo5VYCxBDDuIryWJxGKwtZw131Xzy7zw2LxWNwVd01Udluvnl3+7mxcmdo3V1mnJkJOVJLAhRoMrW6d+PE20Gmtd7R+J21Ja005ceH4PTaKxm3orXmpT48Ld2Xia16DdMNiE+TMP2FH7tdWrvN6i8jpVVFxDxctyF4gEXA+M3FU8sx7B41qYmbf8Aahvf4RCTvka/ynwz4pEMZQiNmByuGW+g1awsRa2umvEVZo9/JSlOaumuG9GhpDCzxNNRi0rPuHJ7k82HIllymUnKi3uEuDdie21+Hh16YxukPnpKjTyjxvxK8Bo75b6pZyeXUi+lwTMbl1B7VVlPhcPc1CnhFDoyZ0nBvic79JETR43ZbM5b4U6nqAlh04n5R4mt+imotN3ITVmjqRqsvFAKAUAoDHPMqDM7KqjiWIA95oClx3KyBFJTPLYEnILDhf1msCPC9aVTSGHpuzld9WZz62lMLSeq5pvks/LI0/0jtbaWyXIykyR3B4j4aIkeZrpU+izbmvqRue0drRxmb4RQ+VAADma4zE2UXJNjXD0k7SXZx3XI1a0KV3OSXa7FNJt1xcQZ1UjVpSWN9LFFYm2l+P0a83QxNaCe1ak+HV4Wv7zOFjPiClTTjQ+p8+Hqyrd9dczMbnS7M3abcTUYwqV55Zt++xHmVDEY2q2k5Se/3wRSSyZ2L2y36u3sLdV7dnvOlvpWhtHVMFQ1Kk73ztwXZ++HUXxjqR1b398PfgefAXPUB1nqArrSkopye5E4Rc5KK3s6RtPA5MBuTqRGqe0jIfrNeEoVNfFa/Nt+Z7rUUIKPKy/RrvoTlvs9h8mZx70jb96u5V6Rmj0Tf6rLRQCgIuKxBDBEtnYE3bgANCbcWOvAe0jS/M0rpKOApa7i23kuV+t8PNk4Q1meBCkd5HN2A1d9T4DqUdy2r57isfitIVEpNu7yit3cvbNuMYwR8Blk4fBL2kXc94U6L7bntAr0WA+FslPFP/xX7fp4lMq/2mnelfAlNnmRJJc6yIWO8fUG62yghQLsDYAcBXqcJozB0XaFKPhd+LuzVrVJat7mwcmYo5MIroiKXTMDkXQuokHuziufi1qVmuBiDuj3jNlTc3KJMwdUARYwEBKgWFzdtbWvcca5WF0dg4VlOrHWV7u7/SsiytVqSg1B2dsjm5vck3LdZYksfEnX319Nw9GjShajFKPUkl+DwVerVqS/uttrmfKvKRQCgL54TDsyeQ6GSGd18MqxIfbnJHjXm61ZVcdK26Kt+cz1ujqOyw6vvd377i+9GMOXZmH7wze92NSn0jo0laKNpqBYKAUBPwfq++gMWP4jwoCLQFPtPYKzTJITZQLSLr0wNUFwdNSb9o0rWrYSnVqRqTV3H3n2GnXwNGvVhUmruN+/t7N6KnanJlxcxfCIfiMRmHcCdGHjY95rl4rQyb16Ds+XDufA42N+H1J7TDPVfLh3Ph73Gr7DxcMZcYSQRMW6aRkL0hcdKM6X49VaMsVpDDZVL9+a8f5OW8ZpPBu027dauvH+S8+7OJ/Hn6EX8NFpvEW3LwfqTXxHirbo+D9SHK7v+Ekd+OhawNzc3VbKbntFak9IV5NvWtffb13mnW0xi6qtrWXVl+d/5LnkfiAsrxcA65wPnLZW967v6NdnQdfWhKm+Dv4+/wAnd+HMTrU5UnvTv3P+fM2KWOwyknJpY9cZBuPYCB4cOHDcxGHcJbWnw4HomrGaCS+h0YcR9o7j1f8AityjVjVjrIknc5x6aejzKX5ErfuN+5W1S4oprcGdNbjVRefKAUAoBQFdtjY8eIC5tHS+RwLlb2uLdYNhcd3VxqjEYeFeGpM1sVhaeJp7Opu/Jpm08JJEd3IgJYhV16EhYhRY279Ra47D1+Xq6Lq0q0Yp5N5P15M8bW0NXo14wTyk7KXryftMreU0K4WSEYnDqzSMVjZRG4BuoOrZSurL1V0HozHyTSq3X/KRv1dFaR3OvftlL0LvDbDxDCyRKgBI6bqouDY+pmPEdlcypo+cZWnJX736FC+HcTJ3lOP5f6LPC8lWOssoA+TGP32/2FThhKcd+f49+J0cP8O0IO9STl+F6/kvsBs6OEWjUC/E6lj+kx1PtrZSSVkd2lRp0o6tNJLqKTa/I+OVi8bbpjqRlzKT22uLezTurr4TTNahHUa1kt19/iaOJ0XRry1tz6j3sTkkkLiR23jjVejlVT22ubnvNYxml6uIjqJaq8zOE0ZSw8tbe+sttrreI+KftrWhhnarHtN+e7wND9CBthsQnyZ/rRR+7XpKu8hR3HSKqLhQCgMWJw4cWNxbUEcVPUQe369Qbg1VWowrQdOorp7zKbTujBh4HLZpSpy6KFvb9Mg8GPC2tu03rlaM0LRwMpTX1NvJvguXbzZOdRyJldorKDl7hN7s7FJ17ssPFLOP2alB2kiM1eLK30V4zeYGP5qgfRLR/VGvvFcnScLVU+aK6TyNwc2BIFzbh291c4tNX2hydGKBlUbmW+ujZX0BuVIDA3JF7dV7HSuxhtJzwb2aevDy7Dn4zRtPEfVulz9TV8XyexMZ6UTMO1OmPLX3gV36Ol8LUXSt2+7HAq6JxMHkr9hHh2VOxssMpP6DDzIAFWz0lhYq7mvMrjo3FSfQZsGxOSw3g5yRfiIhc36wHa2XgCcgJuATwvXGx2mZTg1QTS3a3p6nXweh1B69bN8uH8nn0t4nJgpANLiOMf43DEfRhNaWio5yZ1qr9++w2Pkdh93gcKh4iGO/iVBPmTXRlvZbHci4qJIUAoCfg/V99AYsfxHhQEWgFABQHLfRmF5ztON1DDe+qQGuRJKLWOlTrzUIKT3FFN2cjdMNyfgY5zEoHVuyUBPaApHRHAdup6xXOp4aFRupUis9ysvdyv5ShPOUIvuRKHJ7Dfi7+LufrarlhKC3Qj4IysDhlupx/wDVehMwuAij/Bxol+OVVW/jYVfGKirJWNiMYxVoqyJFZJEKeMpZhwHA/JHWp+Yf9Oh4cNOdJ0pbSn3r0INWz9//AA0D02yBsHAeBExBB4g7tr/Z7xW9h5qa1oldZ3idIga6qTxIB8qiXmSgFAKAUAoDxJGG0YAgEEXANiDcHxBFwaA5z6ZtOYv8mZv3D+7VtPiU1eB0HZ/4MHtLH3sT9teaxDvVl2k47iTVJIj41HK/BmxvrrluLHQNY5dbHgeFuu9WU3BSvNXQMyA2Fzc2Fza1z1m3VUAYcZhd5bpEWN9PrHYR1HqqcJ6t8k7qwPm0fwZ7TYDxuLedSoJurG3MjLcc99DTa44DVd8CD1H1/stXpanAhS4nSqqLhQCgFAKAUBjniDqyHgwKnwIsfroDmfoexW7WeBz+BkYE9QvYAnsGaJ9fnCtbSdJzjGUUa9N2Oj/dCL8Yn0hXG2VT7X4FuvHmPujF+MT6QrOxqfa/Aa8eY+6MX4xPpCmxqfa/Aa8eY+6MX4xPpCmxqfa/Aa8eZ451BmzZ481rXuL27Pr99Z2dW1rO3eNePM5l6Zcar7mAMAzuramwVAGVWe/qgmRrX6lJrtaOpSpwblxKap1aFAFUL6oAA8ALDyq42T3QCgFAT8H6vvoDFj+I8KAi0AoBQHJOUeycZszEYnGYcRSYeVjI+f4hZiSpAZW4uwGU6g2IqxqFRKMka84uLbPWyeW22cSpfD4SB0GmYRyAeAZpgDw6uFScILezMakpbkTvu9yg/IYPo/16xaHMnrT5D7vcoPyGD6P9elocxrT5D7vcoPyGD6P9elocxrT5D7vcoPyGD6P9elocxrT5FXi+SO1NonPiRFhwgO7TgMxIvZVLEXsNSTwApFwgrRK3TlLqNv2a+2UAWZMFLbTPvJEJ7zZCCfACovU4Fq1uJtmHz5RvMufry3tfuJ1qBMyUAoBQCgFAax6QeTBx+HCIwWWNs6Zr2JsQVJGouDx7qnCWqyFSGsrHOP7TbVWc4NVSSdTZhGCbmwJJKMF69TpY3vWJYajL6mii8r2Lvd7e/FR/5n9SofL4f7SWrP2xu9vfio/8z+pT5fD/AGjVn7Y3e3vxUf8Amf1KfL4f7Rqz9sbvb34qP/M/qU+Xw/2jVn7Z5l2ft2YGNhHGGBUvnFwp0NmzMwuCR0danCnRg7xQ1Zl5yH5H4nZ8pAnjlw8g6a5WQhwOiyjUHsOo08KlKSkThBxN5qstFAKAUAoBQCgOS+k/k7Bh3GJgkkjxU79GKP8A4jE9NltZluTra9yRprV1OTeTKKsUs1vPuyfRtjZIw+IxskLnXIC8hH6TbwC/cL+NHUjwRhUpNZsm/etm/Oc30H/m1jaLkZ2UvuH3rZvznN9B/wCbTaLkNlL7h962b85zfQf+bTaLkNlL7h962b85zfQf+bTaLkNlL7ibs30UYVQ3OHlndvjXKWPaACST4k1h1XwMqiuOZY7O5AxQWEWKxyKOCLPZfcFHlWHO5JU0uLNqgiCqFBYgC12YsT4sSSfbUCwyUAoCfg/V99AYsfxHhQEWgFAKA1LlJydmxuKjWYqMBGM5RWOaWXscW0UXPA9vbpOMkl1kJR1nnuNqhiVFCoAqqAAoFgAOAA6qgTPdAKAUAoBQCgFAKAUAoBQCgIO20naCRcMyLMVIRnvZSevQHUdXfWVa+ZiV7ZEDkjyajwUOUdKVulLKfWdzqdeNgSbD28SazKV2YhHVRe1EkKAUAoBQCgFAKAUAoBQCgFAU45ORc8ONYu8uXIocgrGO2NbaE663PE9tS1naxHVV7lxUSQoBQCgFAKAUAoBQCgJ+D9X30B6ngzW1tQGLmXf5UA5l3+VAeJ4FRWd3yqoJYmwAA1JJ7LUBCw+Ow75ck6NmfdrlIN3yNJl04HIrNr1CgLDmXf5UA5l3+VAOZd/lQGGGNHZ1V7mNgjj5LFVcA/4XQ+2gM3Mu/wAqAcy7/KgMWGiSRQ6PmU3sQOwkHzBoDLzLv8qAcy7/ACoBzLv8qAcy7/KgHMu/yoBzLv8AKgHMu/yoDBjRHChklkCILAs1gAWIVRfvYgDvIoDHg5oZTaOUOSubo69G+W/vBFAS+Zd/lQGPEQogzO4UXAudNWIVR7SQPbQHyWJFZFZ7M5IUW4kAsQPYCaAy8y7/ACoBzLv8qAcy7/KgHMu/yoBzLv8AKgHMu/yoBzLv8qAcy7/KgHMu/wAqAcy7/KgI+PMUK55ZAi3tc8L/APoNAednvFOueGUOt7XXhewP1EUBK5l3+VAYzCucJn6ZBYL1lQQCfYWX30B5hRGZ0V7tGQHFuBIDDyINAZuZd/lQDmXf5UA5l3+VAOZd/lQDmXf5UBnijyi1AZKAUAoCt5TQM+ExCICzNDIqgcSShAA9tAa/jNhSpLhsQM08u+VpNFQKkeExSRqAOAzzWuSTd+NgAAK2LD4rdyi+KVfgJEX+8nM+WUSQ5jKZgt1juwKjNY2sTmAsBsqeSV3kOKQHEooVZ5Aow5w0W8Fla1t7nGf1rgkEXoCJJhMUEKyc8ZUSdcPupHD71Z5REZWzDPeLcZTJddGz8dQPmKTF4czTC++kxMceUHoymXBYaDOq31CTpmv1KknjQDF7OnEsww5xokjhMcLPLiHjml3QBlYNJuhYDKt7Xcsx+KaAzQYOYKgkbFPhzKSyx85jkT4MZBmaUzMmcEmzWuR8W9AbDyPgdMHEsiujDNdXILC7sRmIJBNiLkE0Bc0AoBQCgFAKAUBScsMI8uHCRZs2/wAI11AJUJioXZwCCOiqs2t+FAVe2MHOkjMBLPeBEMmqNriLsfgMhORDfKliQLdZoCJszDz2hGLGLMS84C7tplbMMQ4hM2R96w3GS2YsPWzktY0BmjgmySXGK50ZkzkvJuzEMSn4IBt0F3QGigNa+bUm4HnZmDlOKw7yJid4smIMzO7GIXV1iMalioBBFsgGnrdKgN2oBQCgFAKAUAoBQCgFAR9ooTFIALkowA7SQbUBqG148UmHZIknLPs8xRiM2yYkKQCTmGRukLN83tsCBkxeBnzzSNzhkOKQFUldScKIVI3Shxb4cktlszAMNRYUBWYE4uSENCZyo56pvIWbKuOjAQMWPwm4SZUa+h66A2LklgykmLbJMsbvGY9+zMxAiRSbuxe2YHRtfZagNkoBQCgFAKA+GgPtAKAUAoBQCgFAKAxSYdGZXZVLJfKxAJW4scp6rjTSgMtAKAUAoBQCgFAKAUAoBQCgFAKAUAoBQCgFAKAUAoBQCgFAKAUBgxuCjmTJNGkiGxKyKrqSNQbEEaGgMkMKooVFCqosFUAAAcAANAKA90AoBQCgFAKA+GgP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http://kvhs.nbed.nb.ca/gallant/biology/water_bal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654" y="2417692"/>
            <a:ext cx="6652146" cy="444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663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Against concentration gradient</a:t>
            </a:r>
          </a:p>
          <a:p>
            <a:r>
              <a:rPr lang="en-US" dirty="0" smtClean="0"/>
              <a:t>Energy (ATP)</a:t>
            </a:r>
            <a:endParaRPr lang="en-US" dirty="0"/>
          </a:p>
        </p:txBody>
      </p:sp>
      <p:pic>
        <p:nvPicPr>
          <p:cNvPr id="21506" name="Picture 2" descr="http://click4biology.info/c4b/2/Pic2.4/active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111498"/>
            <a:ext cx="5905500" cy="37465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0681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Endocytosis or exocytosis</a:t>
            </a:r>
          </a:p>
          <a:p>
            <a:r>
              <a:rPr lang="en-US" dirty="0" smtClean="0"/>
              <a:t>Membrane fluidity</a:t>
            </a:r>
          </a:p>
          <a:p>
            <a:r>
              <a:rPr lang="en-US" dirty="0" smtClean="0"/>
              <a:t>Continuity of the plasma membrane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2530" name="Picture 2" descr="http://mrswolfgang.wikispaces.com/file/view/7.kerr.vesicle.png/59577726/7.kerr.vesic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581400"/>
            <a:ext cx="4114800" cy="292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1255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the </a:t>
            </a:r>
            <a:r>
              <a:rPr lang="en-US" dirty="0" smtClean="0">
                <a:hlinkClick r:id="rId2"/>
              </a:rPr>
              <a:t>animation</a:t>
            </a:r>
            <a:endParaRPr lang="en-US" dirty="0"/>
          </a:p>
        </p:txBody>
      </p:sp>
      <p:pic>
        <p:nvPicPr>
          <p:cNvPr id="24578" name="Picture 2" descr="http://cnx.org/content/m45435/latest/Figure_03_06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100" y="1524000"/>
            <a:ext cx="4533900" cy="5143501"/>
          </a:xfrm>
          <a:prstGeom prst="rect">
            <a:avLst/>
          </a:prstGeom>
          <a:noFill/>
        </p:spPr>
      </p:pic>
      <p:pic>
        <p:nvPicPr>
          <p:cNvPr id="24580" name="Picture 4" descr="http://click4biology.info/c4b/2/Pic2.4/endoex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676400"/>
            <a:ext cx="4533900" cy="4443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6131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= sodium potassium pump</a:t>
            </a:r>
          </a:p>
          <a:p>
            <a:r>
              <a:rPr lang="en-US" dirty="0" smtClean="0"/>
              <a:t>Nervous system </a:t>
            </a:r>
            <a:endParaRPr lang="en-US" dirty="0"/>
          </a:p>
        </p:txBody>
      </p:sp>
      <p:pic>
        <p:nvPicPr>
          <p:cNvPr id="4098" name="Picture 2" descr="http://faculty.southwest.tn.edu/rburkett/A&amp;P1%20M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4" b="9539"/>
          <a:stretch/>
        </p:blipFill>
        <p:spPr bwMode="auto">
          <a:xfrm>
            <a:off x="1905000" y="3505200"/>
            <a:ext cx="5162550" cy="241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215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Membrane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Phospholipid bilayer</a:t>
            </a:r>
          </a:p>
          <a:p>
            <a:pPr lvl="1"/>
            <a:r>
              <a:rPr lang="en-US" dirty="0" smtClean="0"/>
              <a:t>Why lipids?</a:t>
            </a:r>
            <a:endParaRPr lang="en-US" dirty="0"/>
          </a:p>
        </p:txBody>
      </p:sp>
      <p:sp>
        <p:nvSpPr>
          <p:cNvPr id="6" name="AutoShape 2" descr="data:image/jpeg;base64,/9j/4AAQSkZJRgABAQAAAQABAAD/2wCEAAkGBxQTEBUTExQWExUVFxsTFBUSFhgUFxMbFRcWFxgYFxQdHSgsGRwlGxkYITQhJiktLi4uGB8zODgtNygwLi4BCgoKDg0OGxAQGzQlICQxNjQsLC8vLSw0MC8sNDIsLDc4NCw0LDQsLCw0LSwsLywwLC8sLy4wLDA0LC0sLCwsLP/AABEIAMIBAwMBEQACEQEDEQH/xAAcAAEAAgIDAQAAAAAAAAAAAAAABQYDBwECBAj/xAA+EAACAQMCAwYCCAIKAwEAAAABAgADERIEIQUxQQYTIjJRYQdxI0JSc4GRocEUMyRigpKisbLC0dJEY/BD/8QAGwEBAAMBAQEBAAAAAAAAAAAAAAMEBQIBBgf/xAAxEQEAAgECAwUHBAMBAQAAAAAAAQIDBBEFITESQVFx0SJhgZGxwfATQqHhBiMy8RT/2gAMAwEAAhEDEQA/AN4wEBAQEBAQEBAQEBAQEBAQEBAQEBAQEBAQEBAQEBAQEBAQEBAQEBAQEBAQEBAQEBAQEBAQEBAQEBAQEBAQEBAQEBAQEBAQEBAQEBAQEBAQEBAQEBAQEBAQEBAQEBAQEBAQEBAQEBAQEBAQEBAQEBAQEBAQEBAQEBAQEBAQEBAQEBAQEBAQEBAQEBA4JtAKwPLf5QOYCAgICAgICAgICAgIEHxDtfoqLFamppBhsyq2bKfQqtyD85zN616ynx6bNljelJnyiZdNF210FUgLqqYJ2Acmnc+gzAuZ5GSs9Je5NJnxxvekxHlKeBnau5gICAgICAgICAgICAgIGq+3XxMZHahoiLqcXrkBtxzFIHY2O2RuOdhyMqZtT2Z7Ner6DhnBZz1jLm5V7o759I/mWrtfralZsq1R6p53qMXI+Vzt8pStkvbrL6jDotPijalIj4ffq6aTUPSbKk7Um+1TYo395SDPIvaOkusmkwZI2vSJ+ENj9i/ifUR1pa050zsK9rPT+8tsy+9rjmculzDqt52v83zfEeBdis5NP3da+np1+jcCsCLjcHcEdZdfMuYCAgICAgICAgdalQKpZiFABJJNgANySeggaK7c9v6urdqdBmpaYXAAurVv6z9Qp6J6He52Gfm1MzO1ej7DhnBaUrGTPG9vDuj1n6KTKj6Eh6tPY3ttX0LqtzV09/FRJvYetInysPTkd7+os4dRNeVujE4jwbHnrN8Udm/8T5+vzb90GsStSSrTbJHUMrDqD7dPl0mlE7vibVmszE9YZ4eEBAQEBAQEBAQEBAqXxP4y2m4c5Q4vWYUEYXuuYJYgjkcFex6G0izX7FJmF/humjUamtJ6dZ8o9ej5/mS/QgmwvBMxEbyx066k2B99wRce1+c6msx1Q49RjyTtWeflMfXbdknKdvD4O8YNbRGixu2nYIv3bC6D8CGUeyiamnv2qc+58HxnTRg1U9npbn8+v8r7J2SQEBAQEBAQECkfF/iRpcOKLsa9RaJI6LZnb8CExPs0g1Fuzjlp8HwRm1dYnpHP5dP52aJmW+/cM1gT6bxEby5vbs1m3gx069yAVIuLjcHlb/kTua7RvEoMeom1orau28bx07tvDzhlnCy3H8EeJFtPX05NxRdXX2WtldR/aRm+bmaWltvTbwfE8fwRj1Pbj90b/GOU/ZsqWWGQEBAQEBAQEBAQEDXXxupE6Kiw3C1xf2vTqWP57fjK2qj/AFtrgFojV7T3xPr9ml5mvuGOspINj0Itbnt632nVZiJ5oM1L2rMVnunlt1+Pc60aFrEksQLC9tr2vyA9J7a2/KIcYdP2NrWtMzEbc9uXTfpEeHvZpwtNr/Aqif6W/wBU9yoPqV74kfky/nNDRx7My+P/AMjvE5qV74j6z/Ta0tvnSAgICAgICAga/wDjTpGbQI45Uqys/srK6f62QfjK+qjfG2OBZIprIie+Jj7/AGaSmY+6dKtK/U3sRzNt/UX3nUW2Q5cMX57zvtPfO3P3dJ+LijQVeQANrEgc4tebdXmHT48UezWInbbfZknKdtv4GaMhNVW+qzU6Y+dMOzfpUWaGkrtWZfG/5Fli2etI7o+raUtvnyAgICAgICAgICAgRnaTg66vS1NO+wcbNzxYEMjW62YA268pzasWjaUuDNbDkrkr1iXzhxTh1TT1mo1lwdDYjofQqeqnmDMm9JpO0v0TSarHqccZKfH3T4PJOFkgZtLpnqOtOmpd3OKqu5YnoJ1Ws2naEOfPTDScmSdoh9E9iez40OjSjsXP0lVhyLsBex6gABQeoUTWx0ilYq/PNZqbanNbLPf/ABHcnp2rEBAQEBAQEBA83EdClei9GoMkqKUYctiLbHofQ9J5Mb8pdVtNbRavWHzv2s7M1tDWNOoCUJPdVQPDVH7MBzXp7ixOXmwzjn3PvOG8Spq6bTyvHWPvHu+iDkLUIElwDgdbWVhRorkdsmPlpj7TnoOfueQuZJixTknaFHXa/FpKdq3Xujx/r3vors9wdNJpqenp7hBux5uxN2Y+5JJ9uXSataxWNofAZs1s2Scl+spGdIiAgICAgICAgICAgIEL2l7L6fXIFrp4h5KiHGol/Ruo9iCPacXpW8bWWNNqsunv28U7T9WodF8Oq1d6y0KtM90+P0uSXF2A3UNv4Z5quFfpRWa26x4NnS/5TN94yY+nfE/aY+5T+HNZdXT01erTQ1BkGpBqoA8e1mCb+G34ic4+F2tinLNuUd3y9Xeb/Koi8Y6Y+c98z9o9W1+y3Y3TaEXpKWqEWarUsXI9BtZR7Ab2F72nWPHWkcmNqtbm1Vt8s+Ud0fnzWGSKhAQEBAQEBAQEBApvbPUnUuNBSVXLkGqWFwoHiA9reYn5Ac5o6XT0jHObNHLujx/O5Vy5r9uKYp2nxjueHV/CXRtYq9ambb4spUnqbMpI+V7THvpsVp3iNn0GHjesx12m3a849Nnh1XwgohCadaqzjcK5UI3sbLcH3vJNPptPW/8AsiZjzeajjuuvTbHaKz7o9d072K4hTpf0NqK6aqp5KMRVNuZ9Xt1ub8x6TS1GirSv6mHnT6MKmrvlvMZp9rxnvXGUFggICAgICAgICAgICAgIFQ7CfzdZ97/uqTT4h/xj8vRT0v8A1fzO1Ph4hon9Ww/xqP8AfGk9rTZa/nT+jPyy0lb5mLhAQEBAQEBAQECC1Wqrio4XMsGASn3Z7op4PEa2J3uSDYmwv4drwMh4hWWk2VP6Ymt3ardlugcoLkKWuBzt/mLhCnSU6aHUUbd6RktYG712YgqrMP5gdrDHluLWsLWbzM12meSCvK28LnKycgVfjegp19V9ID9CqlMWZGORY5llIJAK2UdCHO/SzhyXrWaxPKUGWtZmJmHNHi1RGNM1FCqWAeqrOzHGky0RiRlUs5tzYjHZiGMgtG0pazvD26fjL86lMquN7qASxzKjEZeltjuSQBc7Tl0moCAgICAgICAgICAgIFR7CfzNX97+9SafEP8AnH5einpet/Nx2/8AC2lqfYq/urf7Y4dzjJXxj8+pq+U1n3rfMxcICAgICAgICAgIGJtOpcOVBZQQrW3Aa1wD6Gw/IQKx2s7Ppb+KonuqyHIY8nZjiLDo7FrX65WPOXNLqK09m9YmJ93NXz4pt7VZ2lIcH4vUxRdUgpubjNSGQkAmzW8jWBP2dtjuBIc1axbenT3pMdpmNrdUpS11JhktRGHO6spGxsdwfWQpEN23xXStU3FQWWm6syMMmFwGUg2sL25bCWtFjjJmis9O9BqL9nHMvZ2X03d6Oiu9ymbXuSS/jJJPM3JuTONTt+rbs9N3eHfsRuka+nVwA6hgDkMgDYjkR7yBIyQEBAQEBAQEBAQEBAQKh2C8+r+9/d5p8R/5x+Xop6TrfzZPiRTvpFP2aoP5q4/zInnC52zTHu9DWxvj+Kz6apkit9pQfzF5n2ja0wtxO8bsk5ekBAQEBAQEBAQECF7XataemLMbNkrUx9t0YOF+RtuegvJ9Phtlv2aos2StK7yj9Poamsor3idxTcZEE5O3PGwtYLezXPMCxXeM3s2mjzFzjtJDU8DNTJqlQlyCPogaS81I8AfxeUbOTzPTaQJkB2oNSoNJpql86lQs4ON1BbFblNjZWO4tfG9hympw/wBit8vhH9+ilq/amtPGV4AsLCZa65gICAgICAgICAgICAgIFQ7A+bVfe/u80+I9Mfkp6TrbzSPbilloavti35Ot/wBLyDQW2z1/O5Jqo3xS9nZurlo6B/8AWoPzUAH9RItVG2a0e+XeGd8dfJJSBKQEBAQEBAQEDxvxOmHKkm4IUnB8QTjZc7Wv4hte/wCRgZf4tMGfIYplkTsFwvlf5WMCm6yi9bVrqNSo/hk8lPK7INvFVQiwHNmsSbADcAzQpqP0sM0pHOesqlsfbydq08u6Fx1mqwC2BZnbBFFhc2Lbk8gFUn8NrnaZ628dLjamoKbK6Pn3ZDAEKe4783cXGw258/aBB16L1tSmsVlGAtSpsCVZfHZmYHYsGvsPDts1rS3TLaMM446T+fZWtWJyRfwWnRakVKaVACA6hrHmLi9j7iVFlngICAgICAgICAgICAgIFQ7Ac9V97/2mnxHpTyU9J+7zWHjlDPTVk6mmwHzxNv1lLT27OWs++FjLG9Jj3IvsFXy0KD7DMv8AiLD9GEscRrtnn37ItJO+KFilFZICAgICAgICBH1+EI5bJnwY5NTuMC225Frm4HlJx3JtfeBgq8FG1NPDRPe94quUv3oIsEAsR4id9wbG+xBCF7RUtVToH6OnVTy1HVmDFPrnusfDcXFwxxvfe0uaetctuxadlbLvjjtRG6d4bxCjrKNxuLjJTsyMNxy5G4uCPTaQ58F8NuzZLiy1yRvDNW4Wnd4Iq09wykKDiwUIGCnqFFpCkQXGuD1qGmP8I+IUfy8Mii237kk7W5hWytuB0Es6bsWvFck8kGaLRWbV6pPsvxSnX0692AuChGpg+SwsAPVbDY/veeanT2wX2np3S6w5YyV3hMSulICAgICAgICAgICAgIFQ+H//AJP3v/aafEv2eSnpP3ea3kTMXFP7Anu31OnP/wCdS49+aH/Sv5zU4j7cUy+Mf391LSezNqeErhMtdICAgICAgICAgICBTOG8MQFq6FqVSoSfo2KrT3Pg7u+JxIscgdwfkLdsl8lYi87q0VilpmsbJjR9okNBKtQFVIQNUtamHdkRhkTcAO1rn0POxlRZSeg1qVkzpnJcmUEbg4OyGx6i6neBrrtzxFOHatKmmP0tQZ1KPJMSbXPsxB2tzUnab3D8WTW45xWjeI7/AM7/AMl5g4dfLl7WOdo70/2L7dU9c7UjTNGqq5hcs1dQQCVew3FxcEddr2NqWv4Zl0e02neJ74WtRpb4dt+krdM5WICAgICAgICAgICAgVH4fctT97/zNPiX7PJT0n7vNbpmLimcUb+E4mlc7Uq4xc9AdgflYhG/vTVwx/8ARpZxx1r0/PnHyUcn+rPF+6VzmUvEBAQEBAQEBA87a6kHKGogcc1LDIXtbw39x+Y9YGUVVsTkLC4JuLC3O56WgVvjfaSotK+noVGyIVarBQqhrANhllzI8ygDmdpZ0+LHNv8AbO0IMuS0R7Eby54F2WCIzahmqvUOToXfurnmCl7Pe+9xYz3VZqXt/rjaI/kw47Vj2p3lMPwmkWyIbzB7ZviGDpUyCXsDkgPL7X2jeqnddNQZKxChhSxZtypVqlSoXYj6w3LeoOXTEXCl/EvsZW1VVdRpwHYIKb0ywUkKzEMpaw+sQQSOQtNvhHFKaTemSPZnnvHdPov6LVxh3rbpLxdhuxup0rtqaw7tgAiU1tUcB2UO5C3GyZWAyuTy2sZuJcTxaua4qR7Mc955bztO3w8enw6u9Vq65tq16e/x7l6TUVstgWTweJ1KvY1GDfR4b+EDqLc7DlMqaYtuc8+fKOcdI257+Pn5qW1fik9PWDrkOW439QSD+oMq3rNZ2lHMbSyTl4QEBAQEBAQEBAQKj8PfLqPvf2mnxLrTyU9J0t5rdMxceDjfC01NE0n2vurdVYciP/uRMmwZ7YbxaEeXHGSvZlXOBcbfTP8Awms8OO1OqfKV5C7fZ9G6cja0v6jTVzR+tg+Mfn0+StizTjn9PJ8JXEGZS65gICAgICAgRdfhJYuO8tTdxUKhRlkMQR3l/LtfYAgnnbaBhrcOYDuFLd3V77vGNmxFQNtcknK7bdLA36CBBce17UgKNemyCqMGqrZqQDbOV3yJAJIUrLuHDfPE9juVcl645jtLnQrK6hkYMp3BU3B/GVLVms7THNZiYmN4ZJy9ICAgcEX2MDinTCiyiw9B77n9Z7Npmd5ezO7tPHhAQEBAQEBAQEBAqPw88mo+9/aafE+tPJT0fS3mt0zFwgeLi3CqWoTCqt/QjZlPqp6SXDnvit2qSjyY65I2sqvdavh3l/pOmH1d7oPluV/C49heaXawavr7N/r6/VU2y4OnOq50KmSqxUqSAcWtdbjkbdRMm0bTMb7r0TvG7JPHpAQEBAQEBA8fGKIahUBpir4GIQ/WIBIHsb9RvOqXtSe1Wdpc2rFo2l8206zXDh2y8wcEhgT1DDl+E/Ra6PBNNprE798xE7/n/j6XFpMFMcUrWNvq3p2K4+1Th9OpXyLqrio+JtamWILH1NMBr8jceoE+H1Wkime1MfTflz9+38Ty8eTDzYuzkmtem/JZaGoV74m+JxJHK9gefXYiUrUtXbfvQzEx1ZZy8ICAgICAgICAgICAgICBUPh0fo6/3v7TU4n/ANU8lPR9Lea3zLXCAgICAgICAgICAgICBW9Z2E0FSqarUBkTkwV3RWN73KKwG557b9by3j1+px0/TreYj8+XwTV1GWtezFp2S54VTsVAxUjEohxTyd2PCPRLC3LYegkNc1q7bd3T57/VHF5h2OmIqBk2UsWqbne6Yjw2t0U/gfWe/qRNJi3Xu+e/q97XLm9chcEBAQEBAQEBAQEBAQEDolVTexBscTYg2I6H0PtA4o42umNjuCtrG/I7c57MzPV5ts7Bxe1xcC5F9wDcA2/A/kZ49cLVU7gg722N9/SAFQWyuLc732/OAp1VYXUgjlcG4525/OB3gICAgICAgICAgICAgICAgICAgICAgICAgIGLV1xTpvUIJCKXIHMhQTt77QK1qm0oUjKps4q1VsWN2vTZjcbE94L4+gsBAx1tPpLhR3gN0phVUA3BCrYldr2brYkE87GB14dptJU8ILlvAueI8QUWBxxsFuw2I52PPeBxho7klqgOKjErut7st3t4sgdgSVNt9zA9D09IwR2L40wtBDyDjEnyAbj63LnTBHIQOKVPStTNJTUC4NVdrBP5Zucth4iK1+XK3K0Cy6WutRFdd1YBh02PtAywEBAQEBAQEBAgNTw5l5agUmKsFYA5OSykuylrO2II5bXv0AAYmpGwtrRdgCCSHFkD5G17WuF8X9Q+pgZO7KuxfVqM6ZSmt/IX8rglt+QFzzIvza0DHX0zHYa1VAxO5BPhZcr3bcFlt0IyIB9A6tnhcaxXBZG3NjYNZwMdxfLl0Nhy5B6iAaqM2pDAMMVB2dihpgWBsbNk39rfyqYElwyg6UwtR+8YEkt8ySB+ANvwgeqAgICAgICAgIHBEDyazTeByiqXPiXIZDK2INj7fKBFGpWLZLp0DrsWsN2IRzbcWHiAy33psPQwO3e6gtiKCKQyHIrcAEnJh4t8bFbA3OVxYbEOrVdQxF9MtrEFTjtuNsyeVgN7b3HLGBlrvWATGgjBjdhgFsQSC3mNjja3PnAkNBSJQGoihyGVhYeXI2G3S1oHrVQBYCwHIDa0DmAgICAgICAgIHl1nD6dUqXW5W+O5FstjyMDxt2eolsiGIAICZHEE2u1vteEb36QMx4NSvcqSAndquTYqoUrsL88Ta/OBjbgFDmFYGwXZ3F1Fhjz5WAHyEDs3AaB5p9kWya3gXBevRdvxPrAafglFCpAJZQoyLtc4Y45b2PlXpbYQJKAgICAgICAgICAgICAgICAgICAgICAgICAgICAgICAgICAgICAgICAgICAgICAgICAgICAgICAgICAgICAgICAgICAgICAgI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xQTEBUTExQWExUVFxsTFBUSFhgUFxMbFRcWFxgYFxQdHSgsGRwlGxkYITQhJiktLi4uGB8zODgtNygwLi4BCgoKDg0OGxAQGzQlICQxNjQsLC8vLSw0MC8sNDIsLDc4NCw0LDQsLCw0LSwsLywwLC8sLy4wLDA0LC0sLCwsLP/AABEIAMIBAwMBEQACEQEDEQH/xAAcAAEAAgIDAQAAAAAAAAAAAAAABQYDBwECBAj/xAA+EAACAQMCAwYCCAIKAwEAAAABAgADERIEIQUxQQYTIjJRYQdxI0JSc4GRocEUMyRigpKisbLC0dJEY/BD/8QAGwEBAAMBAQEBAAAAAAAAAAAAAAMEBQIBBgf/xAAxEQEAAgECAwUHBAMBAQAAAAAAAQIDBBEFITESQVFx0SJhgZGxwfATQqHhBiMy8RT/2gAMAwEAAhEDEQA/AN4wEBAQEBAQEBAQEBAQEBAQEBAQEBAQEBAQEBAQEBAQEBAQEBAQEBAQEBAQEBAQEBAQEBAQEBAQEBAQEBAQEBAQEBAQEBAQEBAQEBAQEBAQEBAQEBAQEBAQEBAQEBAQEBAQEBAQEBAQEBAQEBAQEBAQEBAQEBAQEBAQEBAQEBAQEBAQEBAQEBAQEBA4JtAKwPLf5QOYCAgICAgICAgICAgIEHxDtfoqLFamppBhsyq2bKfQqtyD85zN616ynx6bNljelJnyiZdNF210FUgLqqYJ2Acmnc+gzAuZ5GSs9Je5NJnxxvekxHlKeBnau5gICAgICAgICAgICAgIGq+3XxMZHahoiLqcXrkBtxzFIHY2O2RuOdhyMqZtT2Z7Ner6DhnBZz1jLm5V7o759I/mWrtfralZsq1R6p53qMXI+Vzt8pStkvbrL6jDotPijalIj4ffq6aTUPSbKk7Um+1TYo395SDPIvaOkusmkwZI2vSJ+ENj9i/ifUR1pa050zsK9rPT+8tsy+9rjmculzDqt52v83zfEeBdis5NP3da+np1+jcCsCLjcHcEdZdfMuYCAgICAgICAgdalQKpZiFABJJNgANySeggaK7c9v6urdqdBmpaYXAAurVv6z9Qp6J6He52Gfm1MzO1ej7DhnBaUrGTPG9vDuj1n6KTKj6Eh6tPY3ttX0LqtzV09/FRJvYetInysPTkd7+os4dRNeVujE4jwbHnrN8Udm/8T5+vzb90GsStSSrTbJHUMrDqD7dPl0mlE7vibVmszE9YZ4eEBAQEBAQEBAQEBAqXxP4y2m4c5Q4vWYUEYXuuYJYgjkcFex6G0izX7FJmF/humjUamtJ6dZ8o9ej5/mS/QgmwvBMxEbyx066k2B99wRce1+c6msx1Q49RjyTtWeflMfXbdknKdvD4O8YNbRGixu2nYIv3bC6D8CGUeyiamnv2qc+58HxnTRg1U9npbn8+v8r7J2SQEBAQEBAQECkfF/iRpcOKLsa9RaJI6LZnb8CExPs0g1Fuzjlp8HwRm1dYnpHP5dP52aJmW+/cM1gT6bxEby5vbs1m3gx069yAVIuLjcHlb/kTua7RvEoMeom1orau28bx07tvDzhlnCy3H8EeJFtPX05NxRdXX2WtldR/aRm+bmaWltvTbwfE8fwRj1Pbj90b/GOU/ZsqWWGQEBAQEBAQEBAQEDXXxupE6Kiw3C1xf2vTqWP57fjK2qj/AFtrgFojV7T3xPr9ml5mvuGOspINj0Itbnt632nVZiJ5oM1L2rMVnunlt1+Pc60aFrEksQLC9tr2vyA9J7a2/KIcYdP2NrWtMzEbc9uXTfpEeHvZpwtNr/Aqif6W/wBU9yoPqV74kfky/nNDRx7My+P/AMjvE5qV74j6z/Ta0tvnSAgICAgICAga/wDjTpGbQI45Uqys/srK6f62QfjK+qjfG2OBZIprIie+Jj7/AGaSmY+6dKtK/U3sRzNt/UX3nUW2Q5cMX57zvtPfO3P3dJ+LijQVeQANrEgc4tebdXmHT48UezWInbbfZknKdtv4GaMhNVW+qzU6Y+dMOzfpUWaGkrtWZfG/5Fli2etI7o+raUtvnyAgICAgICAgICAgRnaTg66vS1NO+wcbNzxYEMjW62YA268pzasWjaUuDNbDkrkr1iXzhxTh1TT1mo1lwdDYjofQqeqnmDMm9JpO0v0TSarHqccZKfH3T4PJOFkgZtLpnqOtOmpd3OKqu5YnoJ1Ws2naEOfPTDScmSdoh9E9iez40OjSjsXP0lVhyLsBex6gABQeoUTWx0ilYq/PNZqbanNbLPf/ABHcnp2rEBAQEBAQEBA83EdClei9GoMkqKUYctiLbHofQ9J5Mb8pdVtNbRavWHzv2s7M1tDWNOoCUJPdVQPDVH7MBzXp7ixOXmwzjn3PvOG8Spq6bTyvHWPvHu+iDkLUIElwDgdbWVhRorkdsmPlpj7TnoOfueQuZJixTknaFHXa/FpKdq3Xujx/r3vors9wdNJpqenp7hBux5uxN2Y+5JJ9uXSataxWNofAZs1s2Scl+spGdIiAgICAgICAgICAgIEL2l7L6fXIFrp4h5KiHGol/Ruo9iCPacXpW8bWWNNqsunv28U7T9WodF8Oq1d6y0KtM90+P0uSXF2A3UNv4Z5quFfpRWa26x4NnS/5TN94yY+nfE/aY+5T+HNZdXT01erTQ1BkGpBqoA8e1mCb+G34ic4+F2tinLNuUd3y9Xeb/Koi8Y6Y+c98z9o9W1+y3Y3TaEXpKWqEWarUsXI9BtZR7Ab2F72nWPHWkcmNqtbm1Vt8s+Ud0fnzWGSKhAQEBAQEBAQEBApvbPUnUuNBSVXLkGqWFwoHiA9reYn5Ac5o6XT0jHObNHLujx/O5Vy5r9uKYp2nxjueHV/CXRtYq9ambb4spUnqbMpI+V7THvpsVp3iNn0GHjesx12m3a849Nnh1XwgohCadaqzjcK5UI3sbLcH3vJNPptPW/8AsiZjzeajjuuvTbHaKz7o9d072K4hTpf0NqK6aqp5KMRVNuZ9Xt1ub8x6TS1GirSv6mHnT6MKmrvlvMZp9rxnvXGUFggICAgICAgICAgICAgIFQ7CfzdZ97/uqTT4h/xj8vRT0v8A1fzO1Ph4hon9Ww/xqP8AfGk9rTZa/nT+jPyy0lb5mLhAQEBAQEBAQECC1Wqrio4XMsGASn3Z7op4PEa2J3uSDYmwv4drwMh4hWWk2VP6Ymt3ardlugcoLkKWuBzt/mLhCnSU6aHUUbd6RktYG712YgqrMP5gdrDHluLWsLWbzM12meSCvK28LnKycgVfjegp19V9ID9CqlMWZGORY5llIJAK2UdCHO/SzhyXrWaxPKUGWtZmJmHNHi1RGNM1FCqWAeqrOzHGky0RiRlUs5tzYjHZiGMgtG0pazvD26fjL86lMquN7qASxzKjEZeltjuSQBc7Tl0moCAgICAgICAgICAgIFR7CfzNX97+9SafEP8AnH5einpet/Nx2/8AC2lqfYq/urf7Y4dzjJXxj8+pq+U1n3rfMxcICAgICAgICAgIGJtOpcOVBZQQrW3Aa1wD6Gw/IQKx2s7Ppb+KonuqyHIY8nZjiLDo7FrX65WPOXNLqK09m9YmJ93NXz4pt7VZ2lIcH4vUxRdUgpubjNSGQkAmzW8jWBP2dtjuBIc1axbenT3pMdpmNrdUpS11JhktRGHO6spGxsdwfWQpEN23xXStU3FQWWm6syMMmFwGUg2sL25bCWtFjjJmis9O9BqL9nHMvZ2X03d6Oiu9ymbXuSS/jJJPM3JuTONTt+rbs9N3eHfsRuka+nVwA6hgDkMgDYjkR7yBIyQEBAQEBAQEBAQEBAQKh2C8+r+9/d5p8R/5x+Xop6TrfzZPiRTvpFP2aoP5q4/zInnC52zTHu9DWxvj+Kz6apkit9pQfzF5n2ja0wtxO8bsk5ekBAQEBAQEBAQECF7XataemLMbNkrUx9t0YOF+RtuegvJ9Phtlv2aos2StK7yj9Poamsor3idxTcZEE5O3PGwtYLezXPMCxXeM3s2mjzFzjtJDU8DNTJqlQlyCPogaS81I8AfxeUbOTzPTaQJkB2oNSoNJpql86lQs4ON1BbFblNjZWO4tfG9hympw/wBit8vhH9+ilq/amtPGV4AsLCZa65gICAgICAgICAgICAgIFQ7A+bVfe/u80+I9Mfkp6TrbzSPbilloavti35Ot/wBLyDQW2z1/O5Jqo3xS9nZurlo6B/8AWoPzUAH9RItVG2a0e+XeGd8dfJJSBKQEBAQEBAQEDxvxOmHKkm4IUnB8QTjZc7Wv4hte/wCRgZf4tMGfIYplkTsFwvlf5WMCm6yi9bVrqNSo/hk8lPK7INvFVQiwHNmsSbADcAzQpqP0sM0pHOesqlsfbydq08u6Fx1mqwC2BZnbBFFhc2Lbk8gFUn8NrnaZ628dLjamoKbK6Pn3ZDAEKe4783cXGw258/aBB16L1tSmsVlGAtSpsCVZfHZmYHYsGvsPDts1rS3TLaMM446T+fZWtWJyRfwWnRakVKaVACA6hrHmLi9j7iVFlngICAgICAgICAgICAgIFQ7Ac9V97/2mnxHpTyU9J+7zWHjlDPTVk6mmwHzxNv1lLT27OWs++FjLG9Jj3IvsFXy0KD7DMv8AiLD9GEscRrtnn37ItJO+KFilFZICAgICAgICBH1+EI5bJnwY5NTuMC225Frm4HlJx3JtfeBgq8FG1NPDRPe94quUv3oIsEAsR4id9wbG+xBCF7RUtVToH6OnVTy1HVmDFPrnusfDcXFwxxvfe0uaetctuxadlbLvjjtRG6d4bxCjrKNxuLjJTsyMNxy5G4uCPTaQ58F8NuzZLiy1yRvDNW4Wnd4Iq09wykKDiwUIGCnqFFpCkQXGuD1qGmP8I+IUfy8Mii237kk7W5hWytuB0Es6bsWvFck8kGaLRWbV6pPsvxSnX0692AuChGpg+SwsAPVbDY/veeanT2wX2np3S6w5YyV3hMSulICAgICAgICAgICAgIFQ+H//AJP3v/aafEv2eSnpP3ea3kTMXFP7Anu31OnP/wCdS49+aH/Sv5zU4j7cUy+Mf391LSezNqeErhMtdICAgICAgICAgICBTOG8MQFq6FqVSoSfo2KrT3Pg7u+JxIscgdwfkLdsl8lYi87q0VilpmsbJjR9okNBKtQFVIQNUtamHdkRhkTcAO1rn0POxlRZSeg1qVkzpnJcmUEbg4OyGx6i6neBrrtzxFOHatKmmP0tQZ1KPJMSbXPsxB2tzUnab3D8WTW45xWjeI7/AM7/AMl5g4dfLl7WOdo70/2L7dU9c7UjTNGqq5hcs1dQQCVew3FxcEddr2NqWv4Zl0e02neJ74WtRpb4dt+krdM5WICAgICAgICAgICAgVH4fctT97/zNPiX7PJT0n7vNbpmLimcUb+E4mlc7Uq4xc9AdgflYhG/vTVwx/8ARpZxx1r0/PnHyUcn+rPF+6VzmUvEBAQEBAQEBA87a6kHKGogcc1LDIXtbw39x+Y9YGUVVsTkLC4JuLC3O56WgVvjfaSotK+noVGyIVarBQqhrANhllzI8ygDmdpZ0+LHNv8AbO0IMuS0R7Eby54F2WCIzahmqvUOToXfurnmCl7Pe+9xYz3VZqXt/rjaI/kw47Vj2p3lMPwmkWyIbzB7ZviGDpUyCXsDkgPL7X2jeqnddNQZKxChhSxZtypVqlSoXYj6w3LeoOXTEXCl/EvsZW1VVdRpwHYIKb0ywUkKzEMpaw+sQQSOQtNvhHFKaTemSPZnnvHdPov6LVxh3rbpLxdhuxup0rtqaw7tgAiU1tUcB2UO5C3GyZWAyuTy2sZuJcTxaua4qR7Mc955bztO3w8enw6u9Vq65tq16e/x7l6TUVstgWTweJ1KvY1GDfR4b+EDqLc7DlMqaYtuc8+fKOcdI257+Pn5qW1fik9PWDrkOW439QSD+oMq3rNZ2lHMbSyTl4QEBAQEBAQEBAQKj8PfLqPvf2mnxLrTyU9J0t5rdMxceDjfC01NE0n2vurdVYciP/uRMmwZ7YbxaEeXHGSvZlXOBcbfTP8Awms8OO1OqfKV5C7fZ9G6cja0v6jTVzR+tg+Mfn0+StizTjn9PJ8JXEGZS65gICAgICAgRdfhJYuO8tTdxUKhRlkMQR3l/LtfYAgnnbaBhrcOYDuFLd3V77vGNmxFQNtcknK7bdLA36CBBce17UgKNemyCqMGqrZqQDbOV3yJAJIUrLuHDfPE9juVcl645jtLnQrK6hkYMp3BU3B/GVLVms7THNZiYmN4ZJy9ICAgcEX2MDinTCiyiw9B77n9Z7Npmd5ezO7tPHhAQEBAQEBAQEBAqPw88mo+9/aafE+tPJT0fS3mt0zFwgeLi3CqWoTCqt/QjZlPqp6SXDnvit2qSjyY65I2sqvdavh3l/pOmH1d7oPluV/C49heaXawavr7N/r6/VU2y4OnOq50KmSqxUqSAcWtdbjkbdRMm0bTMb7r0TvG7JPHpAQEBAQEBA8fGKIahUBpir4GIQ/WIBIHsb9RvOqXtSe1Wdpc2rFo2l8206zXDh2y8wcEhgT1DDl+E/Ra6PBNNprE798xE7/n/j6XFpMFMcUrWNvq3p2K4+1Th9OpXyLqrio+JtamWILH1NMBr8jceoE+H1Wkime1MfTflz9+38Ty8eTDzYuzkmtem/JZaGoV74m+JxJHK9gefXYiUrUtXbfvQzEx1ZZy8ICAgICAgICAgICAgICBUPh0fo6/3v7TU4n/ANU8lPR9Lea3zLXCAgICAgICAgICAgICBW9Z2E0FSqarUBkTkwV3RWN73KKwG557b9by3j1+px0/TreYj8+XwTV1GWtezFp2S54VTsVAxUjEohxTyd2PCPRLC3LYegkNc1q7bd3T57/VHF5h2OmIqBk2UsWqbne6Yjw2t0U/gfWe/qRNJi3Xu+e/q97XLm9chcEBAQEBAQEBAQEBAQEDolVTexBscTYg2I6H0PtA4o42umNjuCtrG/I7c57MzPV5ts7Bxe1xcC5F9wDcA2/A/kZ49cLVU7gg722N9/SAFQWyuLc732/OAp1VYXUgjlcG4525/OB3gICAgICAgICAgICAgICAgICAgICAgICAgIGLV1xTpvUIJCKXIHMhQTt77QK1qm0oUjKps4q1VsWN2vTZjcbE94L4+gsBAx1tPpLhR3gN0phVUA3BCrYldr2brYkE87GB14dptJU8ILlvAueI8QUWBxxsFuw2I52PPeBxho7klqgOKjErut7st3t4sgdgSVNt9zA9D09IwR2L40wtBDyDjEnyAbj63LnTBHIQOKVPStTNJTUC4NVdrBP5Zucth4iK1+XK3K0Cy6WutRFdd1YBh02PtAywEBAQEBAQEBAgNTw5l5agUmKsFYA5OSykuylrO2II5bXv0AAYmpGwtrRdgCCSHFkD5G17WuF8X9Q+pgZO7KuxfVqM6ZSmt/IX8rglt+QFzzIvza0DHX0zHYa1VAxO5BPhZcr3bcFlt0IyIB9A6tnhcaxXBZG3NjYNZwMdxfLl0Nhy5B6iAaqM2pDAMMVB2dihpgWBsbNk39rfyqYElwyg6UwtR+8YEkt8ySB+ANvwgeqAgICAgICAgIHBEDyazTeByiqXPiXIZDK2INj7fKBFGpWLZLp0DrsWsN2IRzbcWHiAy33psPQwO3e6gtiKCKQyHIrcAEnJh4t8bFbA3OVxYbEOrVdQxF9MtrEFTjtuNsyeVgN7b3HLGBlrvWATGgjBjdhgFsQSC3mNjja3PnAkNBSJQGoihyGVhYeXI2G3S1oHrVQBYCwHIDa0DmAgICAgICAgIHl1nD6dUqXW5W+O5FstjyMDxt2eolsiGIAICZHEE2u1vteEb36QMx4NSvcqSAndquTYqoUrsL88Ta/OBjbgFDmFYGwXZ3F1Fhjz5WAHyEDs3AaB5p9kWya3gXBevRdvxPrAafglFCpAJZQoyLtc4Y45b2PlXpbYQJKAgICAgICAgICAgICAgICAgICAgICAgICAgICAgICAgICAgICAgICAgICAgICAgICAgICAgICAgICAgICAgICAgICAgICAgI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uic.edu/classes/bios/bios100/lectf03am/phospholip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05200"/>
            <a:ext cx="508635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543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Membrane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038600" cy="4525963"/>
          </a:xfrm>
        </p:spPr>
        <p:txBody>
          <a:bodyPr>
            <a:noAutofit/>
          </a:bodyPr>
          <a:lstStyle/>
          <a:p>
            <a:r>
              <a:rPr lang="en-US" sz="3600" dirty="0" smtClean="0"/>
              <a:t>Amphipathic </a:t>
            </a:r>
            <a:endParaRPr lang="en-US" sz="3600" dirty="0" smtClean="0"/>
          </a:p>
        </p:txBody>
      </p:sp>
      <p:pic>
        <p:nvPicPr>
          <p:cNvPr id="2050" name="Picture 2" descr="Figure 10-2. The parts of a phospholipid molecu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90800"/>
            <a:ext cx="6838950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085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Membrane</a:t>
            </a:r>
            <a:endParaRPr lang="en-US" dirty="0"/>
          </a:p>
        </p:txBody>
      </p:sp>
      <p:pic>
        <p:nvPicPr>
          <p:cNvPr id="14338" name="Picture 2" descr="http://bio1151b.nicerweb.com/Locked/media/ch07/07_02PhospholipidBilayer_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76400"/>
            <a:ext cx="5562600" cy="46875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3597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The membrane has other components</a:t>
            </a:r>
          </a:p>
        </p:txBody>
      </p:sp>
      <p:pic>
        <p:nvPicPr>
          <p:cNvPr id="1026" name="Picture 2" descr="http://cnx.org/resources/099eb3c047158163ad0ee9c4afc6d6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" y="2688728"/>
            <a:ext cx="9120283" cy="416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787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Membrane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Fluid mosaic model </a:t>
            </a:r>
          </a:p>
          <a:p>
            <a:pPr lvl="1"/>
            <a:r>
              <a:rPr lang="en-US" dirty="0" smtClean="0"/>
              <a:t>Mosaic = all of the components</a:t>
            </a:r>
          </a:p>
          <a:p>
            <a:pPr lvl="1"/>
            <a:r>
              <a:rPr lang="en-US" dirty="0" smtClean="0"/>
              <a:t>Fluid = components can move  </a:t>
            </a:r>
            <a:endParaRPr lang="en-US" dirty="0"/>
          </a:p>
        </p:txBody>
      </p:sp>
      <p:pic>
        <p:nvPicPr>
          <p:cNvPr id="3074" name="Picture 2" descr="http://apbrwww5.apsu.edu/thompsonj/Anatomy%20&amp;%20Physiology/2010/2010%20Exam%20Reviews/Exam%201%20Review/fluid-mosaic-model0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29000"/>
            <a:ext cx="5717531" cy="318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545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for things to enter or leave the cell they must pass through the plasma membrane</a:t>
            </a:r>
          </a:p>
          <a:p>
            <a:pPr lvl="1"/>
            <a:r>
              <a:rPr lang="en-US" dirty="0" smtClean="0"/>
              <a:t>Diffusion</a:t>
            </a:r>
          </a:p>
          <a:p>
            <a:pPr lvl="1"/>
            <a:r>
              <a:rPr lang="en-US" dirty="0" smtClean="0"/>
              <a:t>Osmosis</a:t>
            </a:r>
          </a:p>
          <a:p>
            <a:pPr lvl="1"/>
            <a:r>
              <a:rPr lang="en-US" dirty="0" smtClean="0"/>
              <a:t>Active transport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794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 concentration gradient</a:t>
            </a:r>
          </a:p>
          <a:p>
            <a:r>
              <a:rPr lang="en-US" dirty="0" smtClean="0"/>
              <a:t>No energy </a:t>
            </a:r>
          </a:p>
          <a:p>
            <a:pPr lvl="1"/>
            <a:r>
              <a:rPr lang="en-US" dirty="0" smtClean="0"/>
              <a:t>High concentration = source</a:t>
            </a:r>
          </a:p>
          <a:p>
            <a:pPr lvl="1"/>
            <a:r>
              <a:rPr lang="en-US" dirty="0" smtClean="0"/>
              <a:t>Low concentration = sink </a:t>
            </a:r>
          </a:p>
        </p:txBody>
      </p:sp>
    </p:spTree>
    <p:extLst>
      <p:ext uri="{BB962C8B-B14F-4D97-AF65-F5344CB8AC3E}">
        <p14:creationId xmlns:p14="http://schemas.microsoft.com/office/powerpoint/2010/main" val="3213688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diffusion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Facilitated diffusion</a:t>
            </a:r>
          </a:p>
        </p:txBody>
      </p:sp>
      <p:pic>
        <p:nvPicPr>
          <p:cNvPr id="17410" name="Picture 2" descr="simple diffu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6442" y="609600"/>
            <a:ext cx="3181350" cy="2125356"/>
          </a:xfrm>
          <a:prstGeom prst="rect">
            <a:avLst/>
          </a:prstGeom>
          <a:noFill/>
        </p:spPr>
      </p:pic>
      <p:pic>
        <p:nvPicPr>
          <p:cNvPr id="17412" name="Picture 4" descr="http://click4biology.info/c4b/2/Pic2.4/fac-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962399"/>
            <a:ext cx="2752725" cy="2566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6285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129</Words>
  <Application>Microsoft Office PowerPoint</Application>
  <PresentationFormat>On-screen Show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CeLL membrane and transport</vt:lpstr>
      <vt:lpstr>Cell Membrane</vt:lpstr>
      <vt:lpstr>Cell Membrane</vt:lpstr>
      <vt:lpstr>Cell Membrane</vt:lpstr>
      <vt:lpstr>Cell Membrane</vt:lpstr>
      <vt:lpstr>Cell Membrane</vt:lpstr>
      <vt:lpstr>Cell Membrane</vt:lpstr>
      <vt:lpstr>Diffusion</vt:lpstr>
      <vt:lpstr>Diffusion</vt:lpstr>
      <vt:lpstr>Osmosis</vt:lpstr>
      <vt:lpstr>Osmosis</vt:lpstr>
      <vt:lpstr>Active Transport</vt:lpstr>
      <vt:lpstr>Active Transport</vt:lpstr>
      <vt:lpstr>Watch the animation</vt:lpstr>
      <vt:lpstr>Active Transport</vt:lpstr>
    </vt:vector>
  </TitlesOfParts>
  <Company>Onslow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membrane and transport</dc:title>
  <dc:creator>Kelly L. Smith</dc:creator>
  <cp:lastModifiedBy>Kelly L. Smith</cp:lastModifiedBy>
  <cp:revision>7</cp:revision>
  <dcterms:created xsi:type="dcterms:W3CDTF">2015-03-01T21:51:43Z</dcterms:created>
  <dcterms:modified xsi:type="dcterms:W3CDTF">2015-03-01T22:58:57Z</dcterms:modified>
</cp:coreProperties>
</file>