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311" r:id="rId5"/>
    <p:sldId id="312" r:id="rId6"/>
    <p:sldId id="258" r:id="rId7"/>
    <p:sldId id="313" r:id="rId8"/>
    <p:sldId id="314" r:id="rId9"/>
    <p:sldId id="259" r:id="rId10"/>
    <p:sldId id="264" r:id="rId11"/>
    <p:sldId id="307" r:id="rId12"/>
    <p:sldId id="306" r:id="rId13"/>
    <p:sldId id="315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9" r:id="rId24"/>
    <p:sldId id="310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45AE3AE-D4BF-4CC5-BD5C-468338E58F4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66A0C6-933A-4476-8906-91B63E66C3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49808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Stem Cells</a:t>
            </a:r>
          </a:p>
          <a:p>
            <a:r>
              <a:rPr lang="en-US" sz="3600" dirty="0" smtClean="0"/>
              <a:t>Differentiation </a:t>
            </a:r>
            <a:endParaRPr lang="en-US" sz="2400" dirty="0" smtClean="0"/>
          </a:p>
        </p:txBody>
      </p:sp>
      <p:pic>
        <p:nvPicPr>
          <p:cNvPr id="2050" name="Picture 2" descr="http://blogs.scientificamerican.com/a-blog-around-the-clock/files/2011/09/a2-cell-differenti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92" y="304800"/>
            <a:ext cx="3971925" cy="54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isembryo.com/images/stem%20cell%20differenti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8" y="2743200"/>
            <a:ext cx="51054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Bone marrow </a:t>
            </a:r>
          </a:p>
          <a:p>
            <a:pPr lvl="1"/>
            <a:r>
              <a:rPr lang="en-US" dirty="0" smtClean="0"/>
              <a:t>Umbilical cord</a:t>
            </a:r>
          </a:p>
          <a:p>
            <a:pPr lvl="1"/>
            <a:r>
              <a:rPr lang="en-US" dirty="0" smtClean="0"/>
              <a:t>Embryos 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Plasticity </a:t>
            </a:r>
          </a:p>
          <a:p>
            <a:pPr lvl="1"/>
            <a:r>
              <a:rPr lang="en-US" dirty="0" err="1" smtClean="0"/>
              <a:t>Multipotent</a:t>
            </a:r>
            <a:endParaRPr lang="en-US" dirty="0" smtClean="0"/>
          </a:p>
          <a:p>
            <a:pPr lvl="1"/>
            <a:r>
              <a:rPr lang="en-US" dirty="0" smtClean="0"/>
              <a:t>Pluripotent </a:t>
            </a:r>
          </a:p>
          <a:p>
            <a:pPr lvl="1"/>
            <a:r>
              <a:rPr lang="en-US" dirty="0" smtClean="0"/>
              <a:t>Totipotent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7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Cells and Cell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4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the assignment on organelles found in prokaryotes and eukaryotes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17538"/>
            <a:ext cx="28315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all cells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733" y="2209800"/>
            <a:ext cx="7498080" cy="4800600"/>
          </a:xfrm>
        </p:spPr>
        <p:txBody>
          <a:bodyPr/>
          <a:lstStyle/>
          <a:p>
            <a:r>
              <a:rPr lang="en-US" dirty="0" smtClean="0"/>
              <a:t>4 things 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WFRUXGBoaGRcYFxwaHhwbIBocHxogHxwaHiggHhwlICAcITEiJSorLi8uHiEzODMsNyotLiwBCgoKDg0OGhAQGiwmICQ3NSwsLDAsLCwsLCwsLywsLCwsLCwsLCwsLCwsLCwtLCwtLCwsLCwsLCwsLCwsLCwsLP/AABEIALsBDQMBIgACEQEDEQH/xAAcAAACAwEBAQEAAAAAAAAAAAAFBgADBAECBwj/xABEEAACAgAEBAQEAwUGBAUFAQABAgMRAAQSIQUiMUEGE1FhIzJxgUJikRQzUqGxFkNTcoLBFXOS0Qdjo7PwRHSisuE0/8QAGQEBAAMBAQAAAAAAAAAAAAAAAAEDBAIF/8QALxEAAgIBBAAEBQQBBQAAAAAAAAECEQMEEiExE0FRYXGBkdHwIiMywRQFM0Khsf/aAAwDAQACEQMRAD8A+44mJiYAmJiYmAJgL4i42ctppA1q7blxWnT/AARud9XcAe+DWKpcur/MoPKy7j8LVqH0ND9MAAz4nRHcSIyrGoLv1CklxTCgbtasXucXTeJ4UIVw6GmJDKNiosjY8zEbgLfUdLGNZ4Jl9Wrykuquu2/69T+pxwcCy+w8pNgRuL63d31+ZuvqcAZj4kjsKI5S10VCrasS4CnmqyUbcEjobo4pPjDL6Wca2VQDYXY2aO5IqjsdVe142tlsvDXKqmxpAFsSCxFAbkgux/1HGQcMibYZVQCAOchdgKGy2Rt9PfHLkl2A4rg9D2v7Y9YXuJSSxaMx5aVFYcI5NwmtWxQDlIVv9JA64JrxID51ZPcgEf8AUpIH3IwU4vzBuxMeVaxYNg9Dj1joExMTEwBMTHDgJxPjxizCwiMNq8vfUwPO7rsBGV2Ck8zLgA5iYX8v4pRi1o45lVCBYdmWNgBdb84G9DYm+tWjxNEWKgSFqUhdNFtVAAAkbgnc7AU2+xoA3iYBr4niJpVkIq9QTatKMepvZZEvbvW5GPMHiqB9BXVTuEB07b1Ru6o2NuvXbY0AQ49I65adoyRIIpChABIYKdNAqw611B+h6YDZfiU4C1Uosajeo8zhQFZY4wKHMbX79wzYD+JYpmWIQgk+YdQ8x4wR5UlAsm4GvR7XWABOU49mCx1KGBlUD4ci8pSDUFsfhLuxZrvSRtvVEfibMMokCWDGDyxtp1MYjR1USUDMLsA/XbFozmd2j0tpVIbkMbF23h1kgCrNygoCTt06E35PiGZRU1RMAFjtBC7aV0pZDaiSdRYaQCQBZrqQOZXj+YkIURBSwjPMjkLqTU2rcXR2rb6nevA47mPxRqnKpL6HZF1Ir7qBqYgny9j13objHtOJ5tbuFiWCEcjEA6PiCwaABqge5PXG/hc2Z8ypaKU24jKUQsZG5Y9Szj/TgAxl2tVPqAe/++/645mZ1jUu5pVFk+32xYMBJ+J5fMRKGlCCUnRZCtqV1AIDejFCLFbr64A35fisT9G022mnVo21VYGmQBrrfpjsXFImrTIpvTQ/FTGlOn5gCe5GF3ycu51nOBizFTutHV5ZKqDekkqpsdzt1GB6ZeCOTUczF5EfxRTBnJUxs1jTsPgnudr2FbAPoOO4wtxaFV1GVAPXUPUj+ob9D6Y2g4A7gRlfEcDoJCwjRq0l2TmtdQrSxo1vRo4L4WM9wqLK5aneR41CxgHykoPUPzBFHRtyxPTABVuPZcMymZAUrVbCgSWFX68rbexx2TjkAOnzUJBIamB00GJ1b7ABW39sLBmyZXW00yFw5VAVY6QZtQUorAh9UlEkk7aSKFeo8rlSDrmlBJlKlQQI1cyWLCcpNn5jZK7bWMAM/wDxrL/40fQn5h0BIJ/UEfY48Lx3LnpNGRvZDLtQJ33/ACkfY4XYuF5NXK+ZJ8NGJPKAR5snmA6UBOlw3L8u4oWLxeIsnJKAsknman08rAai8r2CU0nmMmneiUrejgBoy+ZV1DowZSLDA2CPY4y5jMlnMcZoii7VekHoB2LH+Q3I6YywcQTSI4pfMlO3P847lmWhVdaoDoMbYlVAFvr6ncnufc4pyz2ql2SiQZZUsgbnqxNk/UnfHM5mliRnc0qiycXY+e+LuKmebygahiYajvRbuWq+UfKB66j2GMGXJsW5mjT4HmntXz+Bvg49mcyzND5cca7VJRu+xPr7Cvvgn4Q4kHhCmwFFoD/h2QBffSQyf6Qe+MPiVgkCpECTKQq0qkOTVaiRd+h69TglNw/9nhhKAscuuk9y8ZAEo9zsHA7lQO+JxxadSd/c7zuDScY17ede/wAwVkfFUEs0aQedD5ruEdoiYZdPz1vQ37ijfrhuize+lxpPb0P0Pr7HfCzwzJcOgnkkiVVZQXL8xQBiLKknSCT6bnf0xubxHlmfymbYgnmApgOoo7n9Ma1Np8LgzyS8hhvHcDoJ6VWQ64iLBBuh2IPdfbr/AExvRrFjcHpi+MlLlFZ6OM02SRySyglgoN99LFk/Qkke5xoOFzO+J/JldJEAVXYKQd3RcuZXodnDCq9GB9a6ARHAsvv8JOYAGhXTTX0I0ruN+UemJ/wHL/4SdAOnYaaquhGlNxvyj0GMWa8TAeYEQsYyQxJUAEM6jq2o2UNaQf61yDxbE4YhJAFDG2XTYHcWe+ACi8LiGwjUCq6dtKrX00qo+ijFS8DgFfCXY6h9dv5bDbpsMUQeIo2L2kihHKsdBaq6MQtkId6YitsaW4vGQNDLITdBGB6dST0VR3J/rtgCmfJPGxky53JJeFidLnuVP92/uLU72LNjTw/iCyWKKuvzRsKZfqO460wsGticKeczpkZpluWOMNrbogq7CB2VNu7czE7cuM2f4XHIHaRIwigFJURWcnfVQHodqNg9xjpQs53H0G8Q4+bZV0HK8OSJLcvwVtk2slBqKsCarp9OmL45EFn9mygUGiVhax6fKOuG33JG/hPw5Joeyt5iD8klk/o4kHsKwTvHzbi+YSJ4XCAMeRo0lljenAK2oa7DVsL6nvV7XLBkAjYrykOM7PW+wsVdWQD6WMNrFjrnMuJEZCSAwIJBo0etHtgR/ZmMSqyExoA4aNKAYsYj6GhUYuqv162Ey3FJWFKrISdIvMtd0GGkSKVbYg/cfTBfJ8cMXLmDYWrlIC6f+YBsAe0i8vrpODi0QpK6PEPg9NESySSM0YUXYAOmtI06aoEWD82533xRxvw1FqgbVJyssYGoVTLIhPTrTn26bYbFaxeB3Hh8ND6TwfzmQf745OjDN4UicMGeU6jfVduZ2Onk2JZ2N9RtRFCjqpQrHvEwBMU5rLrIAGFgMrfdWDL/ADAxdiYAEN4egLatG4DDZmGxLGqvpbNQ7Xtjh8OQEVT0QQfiuNV6vmpuY2zEE9CfYYMYmAAr+GYD1V73F+Y9m2ZjZ1bgsxJB9vTGqPhESsGCm1quY9jJXf8A8x/19hghjLxKUqhr5jSr/mY0P5nAAfjAQxz5iVBKkaEohAvk1EkHqCx7joADgbxDgWjLs5k1SyIFCyDzVLsOVU186gE7U3azeGaVdERCpr0oaTbmobLvtv032wA4S6RC54wjjaJAXkbTpFhEJZgASVsAWB0Axmjk7ZNHOPcZnyuXOtAzkBEkjbVbV1KtTAgWdtX1wG8LwZfy/NDiSVQ3IHIJ2OzI1X172LF9cEfE7Fmy0k0bRxCRgbYWCQNBJBpbII+a9x3NYG8RhHEpQkSHQKDux5QtX8hFa76evXGGclvtrnyX9noYI/tcOl5v4dIJ+HZGzEr5mQaIYzphBNDpRaroEAlbHvjJn+MGTMHYSRC/LXWyA7aSTsKAJNk6hWmhvZM5nwsnlLFG7pGhBETHzIyR0sE6qB3pWAvfC5w4ZmOVoxl4pZowjHy3BC2OrK+nnP4QLVR73evBFL3ZllLc7/KCUPhpWjSy0QXmeR23Y1vykAKg7fKdgKA2x4y+TVfiEyRKhcaiJNTjopOkKK7iy3UYw8Szcit5GYuWUJbLtopiSaApnXsWKgbUu4JFcmeMul56SINyJIGpqAKhYwQhTaxzE33rbF6U+2cBHK8c03HHJIFRL1NlwRQY3sjh9Tb9vfGrhXicawCFYHdtBNjfd/KenC+unV1vGZXgeKOUvAvYKAFGzbG6Yg1Qb5gOx2s3nhnlO0jZZXBs2h6aqsgih0Gx0jpd4jdH0DXqOSMCAQQQRYI6HFD5JG3KKdyd1B3K6SfuvL9NsDeEZqJFRI2+GeVdR3Vh+H13o1//AEYNDFkZWrOGqMa8JgGmoYhpsLUa7A9a22vviPwuE9YYjza/kX5v4unze/XGw4FcXzjfuojUhFl9iIk7ub2vYhR3PsDjogqzWZSJmjy6R+a3M9AKqX+OUrX2HVq7CyAk3Bo5g7HUGYfv7KyOfU10jH4U6dyMEcvl0CaUB0XqJJtpG/iYnc/frt2x3iMZaJwrBSR8xNAC97I9tsXRhxbKpSt0IvGBm2EaSOskIVWjRlAU7cpIjFPpG4DL2J6rZqymfWE/3kTUU1SG9tV7SWQbO9kgnbZemN83DzHqBYE2zBtV9WBVh05rZWobAWO4xUAOlbYxZpOLo0yaapHSb3O5O9+uOqaNjY+22OBWJGkDrvZqh7UDf8se5YivUV6e+Me+32Q4sr4u/nRaXYqwI0SCrBB5bPsTYPb6E4pOdkMbzMDEVTXoIKgczx5hSOh0yaiD6AemO5xNUbj1U/02/njenE3YCYrEWj1EAAAU22l7PMa1kna9d42YpuS5OoNkymcOlLO0kDFdR6GOVC2ojoSkYYHvRw2ZqASAi6IsBhVg/wBPqDse+FE5gzOwqKFYi/7taBDL8bYtTEnzip2rULBo208Ng0Bttyw1H1cKoY7e9/pjZi4dFGblJlfDM9+zEowCRKLKjpEP4k9YCeo6xn8vQzx9vgWOzwt+kqH/AGxgzUGsCjpYfK3Wj327gjYjvgJm8+8ELxsvw9PMBZ8k3yMvrAxFV1jJH4dwyQrlHMJ3wx9xMQYmKiwXo/FcLOiaZAzGYbgDT5TAHVzba7DJ1sb7Y1ZbxHl2UNrItQ1FWHWqHT5yCDo+bcbb44vhrLh2kCnU2mzqO+kMBtddGI/T0GIPDUFVTVsRztswoKw3+cAAButDAEh8RQEuNRGmuqMNVqhGnay3Oo0/NfbFo4/l9/idBZ5W9Aa6fNuOX5vbHDwCI3esknVqMjFtVILsm7HloR6Vjn9noKqm66r1terSBqu71bA3674Aph8TQN3YUzAgqRWnX/MhGIX5q7bHFWd4zEzwUxe9cgVVJYleQDRWoUWNkgAFd6xc3hnLlSpDkFi5JdiSxDAkm9/nbb3xzhvDI4JGWJQqhAT6ks7sST1OK8jqLJR0LPL1P7Oh7CmlP1O6J9tR9xhebxfk8rO0KxymmCSzhCwEl0FeRjqZup77A4ZZOMwLKITIvmE1p9+wJ6A+xwH/ALGRmdpDLIYmkExgvlMq/K19TvvXqB6YywcebO0l/wAhlkjDAhgGB7EWDjzDAqClVVHoAAP0GLMLGe8RwtINEissSlyAa1vZVAPUA2Sf8p33xwotnWOEp8IZJXCqWOwUEk+w3OPmwkmfMBoWZmZmdSQBs16WIv4jqthbOhQO56PvD80xg82YhLBc2NIVOou/RaJv3wsxMUXlfVNMfiSDUukEn4aF+ZW+osICdtK4txcMiqtFPiiCfylJkEpQHWFNBdNczMOp69VsseUJ3XuG8OzAmMqjyyQQ+oMRoP8AiK2olP8ANo2J5l2OHHK5GAO0SPolUh5pNABZV3Kq3YIzKb3q73Yk4B8W4gcw3SoQbRP4vzv/ABMeovpt3vFni7URupUD/EmYy8ioMvl5lZBTNAkQRhRvSrShSLqjbUNu9498Mhkl0kTzahuInfRITvqC/EAs/lbHA7MSEFkdyaF+lgE3X+3rjroa0yIBfawwP0+nuARir/Ivglbkhs4ZMkjsrQGGeVAGYXRZRY1dw42ILDcdCRhoyU+tFbpY3Hoe4+xwhcH4x5UqGanUDSJG3eMH83Up63uOtnDzkjRdfzah9GF/11Ytwyt8FbOcXzwgglmYEiNGcgdTQuh74TJ89pkeNlaRhTS6a+JJQLFj2jTZQPaj03a/EO8QS/nliX6gyKWH/SGwl5LMCJzLMhaPMIh1dVGptThtvexvv/SzLKUIbo/X09zvFGE51L6eoa4TxlJ7ABVhvpPp7Hvi3iZR0aMyKjGq5gCGsFdvW6NYE8HRZZY5IozDFEmgC/msdPcCz+gwk8adDM88mSzEYZ/3msoVaq5SVoHa+p+uL9HOeXHc/r1ZGowwjlqHHt3T9Bn4qgEiyVQkDKWIorKKLKdtt1uvxLQGMg/Q/wDzbGfKTzMhNftOVkHNIFtwQNvMCAssi7DzKNDranb3A8TaRl5TLSc+sraEE0GVbKgDbWLXbtW2fPhd0jp8q0bsjmFRufZTQBroSa3rovuenc1WCXHXTQgVgW1XsQdtJ9Om5B+2A+UieRSyIXANMUIcA0D1U+lG/fHPLahQG+45l6ep0kkD3rGRYnfRG/ij1FDrYIPxGvYepPsBZ+2PeXhK+aVU0s8QIbYFRCfMqxzDlNEdTe+PWVkhRtUkZlpSSCAQoO3ynls+rGtjpLdisIWcpUUqxGMEggCtKlUFbm6Y1vvQIvGvDj49xzHvzAnB8kViEs16HUI+4DamvbmFbF6vrairGHiKPSK/r69/52fvgflMmqw5ZhvI+l92LjSRqcb9VF7Gr1UTubwTxtxLgzZpWzhPrtgZ4kh1Zabp+6k+hBQ2CO6kdcCocp+3MzmWkDsipfTQRdA9TV37+22K2jOXLQeasqSxyBVDWUpXINdAtKVJ/i7Yyx1kpZNuz9L4u/6NMtJGOPcp/q7qv7DvhbiekjLyaq6RFjZUgWYmb8TAcyt+JPUqxLVeE7P5VXRXG2yBmBohdiHH5ozTg+gYdCRg/wCHs60uXRpK8wWkmnYeYhKyUP4SwJHsRi2caZTB2gnjhOO4XuPcPmeQvEf7tU066DAu3mfRlGhge9Fe5xwdDBeJeFkrnS24YKDXK0QZjb8w1WBHRSwRq26euTh+V4hGVBNoix8g0bgGLWAzN89CXqANxv6AOF4XfEXEzBDM4+YuET25Bv8AbmOK8hDxDzV1Oqp5Q1a1DgPSbAI6m71b9PrY0r3i39oJjQtDJczkL5bgMwKgA/FOxusZtXKsTov0sFPLFP8AK5LJeG6Mq8iFtT0zENrB0n+IAad+t30w8ZSTVGjdyoP6jCP4o/avKRGMBaShSxNamxsD5x77bYaYMtmlRVWSDlUDeJ+w/wCbjHGKjNpeSRfnbljTl22/6L+NtUEm7AlSoK/NZ2ULfckgDCTwrwzozIiJDhACxANAULBv2Kr9G9jhkz08ikedNleQhqMTit6DfvegJ69B12xoy+RnQsyfs4Lbs3lvbbk7nXZ6nGhOkV4szxxaXmZvFnFFjAhZTzgGyaXZ15Seu66vsDhbnzMQVLUytIwM8rmubzlLppbbTR03/CqDftu8TcNzU08IuInqNKMCAp0sbZiKqS660ML02UzDSWqRuGGsKqPsdCysPqxsb91rGjEqiU8eYRjzmvKHVu0iiNzd/NLJqs9rVNx74y44OD5mKEiYR8oSVa1A6F5WLfmHmbj2vFceu+YJX5Sf9xijOv1EM18NdUYhtlY2G9DQBv22G/1xo4rnsuy+WkqPKrDkRgzL/Fqr5RpJ64w4gxQkk7J3uqIcNfg3PFgEY7xgx2epUANH9SAWX7YVMHPBxqVv80Q6fknxbh/kcDH4l+WH/wC5gr/rH+14W24ssMEarTFViDCrrVQXlBH164ZPEY//AM/oMzFf86/nQ++Pnz7h7PMEyzbGjSzPX8tI+4xpz5ZY8T298GTVScUmuxizkxzUTwRy+VIeXWoNWCCwBB222q761dYA5LgGaiRtWYLwmwTLH5sRIPcM+oLfVqrbrjzwrNFVR1QqHVSN+bV5xFkA9OayR2O+PoXA3Gl4/wCFiR/ke2X/AHH2x1pdVKUKfaI02RyVPs+PZiNvOOWSNYs0JAEeBmVGFauYMdhRBDDpgxw+OKHMtLOfilNDhWUAS8nmEU2sAbW225NXh7zXCY4ZPOWNKqgwQaox3Gqr8v2/DZ7dMPEOHqzCZJNDdQwkKjpWxBoXy2BerSAbrGxzco8GjdzRiZ45opSmmRKbzFsxuQfwlo9nWrHMG3BBNg48T60iKFESW7jkdo30xgCzyMbcc1MsdDlsGjerg3DBFI8pZpHcG9KFvmbUSWrfoAAKUb0LJOCKvHH+Ax2d7jZRZ9TVfqcVbE/YnxKBj6lyxWQL5Y3LkDW7arVvahvq+c1exxk/4l5ZYLrGho7qgrCVqDChRrf9PfB7PU8dimFgitx164UsnGxRFldFZfMhOk0LNGOlqrAUED3x52unLHNKLpUedq88t1dIMcE4guto2jaMo2hS2wI6gKLIVdxWmgfQGwGDCTLICYQz/E+LDZFFmXcHbYG1DDf8WHLLSalVruwDfreNehzvJGn2jvBk3rkDcV4CzSebA+hzuVJOkmqugO4sG76n1OKeD+H2hUl2DERlFAJIUEG9zX9B1xZ44z7w5UmIkO7KikdRZ7e/b74R814hzyRrEHOqNGWY9WXU5UBmP4wNIFE7n2OLv8PG5+J5/Hi/gelHPlePZarrrmvifRInJyasP8AH/wBO8EvCxBWcgUTOxO97lUP9K6YT+BccjTK/ssshaeKFgwI/hU2uroWVRR+mHHwolQnpZfm920ID/wBsd5VwiiCpsOYmJiYoLSYmJiYA5hT41w15kLRAGSPMMwB7ixY323oH7YbDjBkzzSj0kP8ANUP++KNRFShTO8c3CSkgLwXhLtM8866bYFI7umqix9/Qdt8MYxMD+JcZjgkijfXqmJVdKFhdgbkdOo/megOMkY1wjrJkc3bBfjfIySRBkTUU3BBIYHvQrcEWCBv9RYwH/wDDzixYaHcoNwIm3AP4dDHcAjm0mxuNNUQG6Ti8CyRxmVNctmNbssB1IrtgXLwtUzgZVTRODqUqCPMWrI9GZaPofL333xbFuqZbDKnj2SXzNfiIugWdP7oPqA2Ollqxe1qabfqBhK4LxidI7Wg7gLKxNkEF70r2YO52quUisfSnUEEHocKmX8LtFOjjTIvm6ruiq1td/Mb3Ndydt7HeLIkqZRaoG5bjckjxNPpZSCKC9VKASrt1LApIPXZR1GMmfyhhk0E2pGqNrsOnYg9z6/r3GG3iXAPMlVlKqhNuK3vSVDIR0bcXd/IpG4wNlycsS+XLD58V8oQajd1a0AYnrcgcm5ophNqYa9BdrEwfzXhKQH4TqynoH5WHtaggj7D74o/sxmfSP7yf9lxnpkAV2ABJ6DDj4e4e0MKmTZ3lViv8INBV+unc+5OOcJ8MCN1klfWw+VAKQH133YjtdD2waznWMesg/kC3+2LMfEkQVeIFtI/aeA/+qox83zkZTSyaQTGC+rpoSVC305Wv7Y+l8d/dp/z4P/eTHz3jjqCNTNoMRUxjYtrMK2CdhpLd/X2xbq1+3fv9zFrP4oz65E0lpFDoCOUqSVadBsvSiBXbph0yMpQwP6ny2Hs3y/owX9ThHkKA/unkYGYHStNtNG4qz0Go4d2W4o+xJh69b8xCdvXrjjQJ/qfsUaXuxoxjThcIbWIk1Xd6RsT1I9CfbGzHcbD0zgxDjuJgAHxPheljNFY2PmRD5XG1tVWJABsRV9DexCjmcvqmeNkBjkRXVtR3ZCKJF+mggj0x9JOEXjcQjVnAJOXkagO61YX7o+n9D2xn1WNzha7Ri1mLdHcuwJJxBXVvhkPoXMb78yEK6jrTLp0nDfwtgYlrcCx+hNH9MKuXtiqxuTzM/wASr8uWNyo9SNY6e2GTw/r/AGeMyKEejar0G5Ar2oD9cVf6b/uNexl03EmgJ49mV1hy6sPNeeOkB5tO4v269cAc4dMjeXTiXPWfzKhs3+VSSfTF/izgzxZhszlnMkrvWhUDtGSuktsbHtY2OAmR4hLIvlRxESpEIRoF0C9TO3u1gbdAT9ce2vVHqxVLg38FU5vNzzR6UEjhClEko7AEg9AdIYsQb6+uPrfBo1EZ03ReTr662B+1jb2rCpl+Hx5Y6IF0hRqAsm5pPhRCzf5j7dcOeUy4jjSMdEUKPsKxnzythO+S84WX43MHYlFMQl0FtBXT8dY/nL05ILHYCiN/c3xLiCQhC988ixihe7dL9ttzjBkuO5aVLDBRrkFMALKOQzfQsCQe/XFJ0YYfGKEKfLYW5Q7jY6Y2H6+Yo9L6E2LjeLgPmhZT0A1qbao2raz8sina9wfSzpPFMkoFeUaYVpQbE0t9PdRtvuvqMXNxHKPSl4msgDYEEkLXau6fqvtgD1luPKyJIyOkciK6yVqWmUNzabKEXuWAHvjkmeVPOkB1p5aygqQQRTDY9Pw/zxbFxjL6RplTTekV0GwP2FVv0xVm8miudKIPOR1bl2Z6saq62NV44yK4ko5lM9LrVMxEkZe9BSQyA0LINotNVnuOU74+aeIuO5ts1m9MrLHBq+HVroDCOiv4g1liT0B+mPonA+Guul57Mi2EHmFlVfYdAeos2a2vrhU8YRrk8+uZZLgzKNFMB9AG/wDxo++k44wbN7SXkSJ+QjmEeVzJGnL5eYICnVLYM7VexYHTe3Sq6Wz+HeIxNNnFRNE3nedCupjr0FtSgMSAzKWG1WHr8OM8US5FJcvPcmQzVGPMJvpPYmu+w2/Le+4Clm49D/vOdCNEim1cD5WDDoar9Oxu9bgstr6En6AhlDKrKbVgCCO4IsHHsnCZ/wCH/G2KJlMwGE6gspC8rREkxnUvKNrFflwa8ZPIuRzBhJEnltpK9R6ke4F48tw2y2kLlhnEx838CTRLnimUmlmhkg8yQOzNoltfmvbUR2Hqd6rH0jCUdromUaJeIMfN8vw9cxmZyxcT+Y2l1G6ANpsk0AosCgwNBqwbyHH3hmMMzebGGKebRBQ/hD2ADfSxf/aiOVVb4RpnpWuIu2u0bcvFl5HmXMhTMGdj5tAiK+RoyeiBa3XobvfGjg0jOmX1EtXmHUerKtojH3ZWB++Ck+XR61qrVuNQBo+14qyh1TSHsgVP9R5m/kUxthLc0q6MjPHHT8NP+fB/7yYRuK5VpctlpF2k5LIFmrGsfpZr8ow7eJsm8uXdYv3gKOgurZHV1F9rK198BeEyJIHUA6CTIoYVyuxP1FOG26qdu2NTx+JBxM+eO5ALJwGSdmSQsFd0KaehOgmiewo4cYMrrkj/AIUtq9WFBfsLY/UDFMGVVOg39TucY24jKzVltJAtXcjlBv8ABvTuN9vl9TtR402meKDvtlOnx+H2NJzChgmoaiCQveh1Nem4xbgPw2SCMfMQ7VqaTZ2PuTsfYLsO1DBZWvpjo22esTHMdwBMLk6g5jMIdwRGxH1Ur/RcMeAGZWs1J+aOIj7GQH+ox3j/AJHGToD5rw4jmM62URmxXzfTVfueoPU49+I895MJC7MUchVIDFVAvRYI1bgWdh1NYMYzZzLK4skrQI1CvlNFgdQIo6V7dsWLFGCe1UUQil5C7wDLs0+0geOMltQTQLZKOgCuRiTWrUaUm9xZ/J8MhhZ3jiSNnJLsoq97N/ffGWDi2WjAVX0qSSGKvpYk2x1kUTfU31xr4m/w6B/eFUB/zGifsLP2xOOUek7osmprlqrK8knmZuNa2Rf2l/8AM9xwL6bKJD12IG2+GvC94PTUkuYP/wBRKzr/AMpaSHt0KKHrsXOGHFDdstSpUY+KcOSdNL3QutJoglWW79QGP3rAv+yOX5eUjSCo3HQ3W5FirPQj3vDBiYgkEZngKOwbU6sGLBlYWCdFncEfgXb6+uKX8KwFY15wsbagA218tXYP8I369d9zg7iYABS+FoG0WG5AoG4OygKBuD1CrZFHbYjBHiUJKWu7KQ6/VTdfcWPvjZjhGDVgzxShgGXcEAj6HpgD44yK5jLGE35jsPKA66xv9lq9R7LftjdmMwMsW1X5TG0oWQ5O6AdyxNj3JHpj1w3KNqM0v71hWnqI0u9A9fVm7n2ArFTxysk+P5bO5jh2vK5qPzInB1RsaB/PG1EWOv6XvjZ4U4IpKysiZjJkusxdvLaAqAysR1NivkO+1+mPr8+XVxTqGHowB3+4wj+IfD65SLMNC71mJVPl7aEO5sAfbr6AYvyaz9ttKn/0/sWY475qPqXeFpcrAYky0zutshEmoEK5uOtYBID8v1kN1eHfCL4o4SghSSEKmi2vVuCTYobgmye/thjj4wz5MZmKIysY9QiU7luhW/Y3+nTGRbm6l2dZYRVOPTPfCIlSXMqqhR5imgAOsUfp7g4KY+S5/wAWTftcpMj5J/KUGKSLWnm0w1Fls6aqjprYE9xgTxfjmakFTZ1SvpHte2/Kii69Gr7Y1R0spctlY68YhWLNs3LzG1cUWD7BkDn93d2T1o4K8VjizKPpZbjsOSjPW29KCLPbVv3wmcMy7DKM0eXSGASxO008ra3WqkkXuGqmFWCWIF9cHcvwXMrEy5do5YZwCH1FNjVNXbYb11xiyYp424VcXfyN8MmOUVJupKvn+IZfDGd8zKI7G9IYFj3CMRZ+wwU4dHSDai1sfqxs/wBawO4bw7yYY8uDqoEsaqxdvt2smq9D7Y3TcSjTWGaimjVYP4zpTtvZ22xs00Go2zDkacnRsIwpcdyKwFptxEx1Wm8kUjGiUX8avsTGNywNBtRGDec4wiopjKSFyQg8xVU18xLWeVa3oE+xxmjWOImXMSq8oDG/4FVecRR2SAB1Itj3PQDSnXKKmrFuDONMqnMMEgJ0goaEh6VKQfhG9vL7nYnfTg7PII1G1D5QAKA/7AAYuz3C4p2cxOqTbK5WnBFbLLH0cV60wHQjAHMwTZcaGUaDQClz5Z3/ALuY80TdKSTbsrHFniNppcMpnB+R6m4yCgbzUVG+VzRUnfazse+1g4r/AOKeUuqUCO2NNGWA09iSopdq+YAYDvpWfy1Do0h5lKrQpRs8Z2cE9GG/YEjYe3nCTSBfgaAGZtmhYWRuBvGxojaiK3vHkSzZ4SqUmYt2SDqxuyXGnoGxKDRF0pIPSmHI19gdODeTzqSAlTuNiCCCD6EHcf74+bozDVI0ccLE6YyJQY5gdl1UOUnajQPQdNsFcvnHUprBjlrYqDIoA30lgBa/lavykHF2LVqXE+y/FqfKQ93gVxuPTol/gNN/kar/AEIU/QHGrh+c8xdxpcfMt3R9jQtT1B7/AMsaZUDAgiwRRHqO+NqdM2PlAbAbxTOyRKQuoeYuodqG41e1gYIcPJ8sA2SpZLPfQ7Jf303iZ+WMJUtaW20kFtXego3Y/TF+WLyY3GLptFWKSx5FKStIAZ3OxvYc+WXiLxAd0F+YpIDaLNG+pDAdRjBlc1LLlkjGzi41I3ppX8qIg1RKozuRRGw3xVxngeolYIm85KdYtWp69HJ5IlZbALlm/hBIrDl4c4FGFimYiQga4qvSmpa1C92cqaLtvRIAUEjGDBhljk5Sq6rj/wBNubNGcdsbq75GDJ5dY40jQUqKFUegAoD9MXY4MdxeUExMTEwBMTExMATHiSUKCSaAFk+gxj41G7xER3drYDaSU1DWobaiVsXY69R1wDhizakBUdUMhNakbkJS9et3ZRXmUEbrXQGsAEIsp+0nzZlOij5UZ2Kg/wB4e4kI6d1HoS2NUEjIQkhs/gb+MD19HA6jv1HcBc4RmM0ZVhcudATzAdFLRirmHMSV1k6ibINbYbpoFdaYbfzB7EHsR6jHE4KSAn8VgTVOzxOc5bfs8iozGqHlhHA0otimBIF6iRR30ePAfIjP/mD37H9cHRIYhUhLL/iV/wDuB0/zdPpjB4ryjTZV1j3a1YD1ogkD3q6xh1Kbg4teRp0s1HNFv1FrxRklEMUnRq07IwBHbYnlrf64Ijg6ZiL9lkZ1SRIplKNRsBRIOnTVpbfvJgG7rOkMS2ZixVgSxIF9bJofSsM/jJZEhV4SVaM2WABqMjS/v0N7A/KPrijTtSyOUfRfU1ay444wl2m/p5CdJ4dzS5qVHzcEtRq589A/LqeidQJWt9gQN8Eo/COcO6TZWO+hjgVT7UShI+2KvCnCB+2sWVrVQxYgHmDm7vVRJ9De3XDm2fZ5fKgaPZNZcnWK1FaVVIsgqbN7bdbx6byZL2o84WuGf+HaeZ5ublOaO/KwNbjuSSW/kO9YdY0WNAAAqKKAGwCgfyAGMnDs6zmRHUK8bBW0mwQVDKw7iweh6UeuxN1+Y1D5FPMfUj8P26n9PXFL35JVIFmSQkF2FFu3ov4R/ufcnGTivBRO6vrdCqsCFqmsHTdg/ISWHv1wWxMakqVHIsxeEVCsvmNThg9hWJB9CwJWt9+vvsMe5vCofWWlcmTd9l3PNprblrUenXvhjxMSARwfgS5d5HVifMN0a2t3c79ern/5ZJWRAQQQCCKIPQj3x6xMAK/GfC+pKiClQP3MhNDY/u5BbRdelMv5Rd4QuDZY5UvKVKiY8pk2NWNBWQ/DkDDmCkht+m+PqfHpSItC7PKREp9NV6mH+VdTf6cbEyyhNFDRWnTW2mqqvSsRJKSp9HEoKSpnzUTtaAIS4YAiJhHynfU0UlACz2J+vpoy8Dec4BvWxNBtSsCK3UnVGR1JHKQPU1hnz3hKFh8ItCRuAu6f9B2X6ppPvgI4zcDmJV83SFYuih6B1AWpZXs6TsDIffGeOix7rszPSq7DgSqKnSRtqHp3BB6j64me4o6LzOiXsG0km/ZdW7e38sAc1ns7pPlw6mqwPJkQn1AMnIDV1qNfXBThPCHmUStJoR1BAjNyMp35piARe3LGFqtjj0JOBdFSKoC1BF1IOoFB5nskltJ2TUbOp9uuwxryvAHY6mJiB6hWLysPRpm3UH+GOq/iOKBx1MvK+XTL6dM8UYpq1LKisZDy3szFTdkkDcWMasr4siZdbKyLtZqwqnSFYnY6SxobXsbAxU5tligkGMhkY4U0RoqLZNDuSbJJ7knqTucYuGHypZID8puWP/Kx51/0ub+jqO2Kf7SKGpo5EXSp1MvTVqqx2BoURfUg1Rxk4lxiNmjIDpJHIpOtaCg6VKuRdB1cVV7lSehrk6GcYmF6LxUhZl8t1orRYVyN5fMaut5AANz9N6I8I4umZVmjukbQbrrpVuxP4WU/fejgAhiYmJgCYy8SWQxOIqEhUhSegJ21H1rrXeq2xqxMAKEWRzURWJWJWOyrIdK6fMViChsk6daAWex91ryuTz5SA62HNGzhpLaqi8y9h1qQhaNaui7aXKsQDACfNwnOnlLsVMVMfNNs+kE100899BsK3rYXz5XPkbGiGSucb0ZNRNC6IKfp0PQtWJgDlYxtktP7s6Py1a/pe32IxtxMQ0n2Afup1NFzd2Smv+jfaseJ8/DRV2ABG4axsfUHpjdmZ1jUu5Cqosk4oy3EY3HK1cxWmBRtQANaXAa6IPToRip4I+RNirw/PQlvIkkUhYHhbmq1VlCm/VkYG/U40R5TIooVQZCHMimNWdw+kDUDEOU0AOwPfGuRo1zyTCRaeCVGGoVavGQxP0sH/Tgs3EogLLittu+7aRy9aLULrE+F7izLw3Kch0o0SsxZtZuRya3JskWABubAAFCsFIowoAAoDYDHIpQ3ykGjWxvcdRt3xZixRS6IJiYmJiQAM68gne/P6r5QjXk06efUflu7vUbrTp3wMy+dzq6NYblQBnELt1SJtXlg2zaiybH1PY4cSMTTgBYXiOdtC0YGpiNAjY1TINJYNQBBkbWduUD64MvxvOOiShGZTHfLC4Gpmi20kksANRDDrZ2NHDtWOKlbDpgBQg4lnZGj1xFB8BmIhY1ZQSrZ77v8t0Abqt3AYlYgGAIzVvgdwJbQynrMxk+ikARj2OgLfveOcdNosQO8zCP/AEkEyfQ6A1H1IwSVQOmAJWBXDpBDI8DMANWuKyN1eyVFmzpYNt2BXBbAbN8G8ycyMzaNMQ0ChqaN3cauW6BZaojveANUnDIHcSmNGbqHqz1Qij9UQ/6RjwnBoAVIiXl6egoCtulcq/oO+F0eHs3pdRKADHGi6ZZFoqYt90OnZWG13Z6WcaZOAZitQmqTrfmS6LEiEct/LoDrX5uvfABqDg8CWFiUXpvvdXp6+nb9Mdi4PCopYlAFe/Qgjr6ED9BjP4byMsMRWZ9bFyQdbPQobamAPUH9cGMADYuB5dQQIUAPXbr8tfYaV/6R6YuyPDo4AREgQMdRrudIUE3+VVH0AHbGzEwBMTExMATExMTAExMTHMAdvEwtDxE37b5OlfI1eT5m9+fo8zT6adG31NY1y+J8uspiLNqDiNjofQrtWlWetKlrFWd7xFnfhy9A1eJgDJ4mijJDsWYvKqrHG7MfLIDAKoJLCxde57Y9ZTxZlZCAshoozq5RlRgot9LkaSVHUA2MTZGyXoE+I5USxshJF1RHUEEEEXtsQDvgRnPDpmdJJJmZlJ6LS1qRgAoO26Dclup9qo4h4xjEGYeIP5kUDzKskckYcKLtS6jUt1uPXBPjnFDBEGVdcjskca3QLuQBZ7KOp9gcRY2S9AfH4SjGjm2UpsVG4UQbe1+St/U44vhJQT8RqLa6oXqtSebrppQAvrvjTk81mo3IzIhMWhn82O0CEdVYOxsVuGHobAxnzfiyPyZni1a44mkVZI3j1hR8y6wNS3QseowsnY30bvD/AAVcorIrFgxBs+gUKOpO9KLP6ADbBbArgnEmmbMKwA8mbyxXceTFJZ97cj7YK4k5aomJiYmBBMTExMATExMTAAvjOeaMxqHSMOxBkkFqKUkCtS7n3PY4CS+LW1BFUE/C+JZ0tqMWoqhptBEnK1np07khnuNsJ5IEyzzGNUZiGQDmugA5FnY49cO49DMVpSoaHzdT0NID6SrehB+22Is62SqwfxHicoMEiBWmkg+GKbTqoPKPm7qqgenveM8XjbWwVFUhyCj2TaGSMAkUOqOGBDfbDLluJwSLrjmidQa1K6kAnarBoH2xkzPHsqio/mxMryCJWVkI1el3VCt8TZG1+hbLmZJMiZE2lbLll0CzrMdjSDffoMLf/EeIIZGEbOAI41DoxAKeaHkARSx1sF6XsVO2Gji/FFy6KdLOzMEjjStTMboCyANgSSdgAcU8O4szu8c0LwMqh7YqyMpvcOu1itwawJ2urBmbz2e0OQgGzAKsTav3pjFNq3OmpAdPT2xWnFs7oc+XYUJR/Z5AzksobkL6hp5r6kgagK6l81x+FYjNG6zKHjQ+WytReRYxuDWxa/tjXwzPCYOQpULI8e/co2kn6HAja6sXY+L57y9ZhF6V5PKkBVtMBY9SSAXl5QL5K3IOGPhM0jxI0qhXK2ygEAH6NuPoca6xKwIO4mJiYAmJiYmAJiYmJgCY8SXW3XtfTHvEwAlDwUf2a9Z/bC3na/Nk8vz9Wu9PTTe16brG7McAlaOZbjDSZqGcbmgqPCzC9PWo2A+247M+JiKRb40hayHAJEzKzEoVDZs0Cb+NJEydq2CG9/Srxm/s3OIMvGjxpJCkw1iyAzowUqNO9Egm6++G7EwohZJfnz+58+l8H5qRZb8tS+Vmh5sxNMdThaJaRbC7HYDb36Br47wxp4lVGCyI6SIxFgOhBF1uVPQ+xwWxMKEsspNMWMxwzOZpZEzDRwxvDJFohZpNTOK1FnRaC9gPXf0wKXwlOySKyQIxgkiVhLNISz0L5xUaUNwAx6em75iYUSs0lwgRwPhrwvmSxUiWfzFonZfJiTewN7Q9L2rBfExMSVt3yTExMTAgmJiYmAJiHExMAK8vAGlzuYkdpo0aOFVMcpjDVr1fKbsWN9uuMfG+CPHa5eAPGuV8sKaYH4ykimYam023MaJG5w6Y4cRRYssj5wvA55WnLQyskgyg+KsKFtGYYyckewAQj5rJH2GCfFuDus0jrl9aeflpNKBeYKpWQgEjcDTfsMOoxxsKOnmk/wA/PQB+JMpI3kTRJ5jQS6/LBALqUZGC6jWqmsWQNuuBnGf2rOwzxpA0MehaEmkSSMHVmAAZlCFQV5upPp1b8cvCjmOSq46PnqcEmdZWWLM2xyoqbyEsJmEdqWED5FDbsfUAHDd4cyzxpKHXSTPMw6bqzkqdvUYKjHcKJnlclRMTExMSVExMTEw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WFRUXGBoaGRcYFxwaHhwbIBocHxogHxwaHiggHhwlICAcITEiJSorLi8uHiEzODMsNyotLiwBCgoKDg0OGhAQGiwmICQ3NSwsLDAsLCwsLCwsLywsLCwsLCwsLCwsLCwsLCwtLCwtLCwsLCwsLCwsLCwsLCwsLP/AABEIALsBDQMBIgACEQEDEQH/xAAcAAACAwEBAQEAAAAAAAAAAAAFBgADBAECBwj/xABEEAACAgAEBAQEAwUGBAUFAQABAgMRAAQSIQUiMUEGE1FhIzJxgUJikRQzUqGxFkNTcoLBFXOS0Qdjo7PwRHSisuE0/8QAGQEBAAMBAQAAAAAAAAAAAAAAAAEDBAIF/8QALxEAAgIBBAAEBQQBBQAAAAAAAAECEQMEEiExE0FRYXGBkdHwIiMywRQFM0Khsf/aAAwDAQACEQMRAD8A+44mJiYAmJiYmAJgL4i42ctppA1q7blxWnT/AARud9XcAe+DWKpcur/MoPKy7j8LVqH0ND9MAAz4nRHcSIyrGoLv1CklxTCgbtasXucXTeJ4UIVw6GmJDKNiosjY8zEbgLfUdLGNZ4Jl9Wrykuquu2/69T+pxwcCy+w8pNgRuL63d31+ZuvqcAZj4kjsKI5S10VCrasS4CnmqyUbcEjobo4pPjDL6Wca2VQDYXY2aO5IqjsdVe142tlsvDXKqmxpAFsSCxFAbkgux/1HGQcMibYZVQCAOchdgKGy2Rt9PfHLkl2A4rg9D2v7Y9YXuJSSxaMx5aVFYcI5NwmtWxQDlIVv9JA64JrxID51ZPcgEf8AUpIH3IwU4vzBuxMeVaxYNg9Dj1joExMTEwBMTHDgJxPjxizCwiMNq8vfUwPO7rsBGV2Ck8zLgA5iYX8v4pRi1o45lVCBYdmWNgBdb84G9DYm+tWjxNEWKgSFqUhdNFtVAAAkbgnc7AU2+xoA3iYBr4niJpVkIq9QTatKMepvZZEvbvW5GPMHiqB9BXVTuEB07b1Ru6o2NuvXbY0AQ49I65adoyRIIpChABIYKdNAqw611B+h6YDZfiU4C1Uosajeo8zhQFZY4wKHMbX79wzYD+JYpmWIQgk+YdQ8x4wR5UlAsm4GvR7XWABOU49mCx1KGBlUD4ci8pSDUFsfhLuxZrvSRtvVEfibMMokCWDGDyxtp1MYjR1USUDMLsA/XbFozmd2j0tpVIbkMbF23h1kgCrNygoCTt06E35PiGZRU1RMAFjtBC7aV0pZDaiSdRYaQCQBZrqQOZXj+YkIURBSwjPMjkLqTU2rcXR2rb6nevA47mPxRqnKpL6HZF1Ir7qBqYgny9j13objHtOJ5tbuFiWCEcjEA6PiCwaABqge5PXG/hc2Z8ypaKU24jKUQsZG5Y9Szj/TgAxl2tVPqAe/++/645mZ1jUu5pVFk+32xYMBJ+J5fMRKGlCCUnRZCtqV1AIDejFCLFbr64A35fisT9G022mnVo21VYGmQBrrfpjsXFImrTIpvTQ/FTGlOn5gCe5GF3ycu51nOBizFTutHV5ZKqDekkqpsdzt1GB6ZeCOTUczF5EfxRTBnJUxs1jTsPgnudr2FbAPoOO4wtxaFV1GVAPXUPUj+ob9D6Y2g4A7gRlfEcDoJCwjRq0l2TmtdQrSxo1vRo4L4WM9wqLK5aneR41CxgHykoPUPzBFHRtyxPTABVuPZcMymZAUrVbCgSWFX68rbexx2TjkAOnzUJBIamB00GJ1b7ABW39sLBmyZXW00yFw5VAVY6QZtQUorAh9UlEkk7aSKFeo8rlSDrmlBJlKlQQI1cyWLCcpNn5jZK7bWMAM/wDxrL/40fQn5h0BIJ/UEfY48Lx3LnpNGRvZDLtQJ33/ACkfY4XYuF5NXK+ZJ8NGJPKAR5snmA6UBOlw3L8u4oWLxeIsnJKAsknman08rAai8r2CU0nmMmneiUrejgBoy+ZV1DowZSLDA2CPY4y5jMlnMcZoii7VekHoB2LH+Q3I6YywcQTSI4pfMlO3P847lmWhVdaoDoMbYlVAFvr6ncnufc4pyz2ql2SiQZZUsgbnqxNk/UnfHM5mliRnc0qiycXY+e+LuKmebygahiYajvRbuWq+UfKB66j2GMGXJsW5mjT4HmntXz+Bvg49mcyzND5cca7VJRu+xPr7Cvvgn4Q4kHhCmwFFoD/h2QBffSQyf6Qe+MPiVgkCpECTKQq0qkOTVaiRd+h69TglNw/9nhhKAscuuk9y8ZAEo9zsHA7lQO+JxxadSd/c7zuDScY17ede/wAwVkfFUEs0aQedD5ruEdoiYZdPz1vQ37ijfrhuize+lxpPb0P0Pr7HfCzwzJcOgnkkiVVZQXL8xQBiLKknSCT6bnf0xubxHlmfymbYgnmApgOoo7n9Ma1Np8LgzyS8hhvHcDoJ6VWQ64iLBBuh2IPdfbr/AExvRrFjcHpi+MlLlFZ6OM02SRySyglgoN99LFk/Qkke5xoOFzO+J/JldJEAVXYKQd3RcuZXodnDCq9GB9a6ARHAsvv8JOYAGhXTTX0I0ruN+UemJ/wHL/4SdAOnYaaquhGlNxvyj0GMWa8TAeYEQsYyQxJUAEM6jq2o2UNaQf61yDxbE4YhJAFDG2XTYHcWe+ACi8LiGwjUCq6dtKrX00qo+ijFS8DgFfCXY6h9dv5bDbpsMUQeIo2L2kihHKsdBaq6MQtkId6YitsaW4vGQNDLITdBGB6dST0VR3J/rtgCmfJPGxky53JJeFidLnuVP92/uLU72LNjTw/iCyWKKuvzRsKZfqO460wsGticKeczpkZpluWOMNrbogq7CB2VNu7czE7cuM2f4XHIHaRIwigFJURWcnfVQHodqNg9xjpQs53H0G8Q4+bZV0HK8OSJLcvwVtk2slBqKsCarp9OmL45EFn9mygUGiVhax6fKOuG33JG/hPw5Joeyt5iD8klk/o4kHsKwTvHzbi+YSJ4XCAMeRo0lljenAK2oa7DVsL6nvV7XLBkAjYrykOM7PW+wsVdWQD6WMNrFjrnMuJEZCSAwIJBo0etHtgR/ZmMSqyExoA4aNKAYsYj6GhUYuqv162Ey3FJWFKrISdIvMtd0GGkSKVbYg/cfTBfJ8cMXLmDYWrlIC6f+YBsAe0i8vrpODi0QpK6PEPg9NESySSM0YUXYAOmtI06aoEWD82533xRxvw1FqgbVJyssYGoVTLIhPTrTn26bYbFaxeB3Hh8ND6TwfzmQf745OjDN4UicMGeU6jfVduZ2Onk2JZ2N9RtRFCjqpQrHvEwBMU5rLrIAGFgMrfdWDL/ADAxdiYAEN4egLatG4DDZmGxLGqvpbNQ7Xtjh8OQEVT0QQfiuNV6vmpuY2zEE9CfYYMYmAAr+GYD1V73F+Y9m2ZjZ1bgsxJB9vTGqPhESsGCm1quY9jJXf8A8x/19hghjLxKUqhr5jSr/mY0P5nAAfjAQxz5iVBKkaEohAvk1EkHqCx7joADgbxDgWjLs5k1SyIFCyDzVLsOVU186gE7U3azeGaVdERCpr0oaTbmobLvtv032wA4S6RC54wjjaJAXkbTpFhEJZgASVsAWB0Axmjk7ZNHOPcZnyuXOtAzkBEkjbVbV1KtTAgWdtX1wG8LwZfy/NDiSVQ3IHIJ2OzI1X172LF9cEfE7Fmy0k0bRxCRgbYWCQNBJBpbII+a9x3NYG8RhHEpQkSHQKDux5QtX8hFa76evXGGclvtrnyX9noYI/tcOl5v4dIJ+HZGzEr5mQaIYzphBNDpRaroEAlbHvjJn+MGTMHYSRC/LXWyA7aSTsKAJNk6hWmhvZM5nwsnlLFG7pGhBETHzIyR0sE6qB3pWAvfC5w4ZmOVoxl4pZowjHy3BC2OrK+nnP4QLVR73evBFL3ZllLc7/KCUPhpWjSy0QXmeR23Y1vykAKg7fKdgKA2x4y+TVfiEyRKhcaiJNTjopOkKK7iy3UYw8Szcit5GYuWUJbLtopiSaApnXsWKgbUu4JFcmeMul56SINyJIGpqAKhYwQhTaxzE33rbF6U+2cBHK8c03HHJIFRL1NlwRQY3sjh9Tb9vfGrhXicawCFYHdtBNjfd/KenC+unV1vGZXgeKOUvAvYKAFGzbG6Yg1Qb5gOx2s3nhnlO0jZZXBs2h6aqsgih0Gx0jpd4jdH0DXqOSMCAQQQRYI6HFD5JG3KKdyd1B3K6SfuvL9NsDeEZqJFRI2+GeVdR3Vh+H13o1//AEYNDFkZWrOGqMa8JgGmoYhpsLUa7A9a22vviPwuE9YYjza/kX5v4unze/XGw4FcXzjfuojUhFl9iIk7ub2vYhR3PsDjogqzWZSJmjy6R+a3M9AKqX+OUrX2HVq7CyAk3Bo5g7HUGYfv7KyOfU10jH4U6dyMEcvl0CaUB0XqJJtpG/iYnc/frt2x3iMZaJwrBSR8xNAC97I9tsXRhxbKpSt0IvGBm2EaSOskIVWjRlAU7cpIjFPpG4DL2J6rZqymfWE/3kTUU1SG9tV7SWQbO9kgnbZemN83DzHqBYE2zBtV9WBVh05rZWobAWO4xUAOlbYxZpOLo0yaapHSb3O5O9+uOqaNjY+22OBWJGkDrvZqh7UDf8se5YivUV6e+Me+32Q4sr4u/nRaXYqwI0SCrBB5bPsTYPb6E4pOdkMbzMDEVTXoIKgczx5hSOh0yaiD6AemO5xNUbj1U/02/njenE3YCYrEWj1EAAAU22l7PMa1kna9d42YpuS5OoNkymcOlLO0kDFdR6GOVC2ojoSkYYHvRw2ZqASAi6IsBhVg/wBPqDse+FE5gzOwqKFYi/7taBDL8bYtTEnzip2rULBo208Ng0Bttyw1H1cKoY7e9/pjZi4dFGblJlfDM9+zEowCRKLKjpEP4k9YCeo6xn8vQzx9vgWOzwt+kqH/AGxgzUGsCjpYfK3Wj327gjYjvgJm8+8ELxsvw9PMBZ8k3yMvrAxFV1jJH4dwyQrlHMJ3wx9xMQYmKiwXo/FcLOiaZAzGYbgDT5TAHVzba7DJ1sb7Y1ZbxHl2UNrItQ1FWHWqHT5yCDo+bcbb44vhrLh2kCnU2mzqO+kMBtddGI/T0GIPDUFVTVsRztswoKw3+cAAButDAEh8RQEuNRGmuqMNVqhGnay3Oo0/NfbFo4/l9/idBZ5W9Aa6fNuOX5vbHDwCI3esknVqMjFtVILsm7HloR6Vjn9noKqm66r1terSBqu71bA3674Aph8TQN3YUzAgqRWnX/MhGIX5q7bHFWd4zEzwUxe9cgVVJYleQDRWoUWNkgAFd6xc3hnLlSpDkFi5JdiSxDAkm9/nbb3xzhvDI4JGWJQqhAT6ks7sST1OK8jqLJR0LPL1P7Oh7CmlP1O6J9tR9xhebxfk8rO0KxymmCSzhCwEl0FeRjqZup77A4ZZOMwLKITIvmE1p9+wJ6A+xwH/ALGRmdpDLIYmkExgvlMq/K19TvvXqB6YywcebO0l/wAhlkjDAhgGB7EWDjzDAqClVVHoAAP0GLMLGe8RwtINEissSlyAa1vZVAPUA2Sf8p33xwotnWOEp8IZJXCqWOwUEk+w3OPmwkmfMBoWZmZmdSQBs16WIv4jqthbOhQO56PvD80xg82YhLBc2NIVOou/RaJv3wsxMUXlfVNMfiSDUukEn4aF+ZW+osICdtK4txcMiqtFPiiCfylJkEpQHWFNBdNczMOp69VsseUJ3XuG8OzAmMqjyyQQ+oMRoP8AiK2olP8ANo2J5l2OHHK5GAO0SPolUh5pNABZV3Kq3YIzKb3q73Yk4B8W4gcw3SoQbRP4vzv/ABMeovpt3vFni7URupUD/EmYy8ioMvl5lZBTNAkQRhRvSrShSLqjbUNu9498Mhkl0kTzahuInfRITvqC/EAs/lbHA7MSEFkdyaF+lgE3X+3rjroa0yIBfawwP0+nuARir/Ivglbkhs4ZMkjsrQGGeVAGYXRZRY1dw42ILDcdCRhoyU+tFbpY3Hoe4+xwhcH4x5UqGanUDSJG3eMH83Up63uOtnDzkjRdfzah9GF/11Ytwyt8FbOcXzwgglmYEiNGcgdTQuh74TJ89pkeNlaRhTS6a+JJQLFj2jTZQPaj03a/EO8QS/nliX6gyKWH/SGwl5LMCJzLMhaPMIh1dVGptThtvexvv/SzLKUIbo/X09zvFGE51L6eoa4TxlJ7ABVhvpPp7Hvi3iZR0aMyKjGq5gCGsFdvW6NYE8HRZZY5IozDFEmgC/msdPcCz+gwk8adDM88mSzEYZ/3msoVaq5SVoHa+p+uL9HOeXHc/r1ZGowwjlqHHt3T9Bn4qgEiyVQkDKWIorKKLKdtt1uvxLQGMg/Q/wDzbGfKTzMhNftOVkHNIFtwQNvMCAssi7DzKNDranb3A8TaRl5TLSc+sraEE0GVbKgDbWLXbtW2fPhd0jp8q0bsjmFRufZTQBroSa3rovuenc1WCXHXTQgVgW1XsQdtJ9Om5B+2A+UieRSyIXANMUIcA0D1U+lG/fHPLahQG+45l6ep0kkD3rGRYnfRG/ij1FDrYIPxGvYepPsBZ+2PeXhK+aVU0s8QIbYFRCfMqxzDlNEdTe+PWVkhRtUkZlpSSCAQoO3ynls+rGtjpLdisIWcpUUqxGMEggCtKlUFbm6Y1vvQIvGvDj49xzHvzAnB8kViEs16HUI+4DamvbmFbF6vrairGHiKPSK/r69/52fvgflMmqw5ZhvI+l92LjSRqcb9VF7Gr1UTubwTxtxLgzZpWzhPrtgZ4kh1Zabp+6k+hBQ2CO6kdcCocp+3MzmWkDsipfTQRdA9TV37+22K2jOXLQeasqSxyBVDWUpXINdAtKVJ/i7Yyx1kpZNuz9L4u/6NMtJGOPcp/q7qv7DvhbiekjLyaq6RFjZUgWYmb8TAcyt+JPUqxLVeE7P5VXRXG2yBmBohdiHH5ozTg+gYdCRg/wCHs60uXRpK8wWkmnYeYhKyUP4SwJHsRi2caZTB2gnjhOO4XuPcPmeQvEf7tU066DAu3mfRlGhge9Fe5xwdDBeJeFkrnS24YKDXK0QZjb8w1WBHRSwRq26euTh+V4hGVBNoix8g0bgGLWAzN89CXqANxv6AOF4XfEXEzBDM4+YuET25Bv8AbmOK8hDxDzV1Oqp5Q1a1DgPSbAI6m71b9PrY0r3i39oJjQtDJczkL5bgMwKgA/FOxusZtXKsTov0sFPLFP8AK5LJeG6Mq8iFtT0zENrB0n+IAad+t30w8ZSTVGjdyoP6jCP4o/avKRGMBaShSxNamxsD5x77bYaYMtmlRVWSDlUDeJ+w/wCbjHGKjNpeSRfnbljTl22/6L+NtUEm7AlSoK/NZ2ULfckgDCTwrwzozIiJDhACxANAULBv2Kr9G9jhkz08ikedNleQhqMTit6DfvegJ69B12xoy+RnQsyfs4Lbs3lvbbk7nXZ6nGhOkV4szxxaXmZvFnFFjAhZTzgGyaXZ15Seu66vsDhbnzMQVLUytIwM8rmubzlLppbbTR03/CqDftu8TcNzU08IuInqNKMCAp0sbZiKqS660ML02UzDSWqRuGGsKqPsdCysPqxsb91rGjEqiU8eYRjzmvKHVu0iiNzd/NLJqs9rVNx74y44OD5mKEiYR8oSVa1A6F5WLfmHmbj2vFceu+YJX5Sf9xijOv1EM18NdUYhtlY2G9DQBv22G/1xo4rnsuy+WkqPKrDkRgzL/Fqr5RpJ64w4gxQkk7J3uqIcNfg3PFgEY7xgx2epUANH9SAWX7YVMHPBxqVv80Q6fknxbh/kcDH4l+WH/wC5gr/rH+14W24ssMEarTFViDCrrVQXlBH164ZPEY//AM/oMzFf86/nQ++Pnz7h7PMEyzbGjSzPX8tI+4xpz5ZY8T298GTVScUmuxizkxzUTwRy+VIeXWoNWCCwBB222q761dYA5LgGaiRtWYLwmwTLH5sRIPcM+oLfVqrbrjzwrNFVR1QqHVSN+bV5xFkA9OayR2O+PoXA3Gl4/wCFiR/ke2X/AHH2x1pdVKUKfaI02RyVPs+PZiNvOOWSNYs0JAEeBmVGFauYMdhRBDDpgxw+OKHMtLOfilNDhWUAS8nmEU2sAbW225NXh7zXCY4ZPOWNKqgwQaox3Gqr8v2/DZ7dMPEOHqzCZJNDdQwkKjpWxBoXy2BerSAbrGxzco8GjdzRiZ45opSmmRKbzFsxuQfwlo9nWrHMG3BBNg48T60iKFESW7jkdo30xgCzyMbcc1MsdDlsGjerg3DBFI8pZpHcG9KFvmbUSWrfoAAKUb0LJOCKvHH+Ax2d7jZRZ9TVfqcVbE/YnxKBj6lyxWQL5Y3LkDW7arVvahvq+c1exxk/4l5ZYLrGho7qgrCVqDChRrf9PfB7PU8dimFgitx164UsnGxRFldFZfMhOk0LNGOlqrAUED3x52unLHNKLpUedq88t1dIMcE4guto2jaMo2hS2wI6gKLIVdxWmgfQGwGDCTLICYQz/E+LDZFFmXcHbYG1DDf8WHLLSalVruwDfreNehzvJGn2jvBk3rkDcV4CzSebA+hzuVJOkmqugO4sG76n1OKeD+H2hUl2DERlFAJIUEG9zX9B1xZ44z7w5UmIkO7KikdRZ7e/b74R814hzyRrEHOqNGWY9WXU5UBmP4wNIFE7n2OLv8PG5+J5/Hi/gelHPlePZarrrmvifRInJyasP8AH/wBO8EvCxBWcgUTOxO97lUP9K6YT+BccjTK/ssshaeKFgwI/hU2uroWVRR+mHHwolQnpZfm920ID/wBsd5VwiiCpsOYmJiYoLSYmJiYA5hT41w15kLRAGSPMMwB7ixY323oH7YbDjBkzzSj0kP8ANUP++KNRFShTO8c3CSkgLwXhLtM8866bYFI7umqix9/Qdt8MYxMD+JcZjgkijfXqmJVdKFhdgbkdOo/megOMkY1wjrJkc3bBfjfIySRBkTUU3BBIYHvQrcEWCBv9RYwH/wDDzixYaHcoNwIm3AP4dDHcAjm0mxuNNUQG6Ti8CyRxmVNctmNbssB1IrtgXLwtUzgZVTRODqUqCPMWrI9GZaPofL333xbFuqZbDKnj2SXzNfiIugWdP7oPqA2Ollqxe1qabfqBhK4LxidI7Wg7gLKxNkEF70r2YO52quUisfSnUEEHocKmX8LtFOjjTIvm6ruiq1td/Mb3Ndydt7HeLIkqZRaoG5bjckjxNPpZSCKC9VKASrt1LApIPXZR1GMmfyhhk0E2pGqNrsOnYg9z6/r3GG3iXAPMlVlKqhNuK3vSVDIR0bcXd/IpG4wNlycsS+XLD58V8oQajd1a0AYnrcgcm5ophNqYa9BdrEwfzXhKQH4TqynoH5WHtaggj7D74o/sxmfSP7yf9lxnpkAV2ABJ6DDj4e4e0MKmTZ3lViv8INBV+unc+5OOcJ8MCN1klfWw+VAKQH133YjtdD2waznWMesg/kC3+2LMfEkQVeIFtI/aeA/+qox83zkZTSyaQTGC+rpoSVC305Wv7Y+l8d/dp/z4P/eTHz3jjqCNTNoMRUxjYtrMK2CdhpLd/X2xbq1+3fv9zFrP4oz65E0lpFDoCOUqSVadBsvSiBXbph0yMpQwP6ny2Hs3y/owX9ThHkKA/unkYGYHStNtNG4qz0Go4d2W4o+xJh69b8xCdvXrjjQJ/qfsUaXuxoxjThcIbWIk1Xd6RsT1I9CfbGzHcbD0zgxDjuJgAHxPheljNFY2PmRD5XG1tVWJABsRV9DexCjmcvqmeNkBjkRXVtR3ZCKJF+mggj0x9JOEXjcQjVnAJOXkagO61YX7o+n9D2xn1WNzha7Ri1mLdHcuwJJxBXVvhkPoXMb78yEK6jrTLp0nDfwtgYlrcCx+hNH9MKuXtiqxuTzM/wASr8uWNyo9SNY6e2GTw/r/AGeMyKEejar0G5Ar2oD9cVf6b/uNexl03EmgJ49mV1hy6sPNeeOkB5tO4v269cAc4dMjeXTiXPWfzKhs3+VSSfTF/izgzxZhszlnMkrvWhUDtGSuktsbHtY2OAmR4hLIvlRxESpEIRoF0C9TO3u1gbdAT9ce2vVHqxVLg38FU5vNzzR6UEjhClEko7AEg9AdIYsQb6+uPrfBo1EZ03ReTr662B+1jb2rCpl+Hx5Y6IF0hRqAsm5pPhRCzf5j7dcOeUy4jjSMdEUKPsKxnzythO+S84WX43MHYlFMQl0FtBXT8dY/nL05ILHYCiN/c3xLiCQhC988ixihe7dL9ttzjBkuO5aVLDBRrkFMALKOQzfQsCQe/XFJ0YYfGKEKfLYW5Q7jY6Y2H6+Yo9L6E2LjeLgPmhZT0A1qbao2raz8sina9wfSzpPFMkoFeUaYVpQbE0t9PdRtvuvqMXNxHKPSl4msgDYEEkLXau6fqvtgD1luPKyJIyOkciK6yVqWmUNzabKEXuWAHvjkmeVPOkB1p5aygqQQRTDY9Pw/zxbFxjL6RplTTekV0GwP2FVv0xVm8miudKIPOR1bl2Z6saq62NV44yK4ko5lM9LrVMxEkZe9BSQyA0LINotNVnuOU74+aeIuO5ts1m9MrLHBq+HVroDCOiv4g1liT0B+mPonA+Guul57Mi2EHmFlVfYdAeos2a2vrhU8YRrk8+uZZLgzKNFMB9AG/wDxo++k44wbN7SXkSJ+QjmEeVzJGnL5eYICnVLYM7VexYHTe3Sq6Wz+HeIxNNnFRNE3nedCupjr0FtSgMSAzKWG1WHr8OM8US5FJcvPcmQzVGPMJvpPYmu+w2/Le+4Clm49D/vOdCNEim1cD5WDDoar9Oxu9bgstr6En6AhlDKrKbVgCCO4IsHHsnCZ/wCH/G2KJlMwGE6gspC8rREkxnUvKNrFflwa8ZPIuRzBhJEnltpK9R6ke4F48tw2y2kLlhnEx838CTRLnimUmlmhkg8yQOzNoltfmvbUR2Hqd6rH0jCUdromUaJeIMfN8vw9cxmZyxcT+Y2l1G6ANpsk0AosCgwNBqwbyHH3hmMMzebGGKebRBQ/hD2ADfSxf/aiOVVb4RpnpWuIu2u0bcvFl5HmXMhTMGdj5tAiK+RoyeiBa3XobvfGjg0jOmX1EtXmHUerKtojH3ZWB++Ck+XR61qrVuNQBo+14qyh1TSHsgVP9R5m/kUxthLc0q6MjPHHT8NP+fB/7yYRuK5VpctlpF2k5LIFmrGsfpZr8ow7eJsm8uXdYv3gKOgurZHV1F9rK198BeEyJIHUA6CTIoYVyuxP1FOG26qdu2NTx+JBxM+eO5ALJwGSdmSQsFd0KaehOgmiewo4cYMrrkj/AIUtq9WFBfsLY/UDFMGVVOg39TucY24jKzVltJAtXcjlBv8ABvTuN9vl9TtR402meKDvtlOnx+H2NJzChgmoaiCQveh1Nem4xbgPw2SCMfMQ7VqaTZ2PuTsfYLsO1DBZWvpjo22esTHMdwBMLk6g5jMIdwRGxH1Ur/RcMeAGZWs1J+aOIj7GQH+ox3j/AJHGToD5rw4jmM62URmxXzfTVfueoPU49+I895MJC7MUchVIDFVAvRYI1bgWdh1NYMYzZzLK4skrQI1CvlNFgdQIo6V7dsWLFGCe1UUQil5C7wDLs0+0geOMltQTQLZKOgCuRiTWrUaUm9xZ/J8MhhZ3jiSNnJLsoq97N/ffGWDi2WjAVX0qSSGKvpYk2x1kUTfU31xr4m/w6B/eFUB/zGifsLP2xOOUek7osmprlqrK8knmZuNa2Rf2l/8AM9xwL6bKJD12IG2+GvC94PTUkuYP/wBRKzr/AMpaSHt0KKHrsXOGHFDdstSpUY+KcOSdNL3QutJoglWW79QGP3rAv+yOX5eUjSCo3HQ3W5FirPQj3vDBiYgkEZngKOwbU6sGLBlYWCdFncEfgXb6+uKX8KwFY15wsbagA218tXYP8I369d9zg7iYABS+FoG0WG5AoG4OygKBuD1CrZFHbYjBHiUJKWu7KQ6/VTdfcWPvjZjhGDVgzxShgGXcEAj6HpgD44yK5jLGE35jsPKA66xv9lq9R7LftjdmMwMsW1X5TG0oWQ5O6AdyxNj3JHpj1w3KNqM0v71hWnqI0u9A9fVm7n2ArFTxysk+P5bO5jh2vK5qPzInB1RsaB/PG1EWOv6XvjZ4U4IpKysiZjJkusxdvLaAqAysR1NivkO+1+mPr8+XVxTqGHowB3+4wj+IfD65SLMNC71mJVPl7aEO5sAfbr6AYvyaz9ttKn/0/sWY475qPqXeFpcrAYky0zutshEmoEK5uOtYBID8v1kN1eHfCL4o4SghSSEKmi2vVuCTYobgmye/thjj4wz5MZmKIysY9QiU7luhW/Y3+nTGRbm6l2dZYRVOPTPfCIlSXMqqhR5imgAOsUfp7g4KY+S5/wAWTftcpMj5J/KUGKSLWnm0w1Fls6aqjprYE9xgTxfjmakFTZ1SvpHte2/Kii69Gr7Y1R0spctlY68YhWLNs3LzG1cUWD7BkDn93d2T1o4K8VjizKPpZbjsOSjPW29KCLPbVv3wmcMy7DKM0eXSGASxO008ra3WqkkXuGqmFWCWIF9cHcvwXMrEy5do5YZwCH1FNjVNXbYb11xiyYp424VcXfyN8MmOUVJupKvn+IZfDGd8zKI7G9IYFj3CMRZ+wwU4dHSDai1sfqxs/wBawO4bw7yYY8uDqoEsaqxdvt2smq9D7Y3TcSjTWGaimjVYP4zpTtvZ22xs00Go2zDkacnRsIwpcdyKwFptxEx1Wm8kUjGiUX8avsTGNywNBtRGDec4wiopjKSFyQg8xVU18xLWeVa3oE+xxmjWOImXMSq8oDG/4FVecRR2SAB1Itj3PQDSnXKKmrFuDONMqnMMEgJ0goaEh6VKQfhG9vL7nYnfTg7PII1G1D5QAKA/7AAYuz3C4p2cxOqTbK5WnBFbLLH0cV60wHQjAHMwTZcaGUaDQClz5Z3/ALuY80TdKSTbsrHFniNppcMpnB+R6m4yCgbzUVG+VzRUnfazse+1g4r/AOKeUuqUCO2NNGWA09iSopdq+YAYDvpWfy1Do0h5lKrQpRs8Z2cE9GG/YEjYe3nCTSBfgaAGZtmhYWRuBvGxojaiK3vHkSzZ4SqUmYt2SDqxuyXGnoGxKDRF0pIPSmHI19gdODeTzqSAlTuNiCCCD6EHcf74+bozDVI0ccLE6YyJQY5gdl1UOUnajQPQdNsFcvnHUprBjlrYqDIoA30lgBa/lavykHF2LVqXE+y/FqfKQ93gVxuPTol/gNN/kar/AEIU/QHGrh+c8xdxpcfMt3R9jQtT1B7/AMsaZUDAgiwRRHqO+NqdM2PlAbAbxTOyRKQuoeYuodqG41e1gYIcPJ8sA2SpZLPfQ7Jf303iZ+WMJUtaW20kFtXego3Y/TF+WLyY3GLptFWKSx5FKStIAZ3OxvYc+WXiLxAd0F+YpIDaLNG+pDAdRjBlc1LLlkjGzi41I3ppX8qIg1RKozuRRGw3xVxngeolYIm85KdYtWp69HJ5IlZbALlm/hBIrDl4c4FGFimYiQga4qvSmpa1C92cqaLtvRIAUEjGDBhljk5Sq6rj/wBNubNGcdsbq75GDJ5dY40jQUqKFUegAoD9MXY4MdxeUExMTEwBMTExMATHiSUKCSaAFk+gxj41G7xER3drYDaSU1DWobaiVsXY69R1wDhizakBUdUMhNakbkJS9et3ZRXmUEbrXQGsAEIsp+0nzZlOij5UZ2Kg/wB4e4kI6d1HoS2NUEjIQkhs/gb+MD19HA6jv1HcBc4RmM0ZVhcudATzAdFLRirmHMSV1k6ibINbYbpoFdaYbfzB7EHsR6jHE4KSAn8VgTVOzxOc5bfs8iozGqHlhHA0otimBIF6iRR30ePAfIjP/mD37H9cHRIYhUhLL/iV/wDuB0/zdPpjB4ryjTZV1j3a1YD1ogkD3q6xh1Kbg4teRp0s1HNFv1FrxRklEMUnRq07IwBHbYnlrf64Ijg6ZiL9lkZ1SRIplKNRsBRIOnTVpbfvJgG7rOkMS2ZixVgSxIF9bJofSsM/jJZEhV4SVaM2WABqMjS/v0N7A/KPrijTtSyOUfRfU1ay444wl2m/p5CdJ4dzS5qVHzcEtRq589A/LqeidQJWt9gQN8Eo/COcO6TZWO+hjgVT7UShI+2KvCnCB+2sWVrVQxYgHmDm7vVRJ9De3XDm2fZ5fKgaPZNZcnWK1FaVVIsgqbN7bdbx6byZL2o84WuGf+HaeZ5ublOaO/KwNbjuSSW/kO9YdY0WNAAAqKKAGwCgfyAGMnDs6zmRHUK8bBW0mwQVDKw7iweh6UeuxN1+Y1D5FPMfUj8P26n9PXFL35JVIFmSQkF2FFu3ov4R/ufcnGTivBRO6vrdCqsCFqmsHTdg/ISWHv1wWxMakqVHIsxeEVCsvmNThg9hWJB9CwJWt9+vvsMe5vCofWWlcmTd9l3PNprblrUenXvhjxMSARwfgS5d5HVifMN0a2t3c79ern/5ZJWRAQQQCCKIPQj3x6xMAK/GfC+pKiClQP3MhNDY/u5BbRdelMv5Rd4QuDZY5UvKVKiY8pk2NWNBWQ/DkDDmCkht+m+PqfHpSItC7PKREp9NV6mH+VdTf6cbEyyhNFDRWnTW2mqqvSsRJKSp9HEoKSpnzUTtaAIS4YAiJhHynfU0UlACz2J+vpoy8Dec4BvWxNBtSsCK3UnVGR1JHKQPU1hnz3hKFh8ItCRuAu6f9B2X6ppPvgI4zcDmJV83SFYuih6B1AWpZXs6TsDIffGeOix7rszPSq7DgSqKnSRtqHp3BB6j64me4o6LzOiXsG0km/ZdW7e38sAc1ns7pPlw6mqwPJkQn1AMnIDV1qNfXBThPCHmUStJoR1BAjNyMp35piARe3LGFqtjj0JOBdFSKoC1BF1IOoFB5nskltJ2TUbOp9uuwxryvAHY6mJiB6hWLysPRpm3UH+GOq/iOKBx1MvK+XTL6dM8UYpq1LKisZDy3szFTdkkDcWMasr4siZdbKyLtZqwqnSFYnY6SxobXsbAxU5tligkGMhkY4U0RoqLZNDuSbJJ7knqTucYuGHypZID8puWP/Kx51/0ub+jqO2Kf7SKGpo5EXSp1MvTVqqx2BoURfUg1Rxk4lxiNmjIDpJHIpOtaCg6VKuRdB1cVV7lSehrk6GcYmF6LxUhZl8t1orRYVyN5fMaut5AANz9N6I8I4umZVmjukbQbrrpVuxP4WU/fejgAhiYmJgCYy8SWQxOIqEhUhSegJ21H1rrXeq2xqxMAKEWRzURWJWJWOyrIdK6fMViChsk6daAWex91ryuTz5SA62HNGzhpLaqi8y9h1qQhaNaui7aXKsQDACfNwnOnlLsVMVMfNNs+kE100899BsK3rYXz5XPkbGiGSucb0ZNRNC6IKfp0PQtWJgDlYxtktP7s6Py1a/pe32IxtxMQ0n2Afup1NFzd2Smv+jfaseJ8/DRV2ABG4axsfUHpjdmZ1jUu5Cqosk4oy3EY3HK1cxWmBRtQANaXAa6IPToRip4I+RNirw/PQlvIkkUhYHhbmq1VlCm/VkYG/U40R5TIooVQZCHMimNWdw+kDUDEOU0AOwPfGuRo1zyTCRaeCVGGoVavGQxP0sH/Tgs3EogLLittu+7aRy9aLULrE+F7izLw3Kch0o0SsxZtZuRya3JskWABubAAFCsFIowoAAoDYDHIpQ3ykGjWxvcdRt3xZixRS6IJiYmJiQAM68gne/P6r5QjXk06efUflu7vUbrTp3wMy+dzq6NYblQBnELt1SJtXlg2zaiybH1PY4cSMTTgBYXiOdtC0YGpiNAjY1TINJYNQBBkbWduUD64MvxvOOiShGZTHfLC4Gpmi20kksANRDDrZ2NHDtWOKlbDpgBQg4lnZGj1xFB8BmIhY1ZQSrZ77v8t0Abqt3AYlYgGAIzVvgdwJbQynrMxk+ikARj2OgLfveOcdNosQO8zCP/AEkEyfQ6A1H1IwSVQOmAJWBXDpBDI8DMANWuKyN1eyVFmzpYNt2BXBbAbN8G8ycyMzaNMQ0ChqaN3cauW6BZaojveANUnDIHcSmNGbqHqz1Qij9UQ/6RjwnBoAVIiXl6egoCtulcq/oO+F0eHs3pdRKADHGi6ZZFoqYt90OnZWG13Z6WcaZOAZitQmqTrfmS6LEiEct/LoDrX5uvfABqDg8CWFiUXpvvdXp6+nb9Mdi4PCopYlAFe/Qgjr6ED9BjP4byMsMRWZ9bFyQdbPQobamAPUH9cGMADYuB5dQQIUAPXbr8tfYaV/6R6YuyPDo4AREgQMdRrudIUE3+VVH0AHbGzEwBMTExMATExMTAExMTHMAdvEwtDxE37b5OlfI1eT5m9+fo8zT6adG31NY1y+J8uspiLNqDiNjofQrtWlWetKlrFWd7xFnfhy9A1eJgDJ4mijJDsWYvKqrHG7MfLIDAKoJLCxde57Y9ZTxZlZCAshoozq5RlRgot9LkaSVHUA2MTZGyXoE+I5USxshJF1RHUEEEEXtsQDvgRnPDpmdJJJmZlJ6LS1qRgAoO26Dclup9qo4h4xjEGYeIP5kUDzKskckYcKLtS6jUt1uPXBPjnFDBEGVdcjskca3QLuQBZ7KOp9gcRY2S9AfH4SjGjm2UpsVG4UQbe1+St/U44vhJQT8RqLa6oXqtSebrppQAvrvjTk81mo3IzIhMWhn82O0CEdVYOxsVuGHobAxnzfiyPyZni1a44mkVZI3j1hR8y6wNS3QseowsnY30bvD/AAVcorIrFgxBs+gUKOpO9KLP6ADbBbArgnEmmbMKwA8mbyxXceTFJZ97cj7YK4k5aomJiYmBBMTExMATExMTAAvjOeaMxqHSMOxBkkFqKUkCtS7n3PY4CS+LW1BFUE/C+JZ0tqMWoqhptBEnK1np07khnuNsJ5IEyzzGNUZiGQDmugA5FnY49cO49DMVpSoaHzdT0NID6SrehB+22Is62SqwfxHicoMEiBWmkg+GKbTqoPKPm7qqgenveM8XjbWwVFUhyCj2TaGSMAkUOqOGBDfbDLluJwSLrjmidQa1K6kAnarBoH2xkzPHsqio/mxMryCJWVkI1el3VCt8TZG1+hbLmZJMiZE2lbLll0CzrMdjSDffoMLf/EeIIZGEbOAI41DoxAKeaHkARSx1sF6XsVO2Gji/FFy6KdLOzMEjjStTMboCyANgSSdgAcU8O4szu8c0LwMqh7YqyMpvcOu1itwawJ2urBmbz2e0OQgGzAKsTav3pjFNq3OmpAdPT2xWnFs7oc+XYUJR/Z5AzksobkL6hp5r6kgagK6l81x+FYjNG6zKHjQ+WytReRYxuDWxa/tjXwzPCYOQpULI8e/co2kn6HAja6sXY+L57y9ZhF6V5PKkBVtMBY9SSAXl5QL5K3IOGPhM0jxI0qhXK2ygEAH6NuPoca6xKwIO4mJiYAmJiYmAJiYmJgCY8SXW3XtfTHvEwAlDwUf2a9Z/bC3na/Nk8vz9Wu9PTTe16brG7McAlaOZbjDSZqGcbmgqPCzC9PWo2A+247M+JiKRb40hayHAJEzKzEoVDZs0Cb+NJEydq2CG9/Srxm/s3OIMvGjxpJCkw1iyAzowUqNO9Egm6++G7EwohZJfnz+58+l8H5qRZb8tS+Vmh5sxNMdThaJaRbC7HYDb36Br47wxp4lVGCyI6SIxFgOhBF1uVPQ+xwWxMKEsspNMWMxwzOZpZEzDRwxvDJFohZpNTOK1FnRaC9gPXf0wKXwlOySKyQIxgkiVhLNISz0L5xUaUNwAx6em75iYUSs0lwgRwPhrwvmSxUiWfzFonZfJiTewN7Q9L2rBfExMSVt3yTExMTAgmJiYmAJiHExMAK8vAGlzuYkdpo0aOFVMcpjDVr1fKbsWN9uuMfG+CPHa5eAPGuV8sKaYH4ykimYam023MaJG5w6Y4cRRYssj5wvA55WnLQyskgyg+KsKFtGYYyckewAQj5rJH2GCfFuDus0jrl9aeflpNKBeYKpWQgEjcDTfsMOoxxsKOnmk/wA/PQB+JMpI3kTRJ5jQS6/LBALqUZGC6jWqmsWQNuuBnGf2rOwzxpA0MehaEmkSSMHVmAAZlCFQV5upPp1b8cvCjmOSq46PnqcEmdZWWLM2xyoqbyEsJmEdqWED5FDbsfUAHDd4cyzxpKHXSTPMw6bqzkqdvUYKjHcKJnlclRMTExMSVExMTEw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xQWFRUXGBoaGRcYFxwaHhwbIBocHxogHxwaHiggHhwlICAcITEiJSorLi8uHiEzODMsNyotLiwBCgoKDg0OGhAQGiwmICQ3NSwsLDAsLCwsLCwsLywsLCwsLCwsLCwsLCwsLCwtLCwtLCwsLCwsLCwsLCwsLCwsLP/AABEIALsBDQMBIgACEQEDEQH/xAAcAAACAwEBAQEAAAAAAAAAAAAFBgADBAECBwj/xABEEAACAgAEBAQEAwUGBAUFAQABAgMRAAQSIQUiMUEGE1FhIzJxgUJikRQzUqGxFkNTcoLBFXOS0Qdjo7PwRHSisuE0/8QAGQEBAAMBAQAAAAAAAAAAAAAAAAEDBAIF/8QALxEAAgIBBAAEBQQBBQAAAAAAAAECEQMEEiExE0FRYXGBkdHwIiMywRQFM0Khsf/aAAwDAQACEQMRAD8A+44mJiYAmJiYmAJgL4i42ctppA1q7blxWnT/AARud9XcAe+DWKpcur/MoPKy7j8LVqH0ND9MAAz4nRHcSIyrGoLv1CklxTCgbtasXucXTeJ4UIVw6GmJDKNiosjY8zEbgLfUdLGNZ4Jl9Wrykuquu2/69T+pxwcCy+w8pNgRuL63d31+ZuvqcAZj4kjsKI5S10VCrasS4CnmqyUbcEjobo4pPjDL6Wca2VQDYXY2aO5IqjsdVe142tlsvDXKqmxpAFsSCxFAbkgux/1HGQcMibYZVQCAOchdgKGy2Rt9PfHLkl2A4rg9D2v7Y9YXuJSSxaMx5aVFYcI5NwmtWxQDlIVv9JA64JrxID51ZPcgEf8AUpIH3IwU4vzBuxMeVaxYNg9Dj1joExMTEwBMTHDgJxPjxizCwiMNq8vfUwPO7rsBGV2Ck8zLgA5iYX8v4pRi1o45lVCBYdmWNgBdb84G9DYm+tWjxNEWKgSFqUhdNFtVAAAkbgnc7AU2+xoA3iYBr4niJpVkIq9QTatKMepvZZEvbvW5GPMHiqB9BXVTuEB07b1Ru6o2NuvXbY0AQ49I65adoyRIIpChABIYKdNAqw611B+h6YDZfiU4C1Uosajeo8zhQFZY4wKHMbX79wzYD+JYpmWIQgk+YdQ8x4wR5UlAsm4GvR7XWABOU49mCx1KGBlUD4ci8pSDUFsfhLuxZrvSRtvVEfibMMokCWDGDyxtp1MYjR1USUDMLsA/XbFozmd2j0tpVIbkMbF23h1kgCrNygoCTt06E35PiGZRU1RMAFjtBC7aV0pZDaiSdRYaQCQBZrqQOZXj+YkIURBSwjPMjkLqTU2rcXR2rb6nevA47mPxRqnKpL6HZF1Ir7qBqYgny9j13objHtOJ5tbuFiWCEcjEA6PiCwaABqge5PXG/hc2Z8ypaKU24jKUQsZG5Y9Szj/TgAxl2tVPqAe/++/645mZ1jUu5pVFk+32xYMBJ+J5fMRKGlCCUnRZCtqV1AIDejFCLFbr64A35fisT9G022mnVo21VYGmQBrrfpjsXFImrTIpvTQ/FTGlOn5gCe5GF3ycu51nOBizFTutHV5ZKqDekkqpsdzt1GB6ZeCOTUczF5EfxRTBnJUxs1jTsPgnudr2FbAPoOO4wtxaFV1GVAPXUPUj+ob9D6Y2g4A7gRlfEcDoJCwjRq0l2TmtdQrSxo1vRo4L4WM9wqLK5aneR41CxgHykoPUPzBFHRtyxPTABVuPZcMymZAUrVbCgSWFX68rbexx2TjkAOnzUJBIamB00GJ1b7ABW39sLBmyZXW00yFw5VAVY6QZtQUorAh9UlEkk7aSKFeo8rlSDrmlBJlKlQQI1cyWLCcpNn5jZK7bWMAM/wDxrL/40fQn5h0BIJ/UEfY48Lx3LnpNGRvZDLtQJ33/ACkfY4XYuF5NXK+ZJ8NGJPKAR5snmA6UBOlw3L8u4oWLxeIsnJKAsknman08rAai8r2CU0nmMmneiUrejgBoy+ZV1DowZSLDA2CPY4y5jMlnMcZoii7VekHoB2LH+Q3I6YywcQTSI4pfMlO3P847lmWhVdaoDoMbYlVAFvr6ncnufc4pyz2ql2SiQZZUsgbnqxNk/UnfHM5mliRnc0qiycXY+e+LuKmebygahiYajvRbuWq+UfKB66j2GMGXJsW5mjT4HmntXz+Bvg49mcyzND5cca7VJRu+xPr7Cvvgn4Q4kHhCmwFFoD/h2QBffSQyf6Qe+MPiVgkCpECTKQq0qkOTVaiRd+h69TglNw/9nhhKAscuuk9y8ZAEo9zsHA7lQO+JxxadSd/c7zuDScY17ede/wAwVkfFUEs0aQedD5ruEdoiYZdPz1vQ37ijfrhuize+lxpPb0P0Pr7HfCzwzJcOgnkkiVVZQXL8xQBiLKknSCT6bnf0xubxHlmfymbYgnmApgOoo7n9Ma1Np8LgzyS8hhvHcDoJ6VWQ64iLBBuh2IPdfbr/AExvRrFjcHpi+MlLlFZ6OM02SRySyglgoN99LFk/Qkke5xoOFzO+J/JldJEAVXYKQd3RcuZXodnDCq9GB9a6ARHAsvv8JOYAGhXTTX0I0ruN+UemJ/wHL/4SdAOnYaaquhGlNxvyj0GMWa8TAeYEQsYyQxJUAEM6jq2o2UNaQf61yDxbE4YhJAFDG2XTYHcWe+ACi8LiGwjUCq6dtKrX00qo+ijFS8DgFfCXY6h9dv5bDbpsMUQeIo2L2kihHKsdBaq6MQtkId6YitsaW4vGQNDLITdBGB6dST0VR3J/rtgCmfJPGxky53JJeFidLnuVP92/uLU72LNjTw/iCyWKKuvzRsKZfqO460wsGticKeczpkZpluWOMNrbogq7CB2VNu7czE7cuM2f4XHIHaRIwigFJURWcnfVQHodqNg9xjpQs53H0G8Q4+bZV0HK8OSJLcvwVtk2slBqKsCarp9OmL45EFn9mygUGiVhax6fKOuG33JG/hPw5Joeyt5iD8klk/o4kHsKwTvHzbi+YSJ4XCAMeRo0lljenAK2oa7DVsL6nvV7XLBkAjYrykOM7PW+wsVdWQD6WMNrFjrnMuJEZCSAwIJBo0etHtgR/ZmMSqyExoA4aNKAYsYj6GhUYuqv162Ey3FJWFKrISdIvMtd0GGkSKVbYg/cfTBfJ8cMXLmDYWrlIC6f+YBsAe0i8vrpODi0QpK6PEPg9NESySSM0YUXYAOmtI06aoEWD82533xRxvw1FqgbVJyssYGoVTLIhPTrTn26bYbFaxeB3Hh8ND6TwfzmQf745OjDN4UicMGeU6jfVduZ2Onk2JZ2N9RtRFCjqpQrHvEwBMU5rLrIAGFgMrfdWDL/ADAxdiYAEN4egLatG4DDZmGxLGqvpbNQ7Xtjh8OQEVT0QQfiuNV6vmpuY2zEE9CfYYMYmAAr+GYD1V73F+Y9m2ZjZ1bgsxJB9vTGqPhESsGCm1quY9jJXf8A8x/19hghjLxKUqhr5jSr/mY0P5nAAfjAQxz5iVBKkaEohAvk1EkHqCx7joADgbxDgWjLs5k1SyIFCyDzVLsOVU186gE7U3azeGaVdERCpr0oaTbmobLvtv032wA4S6RC54wjjaJAXkbTpFhEJZgASVsAWB0Axmjk7ZNHOPcZnyuXOtAzkBEkjbVbV1KtTAgWdtX1wG8LwZfy/NDiSVQ3IHIJ2OzI1X172LF9cEfE7Fmy0k0bRxCRgbYWCQNBJBpbII+a9x3NYG8RhHEpQkSHQKDux5QtX8hFa76evXGGclvtrnyX9noYI/tcOl5v4dIJ+HZGzEr5mQaIYzphBNDpRaroEAlbHvjJn+MGTMHYSRC/LXWyA7aSTsKAJNk6hWmhvZM5nwsnlLFG7pGhBETHzIyR0sE6qB3pWAvfC5w4ZmOVoxl4pZowjHy3BC2OrK+nnP4QLVR73evBFL3ZllLc7/KCUPhpWjSy0QXmeR23Y1vykAKg7fKdgKA2x4y+TVfiEyRKhcaiJNTjopOkKK7iy3UYw8Szcit5GYuWUJbLtopiSaApnXsWKgbUu4JFcmeMul56SINyJIGpqAKhYwQhTaxzE33rbF6U+2cBHK8c03HHJIFRL1NlwRQY3sjh9Tb9vfGrhXicawCFYHdtBNjfd/KenC+unV1vGZXgeKOUvAvYKAFGzbG6Yg1Qb5gOx2s3nhnlO0jZZXBs2h6aqsgih0Gx0jpd4jdH0DXqOSMCAQQQRYI6HFD5JG3KKdyd1B3K6SfuvL9NsDeEZqJFRI2+GeVdR3Vh+H13o1//AEYNDFkZWrOGqMa8JgGmoYhpsLUa7A9a22vviPwuE9YYjza/kX5v4unze/XGw4FcXzjfuojUhFl9iIk7ub2vYhR3PsDjogqzWZSJmjy6R+a3M9AKqX+OUrX2HVq7CyAk3Bo5g7HUGYfv7KyOfU10jH4U6dyMEcvl0CaUB0XqJJtpG/iYnc/frt2x3iMZaJwrBSR8xNAC97I9tsXRhxbKpSt0IvGBm2EaSOskIVWjRlAU7cpIjFPpG4DL2J6rZqymfWE/3kTUU1SG9tV7SWQbO9kgnbZemN83DzHqBYE2zBtV9WBVh05rZWobAWO4xUAOlbYxZpOLo0yaapHSb3O5O9+uOqaNjY+22OBWJGkDrvZqh7UDf8se5YivUV6e+Me+32Q4sr4u/nRaXYqwI0SCrBB5bPsTYPb6E4pOdkMbzMDEVTXoIKgczx5hSOh0yaiD6AemO5xNUbj1U/02/njenE3YCYrEWj1EAAAU22l7PMa1kna9d42YpuS5OoNkymcOlLO0kDFdR6GOVC2ojoSkYYHvRw2ZqASAi6IsBhVg/wBPqDse+FE5gzOwqKFYi/7taBDL8bYtTEnzip2rULBo208Ng0Bttyw1H1cKoY7e9/pjZi4dFGblJlfDM9+zEowCRKLKjpEP4k9YCeo6xn8vQzx9vgWOzwt+kqH/AGxgzUGsCjpYfK3Wj327gjYjvgJm8+8ELxsvw9PMBZ8k3yMvrAxFV1jJH4dwyQrlHMJ3wx9xMQYmKiwXo/FcLOiaZAzGYbgDT5TAHVzba7DJ1sb7Y1ZbxHl2UNrItQ1FWHWqHT5yCDo+bcbb44vhrLh2kCnU2mzqO+kMBtddGI/T0GIPDUFVTVsRztswoKw3+cAAButDAEh8RQEuNRGmuqMNVqhGnay3Oo0/NfbFo4/l9/idBZ5W9Aa6fNuOX5vbHDwCI3esknVqMjFtVILsm7HloR6Vjn9noKqm66r1terSBqu71bA3674Aph8TQN3YUzAgqRWnX/MhGIX5q7bHFWd4zEzwUxe9cgVVJYleQDRWoUWNkgAFd6xc3hnLlSpDkFi5JdiSxDAkm9/nbb3xzhvDI4JGWJQqhAT6ks7sST1OK8jqLJR0LPL1P7Oh7CmlP1O6J9tR9xhebxfk8rO0KxymmCSzhCwEl0FeRjqZup77A4ZZOMwLKITIvmE1p9+wJ6A+xwH/ALGRmdpDLIYmkExgvlMq/K19TvvXqB6YywcebO0l/wAhlkjDAhgGB7EWDjzDAqClVVHoAAP0GLMLGe8RwtINEissSlyAa1vZVAPUA2Sf8p33xwotnWOEp8IZJXCqWOwUEk+w3OPmwkmfMBoWZmZmdSQBs16WIv4jqthbOhQO56PvD80xg82YhLBc2NIVOou/RaJv3wsxMUXlfVNMfiSDUukEn4aF+ZW+osICdtK4txcMiqtFPiiCfylJkEpQHWFNBdNczMOp69VsseUJ3XuG8OzAmMqjyyQQ+oMRoP8AiK2olP8ANo2J5l2OHHK5GAO0SPolUh5pNABZV3Kq3YIzKb3q73Yk4B8W4gcw3SoQbRP4vzv/ABMeovpt3vFni7URupUD/EmYy8ioMvl5lZBTNAkQRhRvSrShSLqjbUNu9498Mhkl0kTzahuInfRITvqC/EAs/lbHA7MSEFkdyaF+lgE3X+3rjroa0yIBfawwP0+nuARir/Ivglbkhs4ZMkjsrQGGeVAGYXRZRY1dw42ILDcdCRhoyU+tFbpY3Hoe4+xwhcH4x5UqGanUDSJG3eMH83Up63uOtnDzkjRdfzah9GF/11Ytwyt8FbOcXzwgglmYEiNGcgdTQuh74TJ89pkeNlaRhTS6a+JJQLFj2jTZQPaj03a/EO8QS/nliX6gyKWH/SGwl5LMCJzLMhaPMIh1dVGptThtvexvv/SzLKUIbo/X09zvFGE51L6eoa4TxlJ7ABVhvpPp7Hvi3iZR0aMyKjGq5gCGsFdvW6NYE8HRZZY5IozDFEmgC/msdPcCz+gwk8adDM88mSzEYZ/3msoVaq5SVoHa+p+uL9HOeXHc/r1ZGowwjlqHHt3T9Bn4qgEiyVQkDKWIorKKLKdtt1uvxLQGMg/Q/wDzbGfKTzMhNftOVkHNIFtwQNvMCAssi7DzKNDranb3A8TaRl5TLSc+sraEE0GVbKgDbWLXbtW2fPhd0jp8q0bsjmFRufZTQBroSa3rovuenc1WCXHXTQgVgW1XsQdtJ9Om5B+2A+UieRSyIXANMUIcA0D1U+lG/fHPLahQG+45l6ep0kkD3rGRYnfRG/ij1FDrYIPxGvYepPsBZ+2PeXhK+aVU0s8QIbYFRCfMqxzDlNEdTe+PWVkhRtUkZlpSSCAQoO3ynls+rGtjpLdisIWcpUUqxGMEggCtKlUFbm6Y1vvQIvGvDj49xzHvzAnB8kViEs16HUI+4DamvbmFbF6vrairGHiKPSK/r69/52fvgflMmqw5ZhvI+l92LjSRqcb9VF7Gr1UTubwTxtxLgzZpWzhPrtgZ4kh1Zabp+6k+hBQ2CO6kdcCocp+3MzmWkDsipfTQRdA9TV37+22K2jOXLQeasqSxyBVDWUpXINdAtKVJ/i7Yyx1kpZNuz9L4u/6NMtJGOPcp/q7qv7DvhbiekjLyaq6RFjZUgWYmb8TAcyt+JPUqxLVeE7P5VXRXG2yBmBohdiHH5ozTg+gYdCRg/wCHs60uXRpK8wWkmnYeYhKyUP4SwJHsRi2caZTB2gnjhOO4XuPcPmeQvEf7tU066DAu3mfRlGhge9Fe5xwdDBeJeFkrnS24YKDXK0QZjb8w1WBHRSwRq26euTh+V4hGVBNoix8g0bgGLWAzN89CXqANxv6AOF4XfEXEzBDM4+YuET25Bv8AbmOK8hDxDzV1Oqp5Q1a1DgPSbAI6m71b9PrY0r3i39oJjQtDJczkL5bgMwKgA/FOxusZtXKsTov0sFPLFP8AK5LJeG6Mq8iFtT0zENrB0n+IAad+t30w8ZSTVGjdyoP6jCP4o/avKRGMBaShSxNamxsD5x77bYaYMtmlRVWSDlUDeJ+w/wCbjHGKjNpeSRfnbljTl22/6L+NtUEm7AlSoK/NZ2ULfckgDCTwrwzozIiJDhACxANAULBv2Kr9G9jhkz08ikedNleQhqMTit6DfvegJ69B12xoy+RnQsyfs4Lbs3lvbbk7nXZ6nGhOkV4szxxaXmZvFnFFjAhZTzgGyaXZ15Seu66vsDhbnzMQVLUytIwM8rmubzlLppbbTR03/CqDftu8TcNzU08IuInqNKMCAp0sbZiKqS660ML02UzDSWqRuGGsKqPsdCysPqxsb91rGjEqiU8eYRjzmvKHVu0iiNzd/NLJqs9rVNx74y44OD5mKEiYR8oSVa1A6F5WLfmHmbj2vFceu+YJX5Sf9xijOv1EM18NdUYhtlY2G9DQBv22G/1xo4rnsuy+WkqPKrDkRgzL/Fqr5RpJ64w4gxQkk7J3uqIcNfg3PFgEY7xgx2epUANH9SAWX7YVMHPBxqVv80Q6fknxbh/kcDH4l+WH/wC5gr/rH+14W24ssMEarTFViDCrrVQXlBH164ZPEY//AM/oMzFf86/nQ++Pnz7h7PMEyzbGjSzPX8tI+4xpz5ZY8T298GTVScUmuxizkxzUTwRy+VIeXWoNWCCwBB222q761dYA5LgGaiRtWYLwmwTLH5sRIPcM+oLfVqrbrjzwrNFVR1QqHVSN+bV5xFkA9OayR2O+PoXA3Gl4/wCFiR/ke2X/AHH2x1pdVKUKfaI02RyVPs+PZiNvOOWSNYs0JAEeBmVGFauYMdhRBDDpgxw+OKHMtLOfilNDhWUAS8nmEU2sAbW225NXh7zXCY4ZPOWNKqgwQaox3Gqr8v2/DZ7dMPEOHqzCZJNDdQwkKjpWxBoXy2BerSAbrGxzco8GjdzRiZ45opSmmRKbzFsxuQfwlo9nWrHMG3BBNg48T60iKFESW7jkdo30xgCzyMbcc1MsdDlsGjerg3DBFI8pZpHcG9KFvmbUSWrfoAAKUb0LJOCKvHH+Ax2d7jZRZ9TVfqcVbE/YnxKBj6lyxWQL5Y3LkDW7arVvahvq+c1exxk/4l5ZYLrGho7qgrCVqDChRrf9PfB7PU8dimFgitx164UsnGxRFldFZfMhOk0LNGOlqrAUED3x52unLHNKLpUedq88t1dIMcE4guto2jaMo2hS2wI6gKLIVdxWmgfQGwGDCTLICYQz/E+LDZFFmXcHbYG1DDf8WHLLSalVruwDfreNehzvJGn2jvBk3rkDcV4CzSebA+hzuVJOkmqugO4sG76n1OKeD+H2hUl2DERlFAJIUEG9zX9B1xZ44z7w5UmIkO7KikdRZ7e/b74R814hzyRrEHOqNGWY9WXU5UBmP4wNIFE7n2OLv8PG5+J5/Hi/gelHPlePZarrrmvifRInJyasP8AH/wBO8EvCxBWcgUTOxO97lUP9K6YT+BccjTK/ssshaeKFgwI/hU2uroWVRR+mHHwolQnpZfm920ID/wBsd5VwiiCpsOYmJiYoLSYmJiYA5hT41w15kLRAGSPMMwB7ixY323oH7YbDjBkzzSj0kP8ANUP++KNRFShTO8c3CSkgLwXhLtM8866bYFI7umqix9/Qdt8MYxMD+JcZjgkijfXqmJVdKFhdgbkdOo/megOMkY1wjrJkc3bBfjfIySRBkTUU3BBIYHvQrcEWCBv9RYwH/wDDzixYaHcoNwIm3AP4dDHcAjm0mxuNNUQG6Ti8CyRxmVNctmNbssB1IrtgXLwtUzgZVTRODqUqCPMWrI9GZaPofL333xbFuqZbDKnj2SXzNfiIugWdP7oPqA2Ollqxe1qabfqBhK4LxidI7Wg7gLKxNkEF70r2YO52quUisfSnUEEHocKmX8LtFOjjTIvm6ruiq1td/Mb3Ndydt7HeLIkqZRaoG5bjckjxNPpZSCKC9VKASrt1LApIPXZR1GMmfyhhk0E2pGqNrsOnYg9z6/r3GG3iXAPMlVlKqhNuK3vSVDIR0bcXd/IpG4wNlycsS+XLD58V8oQajd1a0AYnrcgcm5ophNqYa9BdrEwfzXhKQH4TqynoH5WHtaggj7D74o/sxmfSP7yf9lxnpkAV2ABJ6DDj4e4e0MKmTZ3lViv8INBV+unc+5OOcJ8MCN1klfWw+VAKQH133YjtdD2waznWMesg/kC3+2LMfEkQVeIFtI/aeA/+qox83zkZTSyaQTGC+rpoSVC305Wv7Y+l8d/dp/z4P/eTHz3jjqCNTNoMRUxjYtrMK2CdhpLd/X2xbq1+3fv9zFrP4oz65E0lpFDoCOUqSVadBsvSiBXbph0yMpQwP6ny2Hs3y/owX9ThHkKA/unkYGYHStNtNG4qz0Go4d2W4o+xJh69b8xCdvXrjjQJ/qfsUaXuxoxjThcIbWIk1Xd6RsT1I9CfbGzHcbD0zgxDjuJgAHxPheljNFY2PmRD5XG1tVWJABsRV9DexCjmcvqmeNkBjkRXVtR3ZCKJF+mggj0x9JOEXjcQjVnAJOXkagO61YX7o+n9D2xn1WNzha7Ri1mLdHcuwJJxBXVvhkPoXMb78yEK6jrTLp0nDfwtgYlrcCx+hNH9MKuXtiqxuTzM/wASr8uWNyo9SNY6e2GTw/r/AGeMyKEejar0G5Ar2oD9cVf6b/uNexl03EmgJ49mV1hy6sPNeeOkB5tO4v269cAc4dMjeXTiXPWfzKhs3+VSSfTF/izgzxZhszlnMkrvWhUDtGSuktsbHtY2OAmR4hLIvlRxESpEIRoF0C9TO3u1gbdAT9ce2vVHqxVLg38FU5vNzzR6UEjhClEko7AEg9AdIYsQb6+uPrfBo1EZ03ReTr662B+1jb2rCpl+Hx5Y6IF0hRqAsm5pPhRCzf5j7dcOeUy4jjSMdEUKPsKxnzythO+S84WX43MHYlFMQl0FtBXT8dY/nL05ILHYCiN/c3xLiCQhC988ixihe7dL9ttzjBkuO5aVLDBRrkFMALKOQzfQsCQe/XFJ0YYfGKEKfLYW5Q7jY6Y2H6+Yo9L6E2LjeLgPmhZT0A1qbao2raz8sina9wfSzpPFMkoFeUaYVpQbE0t9PdRtvuvqMXNxHKPSl4msgDYEEkLXau6fqvtgD1luPKyJIyOkciK6yVqWmUNzabKEXuWAHvjkmeVPOkB1p5aygqQQRTDY9Pw/zxbFxjL6RplTTekV0GwP2FVv0xVm8miudKIPOR1bl2Z6saq62NV44yK4ko5lM9LrVMxEkZe9BSQyA0LINotNVnuOU74+aeIuO5ts1m9MrLHBq+HVroDCOiv4g1liT0B+mPonA+Guul57Mi2EHmFlVfYdAeos2a2vrhU8YRrk8+uZZLgzKNFMB9AG/wDxo++k44wbN7SXkSJ+QjmEeVzJGnL5eYICnVLYM7VexYHTe3Sq6Wz+HeIxNNnFRNE3nedCupjr0FtSgMSAzKWG1WHr8OM8US5FJcvPcmQzVGPMJvpPYmu+w2/Le+4Clm49D/vOdCNEim1cD5WDDoar9Oxu9bgstr6En6AhlDKrKbVgCCO4IsHHsnCZ/wCH/G2KJlMwGE6gspC8rREkxnUvKNrFflwa8ZPIuRzBhJEnltpK9R6ke4F48tw2y2kLlhnEx838CTRLnimUmlmhkg8yQOzNoltfmvbUR2Hqd6rH0jCUdromUaJeIMfN8vw9cxmZyxcT+Y2l1G6ANpsk0AosCgwNBqwbyHH3hmMMzebGGKebRBQ/hD2ADfSxf/aiOVVb4RpnpWuIu2u0bcvFl5HmXMhTMGdj5tAiK+RoyeiBa3XobvfGjg0jOmX1EtXmHUerKtojH3ZWB++Ck+XR61qrVuNQBo+14qyh1TSHsgVP9R5m/kUxthLc0q6MjPHHT8NP+fB/7yYRuK5VpctlpF2k5LIFmrGsfpZr8ow7eJsm8uXdYv3gKOgurZHV1F9rK198BeEyJIHUA6CTIoYVyuxP1FOG26qdu2NTx+JBxM+eO5ALJwGSdmSQsFd0KaehOgmiewo4cYMrrkj/AIUtq9WFBfsLY/UDFMGVVOg39TucY24jKzVltJAtXcjlBv8ABvTuN9vl9TtR402meKDvtlOnx+H2NJzChgmoaiCQveh1Nem4xbgPw2SCMfMQ7VqaTZ2PuTsfYLsO1DBZWvpjo22esTHMdwBMLk6g5jMIdwRGxH1Ur/RcMeAGZWs1J+aOIj7GQH+ox3j/AJHGToD5rw4jmM62URmxXzfTVfueoPU49+I895MJC7MUchVIDFVAvRYI1bgWdh1NYMYzZzLK4skrQI1CvlNFgdQIo6V7dsWLFGCe1UUQil5C7wDLs0+0geOMltQTQLZKOgCuRiTWrUaUm9xZ/J8MhhZ3jiSNnJLsoq97N/ffGWDi2WjAVX0qSSGKvpYk2x1kUTfU31xr4m/w6B/eFUB/zGifsLP2xOOUek7osmprlqrK8knmZuNa2Rf2l/8AM9xwL6bKJD12IG2+GvC94PTUkuYP/wBRKzr/AMpaSHt0KKHrsXOGHFDdstSpUY+KcOSdNL3QutJoglWW79QGP3rAv+yOX5eUjSCo3HQ3W5FirPQj3vDBiYgkEZngKOwbU6sGLBlYWCdFncEfgXb6+uKX8KwFY15wsbagA218tXYP8I369d9zg7iYABS+FoG0WG5AoG4OygKBuD1CrZFHbYjBHiUJKWu7KQ6/VTdfcWPvjZjhGDVgzxShgGXcEAj6HpgD44yK5jLGE35jsPKA66xv9lq9R7LftjdmMwMsW1X5TG0oWQ5O6AdyxNj3JHpj1w3KNqM0v71hWnqI0u9A9fVm7n2ArFTxysk+P5bO5jh2vK5qPzInB1RsaB/PG1EWOv6XvjZ4U4IpKysiZjJkusxdvLaAqAysR1NivkO+1+mPr8+XVxTqGHowB3+4wj+IfD65SLMNC71mJVPl7aEO5sAfbr6AYvyaz9ttKn/0/sWY475qPqXeFpcrAYky0zutshEmoEK5uOtYBID8v1kN1eHfCL4o4SghSSEKmi2vVuCTYobgmye/thjj4wz5MZmKIysY9QiU7luhW/Y3+nTGRbm6l2dZYRVOPTPfCIlSXMqqhR5imgAOsUfp7g4KY+S5/wAWTftcpMj5J/KUGKSLWnm0w1Fls6aqjprYE9xgTxfjmakFTZ1SvpHte2/Kii69Gr7Y1R0spctlY68YhWLNs3LzG1cUWD7BkDn93d2T1o4K8VjizKPpZbjsOSjPW29KCLPbVv3wmcMy7DKM0eXSGASxO008ra3WqkkXuGqmFWCWIF9cHcvwXMrEy5do5YZwCH1FNjVNXbYb11xiyYp424VcXfyN8MmOUVJupKvn+IZfDGd8zKI7G9IYFj3CMRZ+wwU4dHSDai1sfqxs/wBawO4bw7yYY8uDqoEsaqxdvt2smq9D7Y3TcSjTWGaimjVYP4zpTtvZ22xs00Go2zDkacnRsIwpcdyKwFptxEx1Wm8kUjGiUX8avsTGNywNBtRGDec4wiopjKSFyQg8xVU18xLWeVa3oE+xxmjWOImXMSq8oDG/4FVecRR2SAB1Itj3PQDSnXKKmrFuDONMqnMMEgJ0goaEh6VKQfhG9vL7nYnfTg7PII1G1D5QAKA/7AAYuz3C4p2cxOqTbK5WnBFbLLH0cV60wHQjAHMwTZcaGUaDQClz5Z3/ALuY80TdKSTbsrHFniNppcMpnB+R6m4yCgbzUVG+VzRUnfazse+1g4r/AOKeUuqUCO2NNGWA09iSopdq+YAYDvpWfy1Do0h5lKrQpRs8Z2cE9GG/YEjYe3nCTSBfgaAGZtmhYWRuBvGxojaiK3vHkSzZ4SqUmYt2SDqxuyXGnoGxKDRF0pIPSmHI19gdODeTzqSAlTuNiCCCD6EHcf74+bozDVI0ccLE6YyJQY5gdl1UOUnajQPQdNsFcvnHUprBjlrYqDIoA30lgBa/lavykHF2LVqXE+y/FqfKQ93gVxuPTol/gNN/kar/AEIU/QHGrh+c8xdxpcfMt3R9jQtT1B7/AMsaZUDAgiwRRHqO+NqdM2PlAbAbxTOyRKQuoeYuodqG41e1gYIcPJ8sA2SpZLPfQ7Jf303iZ+WMJUtaW20kFtXego3Y/TF+WLyY3GLptFWKSx5FKStIAZ3OxvYc+WXiLxAd0F+YpIDaLNG+pDAdRjBlc1LLlkjGzi41I3ppX8qIg1RKozuRRGw3xVxngeolYIm85KdYtWp69HJ5IlZbALlm/hBIrDl4c4FGFimYiQga4qvSmpa1C92cqaLtvRIAUEjGDBhljk5Sq6rj/wBNubNGcdsbq75GDJ5dY40jQUqKFUegAoD9MXY4MdxeUExMTEwBMTExMATHiSUKCSaAFk+gxj41G7xER3drYDaSU1DWobaiVsXY69R1wDhizakBUdUMhNakbkJS9et3ZRXmUEbrXQGsAEIsp+0nzZlOij5UZ2Kg/wB4e4kI6d1HoS2NUEjIQkhs/gb+MD19HA6jv1HcBc4RmM0ZVhcudATzAdFLRirmHMSV1k6ibINbYbpoFdaYbfzB7EHsR6jHE4KSAn8VgTVOzxOc5bfs8iozGqHlhHA0otimBIF6iRR30ePAfIjP/mD37H9cHRIYhUhLL/iV/wDuB0/zdPpjB4ryjTZV1j3a1YD1ogkD3q6xh1Kbg4teRp0s1HNFv1FrxRklEMUnRq07IwBHbYnlrf64Ijg6ZiL9lkZ1SRIplKNRsBRIOnTVpbfvJgG7rOkMS2ZixVgSxIF9bJofSsM/jJZEhV4SVaM2WABqMjS/v0N7A/KPrijTtSyOUfRfU1ay444wl2m/p5CdJ4dzS5qVHzcEtRq589A/LqeidQJWt9gQN8Eo/COcO6TZWO+hjgVT7UShI+2KvCnCB+2sWVrVQxYgHmDm7vVRJ9De3XDm2fZ5fKgaPZNZcnWK1FaVVIsgqbN7bdbx6byZL2o84WuGf+HaeZ5ublOaO/KwNbjuSSW/kO9YdY0WNAAAqKKAGwCgfyAGMnDs6zmRHUK8bBW0mwQVDKw7iweh6UeuxN1+Y1D5FPMfUj8P26n9PXFL35JVIFmSQkF2FFu3ov4R/ufcnGTivBRO6vrdCqsCFqmsHTdg/ISWHv1wWxMakqVHIsxeEVCsvmNThg9hWJB9CwJWt9+vvsMe5vCofWWlcmTd9l3PNprblrUenXvhjxMSARwfgS5d5HVifMN0a2t3c79ern/5ZJWRAQQQCCKIPQj3x6xMAK/GfC+pKiClQP3MhNDY/u5BbRdelMv5Rd4QuDZY5UvKVKiY8pk2NWNBWQ/DkDDmCkht+m+PqfHpSItC7PKREp9NV6mH+VdTf6cbEyyhNFDRWnTW2mqqvSsRJKSp9HEoKSpnzUTtaAIS4YAiJhHynfU0UlACz2J+vpoy8Dec4BvWxNBtSsCK3UnVGR1JHKQPU1hnz3hKFh8ItCRuAu6f9B2X6ppPvgI4zcDmJV83SFYuih6B1AWpZXs6TsDIffGeOix7rszPSq7DgSqKnSRtqHp3BB6j64me4o6LzOiXsG0km/ZdW7e38sAc1ns7pPlw6mqwPJkQn1AMnIDV1qNfXBThPCHmUStJoR1BAjNyMp35piARe3LGFqtjj0JOBdFSKoC1BF1IOoFB5nskltJ2TUbOp9uuwxryvAHY6mJiB6hWLysPRpm3UH+GOq/iOKBx1MvK+XTL6dM8UYpq1LKisZDy3szFTdkkDcWMasr4siZdbKyLtZqwqnSFYnY6SxobXsbAxU5tligkGMhkY4U0RoqLZNDuSbJJ7knqTucYuGHypZID8puWP/Kx51/0ub+jqO2Kf7SKGpo5EXSp1MvTVqqx2BoURfUg1Rxk4lxiNmjIDpJHIpOtaCg6VKuRdB1cVV7lSehrk6GcYmF6LxUhZl8t1orRYVyN5fMaut5AANz9N6I8I4umZVmjukbQbrrpVuxP4WU/fejgAhiYmJgCYy8SWQxOIqEhUhSegJ21H1rrXeq2xqxMAKEWRzURWJWJWOyrIdK6fMViChsk6daAWex91ryuTz5SA62HNGzhpLaqi8y9h1qQhaNaui7aXKsQDACfNwnOnlLsVMVMfNNs+kE100899BsK3rYXz5XPkbGiGSucb0ZNRNC6IKfp0PQtWJgDlYxtktP7s6Py1a/pe32IxtxMQ0n2Afup1NFzd2Smv+jfaseJ8/DRV2ABG4axsfUHpjdmZ1jUu5Cqosk4oy3EY3HK1cxWmBRtQANaXAa6IPToRip4I+RNirw/PQlvIkkUhYHhbmq1VlCm/VkYG/U40R5TIooVQZCHMimNWdw+kDUDEOU0AOwPfGuRo1zyTCRaeCVGGoVavGQxP0sH/Tgs3EogLLittu+7aRy9aLULrE+F7izLw3Kch0o0SsxZtZuRya3JskWABubAAFCsFIowoAAoDYDHIpQ3ykGjWxvcdRt3xZixRS6IJiYmJiQAM68gne/P6r5QjXk06efUflu7vUbrTp3wMy+dzq6NYblQBnELt1SJtXlg2zaiybH1PY4cSMTTgBYXiOdtC0YGpiNAjY1TINJYNQBBkbWduUD64MvxvOOiShGZTHfLC4Gpmi20kksANRDDrZ2NHDtWOKlbDpgBQg4lnZGj1xFB8BmIhY1ZQSrZ77v8t0Abqt3AYlYgGAIzVvgdwJbQynrMxk+ikARj2OgLfveOcdNosQO8zCP/AEkEyfQ6A1H1IwSVQOmAJWBXDpBDI8DMANWuKyN1eyVFmzpYNt2BXBbAbN8G8ycyMzaNMQ0ChqaN3cauW6BZaojveANUnDIHcSmNGbqHqz1Qij9UQ/6RjwnBoAVIiXl6egoCtulcq/oO+F0eHs3pdRKADHGi6ZZFoqYt90OnZWG13Z6WcaZOAZitQmqTrfmS6LEiEct/LoDrX5uvfABqDg8CWFiUXpvvdXp6+nb9Mdi4PCopYlAFe/Qgjr6ED9BjP4byMsMRWZ9bFyQdbPQobamAPUH9cGMADYuB5dQQIUAPXbr8tfYaV/6R6YuyPDo4AREgQMdRrudIUE3+VVH0AHbGzEwBMTExMATExMTAExMTHMAdvEwtDxE37b5OlfI1eT5m9+fo8zT6adG31NY1y+J8uspiLNqDiNjofQrtWlWetKlrFWd7xFnfhy9A1eJgDJ4mijJDsWYvKqrHG7MfLIDAKoJLCxde57Y9ZTxZlZCAshoozq5RlRgot9LkaSVHUA2MTZGyXoE+I5USxshJF1RHUEEEEXtsQDvgRnPDpmdJJJmZlJ6LS1qRgAoO26Dclup9qo4h4xjEGYeIP5kUDzKskckYcKLtS6jUt1uPXBPjnFDBEGVdcjskca3QLuQBZ7KOp9gcRY2S9AfH4SjGjm2UpsVG4UQbe1+St/U44vhJQT8RqLa6oXqtSebrppQAvrvjTk81mo3IzIhMWhn82O0CEdVYOxsVuGHobAxnzfiyPyZni1a44mkVZI3j1hR8y6wNS3QseowsnY30bvD/AAVcorIrFgxBs+gUKOpO9KLP6ADbBbArgnEmmbMKwA8mbyxXceTFJZ97cj7YK4k5aomJiYmBBMTExMATExMTAAvjOeaMxqHSMOxBkkFqKUkCtS7n3PY4CS+LW1BFUE/C+JZ0tqMWoqhptBEnK1np07khnuNsJ5IEyzzGNUZiGQDmugA5FnY49cO49DMVpSoaHzdT0NID6SrehB+22Is62SqwfxHicoMEiBWmkg+GKbTqoPKPm7qqgenveM8XjbWwVFUhyCj2TaGSMAkUOqOGBDfbDLluJwSLrjmidQa1K6kAnarBoH2xkzPHsqio/mxMryCJWVkI1el3VCt8TZG1+hbLmZJMiZE2lbLll0CzrMdjSDffoMLf/EeIIZGEbOAI41DoxAKeaHkARSx1sF6XsVO2Gji/FFy6KdLOzMEjjStTMboCyANgSSdgAcU8O4szu8c0LwMqh7YqyMpvcOu1itwawJ2urBmbz2e0OQgGzAKsTav3pjFNq3OmpAdPT2xWnFs7oc+XYUJR/Z5AzksobkL6hp5r6kgagK6l81x+FYjNG6zKHjQ+WytReRYxuDWxa/tjXwzPCYOQpULI8e/co2kn6HAja6sXY+L57y9ZhF6V5PKkBVtMBY9SSAXl5QL5K3IOGPhM0jxI0qhXK2ygEAH6NuPoca6xKwIO4mJiYAmJiYmAJiYmJgCY8SXW3XtfTHvEwAlDwUf2a9Z/bC3na/Nk8vz9Wu9PTTe16brG7McAlaOZbjDSZqGcbmgqPCzC9PWo2A+247M+JiKRb40hayHAJEzKzEoVDZs0Cb+NJEydq2CG9/Srxm/s3OIMvGjxpJCkw1iyAzowUqNO9Egm6++G7EwohZJfnz+58+l8H5qRZb8tS+Vmh5sxNMdThaJaRbC7HYDb36Br47wxp4lVGCyI6SIxFgOhBF1uVPQ+xwWxMKEsspNMWMxwzOZpZEzDRwxvDJFohZpNTOK1FnRaC9gPXf0wKXwlOySKyQIxgkiVhLNISz0L5xUaUNwAx6em75iYUSs0lwgRwPhrwvmSxUiWfzFonZfJiTewN7Q9L2rBfExMSVt3yTExMTAgmJiYmAJiHExMAK8vAGlzuYkdpo0aOFVMcpjDVr1fKbsWN9uuMfG+CPHa5eAPGuV8sKaYH4ykimYam023MaJG5w6Y4cRRYssj5wvA55WnLQyskgyg+KsKFtGYYyckewAQj5rJH2GCfFuDus0jrl9aeflpNKBeYKpWQgEjcDTfsMOoxxsKOnmk/wA/PQB+JMpI3kTRJ5jQS6/LBALqUZGC6jWqmsWQNuuBnGf2rOwzxpA0MehaEmkSSMHVmAAZlCFQV5upPp1b8cvCjmOSq46PnqcEmdZWWLM2xyoqbyEsJmEdqWED5FDbsfUAHDd4cyzxpKHXSTPMw6bqzkqdvUYKjHcKJnlclRMTExMSVExMTEw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leavingbio.net/cell%20structure_files/Cell%20Structure_files/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921641" cy="34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jpeg;base64,/9j/4AAQSkZJRgABAQAAAQABAAD/2wCEAAkGBxQSEhUUExQVFhMXFR8bGRgYGBgdGBwZHB8WFxwaGBcdHCggHhonHRoYIjEhJSkrLi4uHh8zODUsNygtLisBCgoKDg0OGxAQGywmICQsLDAvLDQvLC8sLywvLCwsLywvLCwuLCw0LDcsLCwsLi0sLCwsLy0sLCwsLCwsLCwsLP/AABEIAPYAzQMBIgACEQEDEQH/xAAbAAEAAgMBAQAAAAAAAAAAAAAABAUCAwYBB//EAEQQAAIBAgMEBwQIAwYGAwAAAAECEQADBBIhBTFBUQYTIjJhcYFCkaHBI1JicrHR4fAUM4JTkqKywvEVFiRDc+IHNNL/xAAaAQEAAwEBAQAAAAAAAAAAAAAAAQIDBAUG/8QALREAAgIBAwMDAQgDAAAAAAAAAAECEQMEEiExQVETImHBBXGBkaHR8PEUQrH/2gAMAwEAAhEDEQA/APuNKUoBSlKAUpSgFKUoBSlKAUpULZu1bOIBNpw0b94I81IBHGotXQJtKUqQKUpQGq5dhlEb518q21Gx2gB5Gf36xUgmqp8tA9pVZsba4xJuFEYWlMJcO64dQxUfVEDXjPgas6mMlJWiWqFKUqSBSlKAUpSgFKUoBSlKAUpSgFKUoBShNKAVzvSHZJU/xWG7OITVgN1xfaVl4n4mI3wR0VR8fjUsoXuNCj3k8ABvJPIVTJFOPP8ARKbT4NeyNoriLS3U3MNRyO4g+vv31p2ht2xZOV37f1VBZvUKDHrFcEuMdTdFpntWrjlsgIDCeGYbuAhTuAE89CqBu0rz5/aFKornz2Nlh8nYP0ztzpZvEc/ox8M8++tuH6YWG763LfiyyPehaPWK4q0S3cDP90Ej1bcPU1ZYDBOMztbMqOwpKat6NAjxrGOtzN9izxRo7c3hdICEFdCSN0cAPOoXTHEi3g7s+0uT+9ofhJ9K4e+9xH6xustv9fd6Z1JWPAmPCp9vaDYm9YXFOotI0yBAZ/ZD8ATunQd4e0AN46xTTjVN8fBX065O32NhjasWkO9bag+YAn4zUylK9FKlRgKUpUgUpSgFKUoBSlKAUpSgFKUoBSlKAxuIGBB3ERWrCOYynvLofkfUVvrTfskkMphh7iOR8Kq/KB5jsYlm21xzCqNefIADiSdAK+d7T2g+IuZ30A7icEHzY8T6bqs9r7St4orNwhUJiFlCdRn3ydNx5E86gjZZfS1cRt0/WAM65eJ0MV5WqzSyPbDodGOKjyyFaRnbKgzN8AObHgPieFXOD2Iumf6RuUdkeScfMz6VYbO2eFXKvZUasx58Sx4ms22gSSmHXTi5/X9+FZYNLLJ9xaeRIkrgsol2VF9P9q1New4060+gJ58lrSmzATNxmdvMx+dZYm3ZtgZkGpgQCTzr0o6LHBXIx3yk6RITDo4+juBvA7/X/aqPaOwhrkARvq+w3gRuHmPWasLmz1YB7RymJUgmDOo8RW/A43rforulwd1uZ5Hx/GsM+hSVwLRyNOmQ+iW2irfw16QRohbeDv6tjx01U8Rpynrb1wKCTw/cVxe2NmhjJzB04p3iBqAPGYKngfM10Ow8SMTaS6WJEmBAGqkrJjedJ9atpM0mtj6ojJFdUWWHByjN3t59dY9N1bKgbaW6bYFkw5ddZjs5hm1g8J4VTLjMdbBXqxcgOc7Lqx605YCtEG3uGkaSYrtujOrOopVA+Jxs9xCpcCApBC5rm9jcIMKqTprn8IqT0eu32FxsQMrFxlEQAOrtZgBmbQXOsEzrvGkVNii2pSlSQKUpQClVWO2r1dxlOUKlsOQdXcHPItiR3QsnfMxA0JhW+liF8ptsJdQuqyVYWGDZZmfpl7OpgNxEVDaRNHRUrlLfTe0UFwqwtlJ3qWkql2AVYqTkYyJ3g8NTJudLEBYC1cOWc0FNIF9uLDXLYc6aarrrNRuQpnRVT7f2lew+W4toXLIB62DDruhhwiJn01Ak1cV4RSSbVJ0EasJiVuoroZVhIPgfn4VQ9M9pZEFlT2rgOY8RbG/1bu+WblWGwcUmFe/hbhyLbLXbU7upbtkD7pzfHka5jG4w3rjXW0LHQfVQd1fdqfEmuLU6jbipdXx+5rCFyI54ACSTCgcTwH73V1Gx9mhFyyJ71x/3wG4Dl61U7Bw+ZjcO4Sq+ftH/AE/3qvMcTpYTedbh5eH78OdcOlwPLOjTJPajC9dbEHIkrZU6ni3nzqWSllCTCooJJ8BqSa2WbQUBRuFY4rDrcRkbVWBB4aHkedfQRioqkcjbKS1tzEXRms4Mtb4M91ULeSkH8ayG2rNxhaxNtrFyeytzQE7uxdUwd8bxWOEtYvCqECpibSiFhuruhRuBBGQwNN4rRtI38avUfw7WbZP0j3chIAgwigmSef4b6zd1z+VHOpzjym78V9V+5fYjGWrORXdLebRAxAnKCSAOQAJ8Kq9r4hSA9vM7DiinKRwIuGEkH7VTDsLDm4t42UN5Iy3CPpBGg7e+PDdqak7QE23+7+GtanQRrt69dtpcCIkiCWJZp13osDeD7da+i2AIbEW2uPlzi4FTsL2xrBHbHaRtM1S9nn/pPJv9VZ7B/wDsXf8AxW/816vJS26pJd7N+sCy2wzi2MhcHOuYoAWy5hmgQeHhVGl7aCycpcFyFBFsEAWTkzkcGuFcxHdKtEqQBc7Zx72RbKJnBuQ4E5sgS45Kgb27Og47t5FV2G6UBltgqBcaA0tlRCRm7ZglQw7sjUlRxmvQfUyRbbINzqVF7+asqx07WUlc+gA7QAbQDfuG6plcrZ6XHIM9o5sq5jIVQxTrDIMlQe6p1zNA0kEy8Ft9rl5bYTL23DZtHhesghPq9kDNO/MIFFJCmX9KUqxApSlAa71lXBVgCCCCDyOhHurOK9pQGFmyqKFUAKoAAG4AbgKyivaUBGxeDFyDJV17rrownf4EGBKkEGBpoK0pjWtkLfgSYFwaW2J0AMnsNPAmDIgkmBJTECcrdlp0niOYNeY++iW3e53ApLSJkco4zujjUWuoOT6esjvaTKC6y5PEKdAv9TCf6PGudCliFXvMYHzJ8AJPpWm6XzM4EhjJtz3RwW2x4KIXKdNNCu6rfozbFybo1M5FHEbpkbwSY38ADxrwc8/VyOSOyK2xovMFbWzbzR2LYgDm3D14ms9m2SAXbvuZPy/OsMQue4toapb1bxb96e+pGJxaW4zmJ3aE7t5MDQa7zXs6XEsWO2c0rnKkR9qYFruXK2WJ58YhhHtCNPOp9K5DH9L7uW7csYfNYtkqbzOAM2gkLEkSRu3+FbScMbcn3+guU0o+PqZ3bl/G4m8lm+1izYOTMokvd4zqNAQRHlzrbg9t3sPcWxjlHbMW8QvcY8A49lvd5RrVV0f2neweGGfBXSmty5dzCTm1zZY+rG88KndK8UuLXDYa0cxxDLcn6toSc3gd/uYVgpe3cm93jnv2r9LReua7HQC9d6/Ll+j5xpETObnm0j/etm02i03lHvIFSXcAEkgAakncBzJql2pjDdKW7Klszd4yqcgQYlhrMqCNN9dKW27ZnKW6uK4LTDrlwqDmZ95LVF2HjZvXjaU3YVElYyBgbjHNcOmmZZAlhO6vcfg5ypcbrAq92MtvlGSTmER3y3hFWnRm1FhW/tCX9GPY9yBB6V5mP36lvx/PqaPiBltzaBsi1D20D3cpe53VGS5c+supKAb+NUydKbsENZCOyE2wczSfoVCsAJzC5chhHdKkayB1lK9CjIj7PxXW2kuQRmUEqd6nipHMGQfKpFKVJApWNxwBJ5ge8gfOsqAqekmLvWramwuZyxkZZ0Fu6+6R7SqPWBqRVdb6QXgzhrBYZyB3hChiudux/L0ksCTqNDvrp6VVp+SbOc/5kua/9M0jKYltZUtA7HfJEBTE6E5ZAr250gvKpY4UxAiHJOvVGWm2AAA5JM6ZT5joq8JpT8i0arF+VQsArMoOWQSDAJEjfHMVuqPisMt1YJPNWU6qeDKefwIkGQSK14PFEk27kC6onTRXXdnTw3Su9SY1BVmsQSblsMIImuO27tZOsayq9ZbQiczGM4MwAOC6es8quelO1+othUP0tyQv2Rxf04eJHCa4PRRpPIDeSeA8STXm67PXsj17m2KF8sskS3iDkC9W8TKzGWQD5E6wfyq3v4dbadYspcAyWisTpwIOjIBOh8Ygwa17D2aVEGM7dpzwAHCeQGnnJ41KRuuu5/8Atpog8efz91U0WH1Jbn2JySrhFZh9s28Nds4bEdm9fnK3sM28LPssdYU8RALTNXWKwaXIziY8SNDEgxvGgrdcthgVYBlO8ESD5g1Vbf24MMFVVNy/c0t2hvJ5nkv75kevPbt93Qxg5J+3qMVt+0BiQGhrC9onRcxUlVU8WkRG+RXz7/iObZ9nCW7bkm6AzkQjMWZggbn3eURWm7s7rLb3LhPXvjupIB7Cs0szRxMyN+7nXddNMCBgSLYjqMrp4ZCB/lJrjcpZE5eE/wBf6N0lFpfJoxNjad1HVjhbaMpBUBi0EERxG7TfVZ0T2TdbCddhriribqm2Ll0FhZRSRFu37R0B1IG7QwQevvbXtphhiXICG2H88wBCjxMxVd0HwbJgkDiC5ZyOQc6fCD61soL1FzfD+hnue1k3ZWEBRDcuC/dQAF5lcw4qm5T46tzJ31t2b9Jfe6e6g0Pw/CT6io96yMOjBSxZ4UTEwJ3QBzPvqf1XU2lt+0dW/fw9KrnyuGK5dRtjvqPQh49jc7K6PdbIvMZpk/0qGb+muqtWwoCgQAIA5AaCqHYVjPde6e7bGRPFjBc+nZUHnnFdBWGixtQ3vqxkfNeBSlK7TMUpSgIu1f5NyN4QkeYEj8KkW3kA8xNasaJtuPsH8DWGy2mzbP2F/AUBKpSlAK8ZZEHUGvaUByy4fEYElbCHEYU6hJh7R5KYJZOQj8zrxPSi03ZvW79i4vaRihkMNOyO8ZmDIggxOtdYxgSdBXz7pDtb+JuDL/JQ9j7R3G57iQPCTx0488/Qjaf3L+cmsFvfKKy7tB77u92Bd0zLwVROUKfqb9eebjNWmw8AWIusNf8Atrx19ojmeHIeekHB7L6+H3BD2CRIZuIYcbemo4kcIBrpbeOFtdRGIJyi2dSp5+II1B4+GoHm48cs0/8AptKSijPGk/yEPabW43Icv386l2bYUBRuFacDhsg11c6sfGpNe/jxrHHajkbsgYnGOt1UCSpjWDJkkEg7tN5n4VT7HUPtPGOdTbW2iH6oZZIHqD7zzqXjel2DtMUe8Mw35QzAHkSoImqTo5t/DLiMZde6qi7cUoTIzKoYTEeNYylHevcnz+XDNuseI1x+fJVYnTDYm7wt7Uz+gMf6hXZ9Lsfat4W6LjAdZbZUHFiVIEDlqNeFcPhNsWjgL1jK9y9dd3KqphBIYOzboGUHT1itWydmtj3UFncgDrrrbraju2rY3ZiBv/XNhHJSqPLa/cs4932L/ozsO5iLdi5ijNm2i9TZHdIA0d+cjh+A0Pbk1jathVCqIVQAByA0A91Qdo3SxFlO82/wH718q7YQUImEpbme4Fetum6f5dvd4nf+vur3HO7HsrLucq8VBOgJI0yganyPGpF8C2q2l3DeeZ3/AK+6vdg4brM11pyN2bYneoOr+p3eAB9o15mWX+Rl2LojWK2qy2wGFFq2ttdyjed5O8sfEmSfE1IqKHdNCCw4Eb/UcTXv8XyR58R8671JJUZEmlY2ySNRB5TPxrKrkClKUBpxjRbc8lP4Go+xP5Fv7tbNqNFm4fsN+BrDYo+gt/doCbSlKAVEw90J2GMRuJ3FeGvwqXVL0r2h1NmBHWOcqeHN/wCka+cDjWeR7Vu8EpW6Kbpbtg3CbCSLY77fXP1B9nmeO7dM0mBwZvNG62O+ef2AefM8B4mpOExt53CBp4ksAQF5nxO4foa6XB4dQCzAKi66aA8Tp+VeNJvPO7OlexGNtVsp1jCFGiKOPKByqlxexjcupjme4t+1JVQSUKQwNtrZMagmCIIMHWIqytk4i51jDsL3V/fxqxr2dPp1jjXc55St2yHs7HdapYgCDvmV3A96BzrkNu9Kbt9eqwtshLr9St4mCzSAQg4CDGbgDwqT0u2q14nA4QF7rfzCIAVRqVzExO6fdvOlXc2fi/4nCWC1myyI7WurBYII1LBu8xy79dTNZ5JzranfZvy/BqlG91V8FpsvCY7DoLdvB4UgDUh+0x5sS2prmsPj2RMSzWMKc964SbjJmVuK2kJkgTpFde/Rd2BOIxuIcASQhFtf7uorj7OCsnAW4RTi8TcypvLBQ5WQNwHZImOJrPIpKu3D8fRfJMWmZ9GsDiMWq2A7LhF75UZQdSSpMdt5PGQN/AT9OwOCt2UFu0oRBuA/EneT4nWtliyEVUXuqAB5DSvbjhQSdAK68WFQXlmM57jTjcSLazx4Dxqr2jg8Raw5vYdwMZ3lVwCjjijjeJ3yCCCFG6QZ2z7XWubz6W07oPMfv3+VVDdKOsxD2Gs3EvrAVTlyPmnJ1bz2pysdwICsSBlNc+qzuK2x6kwjfUk4AtiHFi4ctzLmvESvZ3Hq+0TDnSZkCZgwK7NEAAAAAAgAbgBwAqtwWx1W1lftOWzs4kHPEShGqwOyI4COdeY+/es2hBF24bgVSVEkHSWUMqluZBUcYG6p0+H0o89X1E5bmbtt4E37XVggS9smYIyrcR2EEEGVUiCI1qntbExNtwbVxcma0CWZi5t23uMQezBJR4148Roa8XpaFBF1ALihywU6KEvGzqTqdNZEzBgSQDIu9JwslrbKJgEkQSSwUGJIko2vDTmY1biyOToKVz+J6UKoVhadlayt2ZUEKyXrsRO/LZf1KjiSMf8AmoFgq2XMuV3qIIezaE8Qc11ZHABjqYBtuRFHRUrmsD0sDtHVmGMrBEquVH+kEnKYbTnlaN2vlvpghXN1T5YOoIIkdf65YsOcxiJXTfEbkKZZ9I7uWw3jA+In4TUzAW8ttF5IB8BVDtbFdeMOoEdYQxGhieyNRvHerpav2IFKUqAK+d9Jsf1uIcjVUPVoBxIMNHiX7P8ASK7vaWJ6qzcufUts390E/Kvn+wMLmfM2vViJ53CJJPiAf8XhXnfaGSoqHk2wrmy52Js0qAvttq5+Q8ANB+tSdp3escWE0RNXPl+X4+VbruI6izm9t9F8ufz91a9mYbIsnvNqfyrTQ4KW5lckrdDZ2MS4CEBUKBoQNxmCIJ5Hxqq6YbXayiWrRAu3iQGO5FUS7+YB/E8Iq9s2FScqhZMmABVL002ct7C3DkD3EUsm+QdCYjwG7jArskp+m+eRcHPhcFZ/8bbLyWWvt3rphSd+QH8S0k+S1L2z2dpYFvrLdX/D/wC1cvhduPYsotnHWihUQj23a6hI1RYUgwZiTFRMHaxONxaW7l28CoLZmGVkWNSEB7JPZHqK5VlShGEVza8ebNNjcnJ/J1vTHpTbtI9i3277qVIXcmYZdTxbXRR6xxk9E+jC4VQ79q+V1J9gH2E5eJ4+A0qRsjophsOwdELONzOcxHiBuB8QJq7rpjjblvn+HwZOSSqJA/hHF7rC/Y5Sd2WMsbontTWsK2JfKNLS7z++PKvbztfbqrfd9puEfl+NSr9xbaZE0RR2mPHmSeXj8qyz5Y4IuurJuWRq+yo8x2KULlELbQemnHyqo6PYg3MTct4zDFDlXqnaOqZG1XLOousQeydVywOJNxsjAm79K+ZbcfRrqC0+2/H7q+p1gLcWgHRkuANvVgQCD5g8wRXPp8TcvUn17EylS2owsWLltgA2e19snOuh3PrnG7Rtd5zHdUO9t0JLMhydY1tcstcZ0zZvowughHYdokgDTUCt7k2AApZ87BbasdxIJINwyckCdZI1AmQBBxO0sJmcXUQ3AB1sW88ABmktl1Verbfr2d2onuZme2OkqdXcuXFKql3qxlliTkFwaRMknKBzIHGtG0Ol9pUZra9YQjMNQFZVUvownhkOoGjqa33tvYdUuFVBK9orliWHWkTpo30Db9RAmNKl7OfDXwzW0QgdgnINQAIExqsGq8voyfwLOkUpVyoryvap+kONIUWk1uPpA5HT47vfQEfZX0+Ie97K6L+A+En1roKibLwYs2wnHeTzJ3/l6VLqWBSlKgFb0lH/AEmI/wDA/wDlNc90ew/0dsfX7R/q7XwED0rr8TZDoyHcykH1EVy/R1oSxO8IFPgwGQjzBkV5utj74Nm2N+1meN+lxOX2bY/DX8SB6VIx95kQlBJkcCYHEwNTUfDjLiLwO8kkeRM/gRVhXpxj7KXgyTqVtGnB3GZFZhDEajUfA6id8VsuXAoLHQASfIa1lXhE6HdV0mlQbTdlNfwNvEowtE2HzDM6Kq3I3kZhzB3z+VSdjbFs4VStpdT3mJl2P2j79BpU2xYVBCqFEzpzr29dCiWMCqRh3l1JnJW1HoZmq65ca+3V2tF9puEfl+PlWIz4iY7Fkb2PH8z4Vvv4hLaZV7Fsbyd58Sf38qx1GpjiXyIwcjJ3S0hRNFGrMePMk8qbM2ebxFy4IsjVUI1c8GccF4heO88BWWztlm6Q95SLYMpbO8xua4PiE4bzrovQ1y4cEpy9TL+CLykkqiKj2zldgfa1HjoAR56A+tSKxdAYkTBkeddzRkY4iwtxcrqrKY0YAjQgjQ8iAahvsPDkhuptSDPcXfDDXTWMze886sK1PiEG9lHmRUg0NsmwTJs2idd6L7QIPDiCQfAmpFjDqkhFVQTJygCSd5McaxXFodzofJhW0MOdKB7SouI2haTvOo8Jk+4a1UYnbzOclhCSeJGvoPmamgWW1dprZHNz3V+Z8PxqPsfZzAm9d1ut/hn5xp4DSvNk7IyHrLpzXTrqZj14nxq4oBSlKgClKUArmdpWOpvE7rd0yp4C57S+GaMw8c3hPTVQ9KMeAvVAAltWkTA3j1kenurLNhWWO0tGW12czt/aFxrouAZQgiVPaMe0eEDXTlv8LfZu1g4i4MjgxqCAfGDqvkfjUVsCbQV7ydgwQx1VSDIFwezOmp04GDoba89u5/NtyfrLoao9VDFL032J2Nq0bBeX6y+8Vi+LQb3X3/IVH/4dhz7Vwfv7pr0YPDrwdvMwPlV3rMXkjZIwfaeY5bSl2O7TT3b/AMK9GA1zYhszcEHzPAeXxrO9jltroFtKdNN5PIcSfLWvMNgb17WDZT6zD6Q/dQ93zfX7Nc0tXPI9uJF1jS5kY4rGSVRVknuWk3+fID7RgCrDZux4IuXoa4NVUdxPKe832j6AazOwGz7dkEINT3mJlmP2mOp8tw4RUqr4dKovdPlkSn2QpSldZmDVHj9vgHJZGdt08J8ANW/e+om1doNffqbXdmCR7XPX6o+NXGy9lpZGmr8W+Q5CpBUjZmJva3Xyg8Cf9C6VvToxb4u/pA+Rq+pSwUT9GLfB39cp+Vaf+Vh/aafc/wDaujpS2Cks9GrY7zM3hoB8NfjVth8OtsQihR4fPnW2lRYFKUoBSlKAUpSgNWKvi2jOdyif0rmdh4Y37rXX1AMnxbgPIflU7pZiIRU+sZPkv6ke6puwcPksLzbtH13fCKnsCeRNVN3o/b/7Ze14IRl9EYFR6AVb0rOcIzVSVkptdCiOw7vC+seNqT8HA+FZJsAnv3nPggVB74Le5qu6VktLhX+pb1JeSFg9lWbRzIgzbs5lnj77Et8am0pW6SSpFLFKUqQKrtv4vq7JjvN2R67/AITVjXLdK703FQcFn1P+wqUCZ0VwgCG4RqxgfdH6z7hV7VZiMWMLbsqVLZmFsRA1ysxJJ+6fUitKdJ8PllmKnKGK5WLAMrPoFBmFViYmINVclZNFzSqK/wBKrAaFbPDQxX2e2lvWd4lju+qak3+kFhCQXaRvi3caNGbXKp9lWPoabkKZaUoDSpIFKUoBSlKAUpSgFKUoDlul38xOWT5n9K6aysKo5AVRdLrMqjciR79flVtsu/ntI32dfMaH4ip7AlUpSoApSlAKUpQClKUArkD9LjPDrPgn6LXU42/1dtn+qpPrw+Nc10Vs5rpY+yu/xP6TUoHUXLSsVJAJUyvgYKyPGGI9TVZjOjmHuIUyBAdCVAmIykCQYldDEGCedW1KrVghf8Ks/wBmp1mCJAJIYwDoO0oOnHWvLeyLABAtLrv0mdGXUnfo7D1NTqUpCzwCvaUqQKUpQClKUApSlAKUpQEbaOF622ycxp5jUfGqLozjMjGy+knSeDDePh8K6aue6RbMM9db3jVo36e0PGpQOhpVPsXbIuAI5i58G8R4+FXFQBSlKAUpSgFKVqxWIW2pZjAH7geNAU/SvFQgtjexk+Q/WPcal7AwnV2RPebtH13D3fOqLA2WxV8uw7IMtyjgv78a6+pfgClKVAFKUoBSlKAUpSgFKUoBSlKAUpSgFKUoCh2tsANL2oDcV4Hy5H4eVQ8Ntu7ZOS6paOeje/j+9a6qtWIw6uIdQw8R+FTYImG2zZf2wp5Np+nxqepndVJiejVs9xmXw7w/P41DPRq4O66/4h+E04B1Fa7t9V1ZlXzIFc2dg4g77ix99/8A81lb6Lt7VwDyUn4kilIE3GdIra6JLn3L7/yqpRL+MaSYSd+5B5DiausLsC0mpBc/a3e4ae+atAI0G6lg04LCLaQIu74k8z41vpSo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s://encrypted-tbn1.gstatic.com/images?q=tbn:ANd9GcRHr3hxqiOypu6972oJcFN2G58M56KEiyRbxlgf9TO7mBVT7v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73" y="3558549"/>
            <a:ext cx="4049227" cy="30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2.gstatic.com/images?q=tbn:ANd9GcSD7rp1i8B99F6W-PRfVk8fELYr-iXuwqC43vEdEGBA5YUcV3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38"/>
            <a:ext cx="4173538" cy="31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4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</a:p>
          <a:p>
            <a:pPr lvl="1"/>
            <a:r>
              <a:rPr lang="en-US" dirty="0" smtClean="0"/>
              <a:t>Phospholipid</a:t>
            </a:r>
          </a:p>
          <a:p>
            <a:pPr lvl="1"/>
            <a:r>
              <a:rPr lang="en-US" dirty="0" smtClean="0"/>
              <a:t>Bilayer</a:t>
            </a:r>
          </a:p>
          <a:p>
            <a:pPr lvl="1"/>
            <a:r>
              <a:rPr lang="en-US" dirty="0" smtClean="0"/>
              <a:t>Semipermeable </a:t>
            </a:r>
            <a:endParaRPr lang="en-US" dirty="0"/>
          </a:p>
        </p:txBody>
      </p:sp>
      <p:pic>
        <p:nvPicPr>
          <p:cNvPr id="1026" name="Picture 2" descr="http://www.prism.gatech.edu/~gh19/b1510/bil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2" y="685800"/>
            <a:ext cx="399189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63.178.103.176/Fisiologia/general/activ_bas_3/Membrane%20Structure%20and%20Function_archivos/EM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743200" cy="32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03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</a:p>
          <a:p>
            <a:pPr lvl="1"/>
            <a:r>
              <a:rPr lang="en-US" dirty="0" smtClean="0"/>
              <a:t>Nuclear envelope</a:t>
            </a:r>
          </a:p>
          <a:p>
            <a:pPr lvl="1"/>
            <a:r>
              <a:rPr lang="en-US" dirty="0" smtClean="0"/>
              <a:t>Nucleolus </a:t>
            </a:r>
            <a:endParaRPr lang="en-US" dirty="0"/>
          </a:p>
        </p:txBody>
      </p:sp>
      <p:pic>
        <p:nvPicPr>
          <p:cNvPr id="2050" name="Picture 2" descr="http://3.bp.blogspot.com/-ZeBjGDLWZq4/UTsZ1RZNRQI/AAAAAAAAAyc/SZPsBZkbcdM/s1600/nucleol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799"/>
            <a:ext cx="2639704" cy="27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1.ytimg.com/vi/tRo73dzVfuo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r="9651"/>
          <a:stretch/>
        </p:blipFill>
        <p:spPr bwMode="auto">
          <a:xfrm>
            <a:off x="5029200" y="3038832"/>
            <a:ext cx="367124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7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pic>
        <p:nvPicPr>
          <p:cNvPr id="3074" name="Picture 2" descr="http://awkwardrevision.weebly.com/uploads/1/2/3/6/12361647/29010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42683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nimewishlist.com/wp-content/uploads/2014/07/animal-cell-diagram-blankbw-teacher--ms-cherry--home-wcr1uaq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95" y="3429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7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</a:t>
            </a:r>
          </a:p>
          <a:p>
            <a:pPr lvl="1"/>
            <a:r>
              <a:rPr lang="en-US" dirty="0" smtClean="0"/>
              <a:t>Smooth</a:t>
            </a:r>
          </a:p>
          <a:p>
            <a:pPr lvl="1"/>
            <a:r>
              <a:rPr lang="en-US" dirty="0" smtClean="0"/>
              <a:t>Rough </a:t>
            </a:r>
          </a:p>
          <a:p>
            <a:pPr lvl="1"/>
            <a:r>
              <a:rPr lang="en-US" dirty="0" smtClean="0"/>
              <a:t>Vesicles </a:t>
            </a:r>
            <a:endParaRPr lang="en-US" dirty="0"/>
          </a:p>
        </p:txBody>
      </p:sp>
      <p:pic>
        <p:nvPicPr>
          <p:cNvPr id="4100" name="Picture 4" descr="http://iws.collin.edu/biopage/faculty/mcculloch/1406/outlines/chapter%207/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19600" cy="20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yellowtang.org/images/structure_animal_ce_cu_la_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55" y="3048000"/>
            <a:ext cx="409449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7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Golgi</a:t>
            </a:r>
            <a:endParaRPr lang="en-US" dirty="0"/>
          </a:p>
        </p:txBody>
      </p:sp>
      <p:pic>
        <p:nvPicPr>
          <p:cNvPr id="5122" name="Picture 2" descr="http://home.comcast.net/~backues.steven/Science/Images/Pollen%20EMs/MVB_Golgi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yellowtang.org/images/structure_animal_ce_cu_la_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38" y="3502927"/>
            <a:ext cx="35951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7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Cell Theory</a:t>
            </a:r>
            <a:endParaRPr lang="en-US" dirty="0"/>
          </a:p>
        </p:txBody>
      </p:sp>
      <p:pic>
        <p:nvPicPr>
          <p:cNvPr id="1026" name="Picture 2" descr="http://www.uvs-model.com/pictures/cytokinesis_dividing_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799"/>
            <a:ext cx="3048000" cy="17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vingscience.co.uk/year7/cells/plant%20org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858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ologycorner.com/resources/prokaryote_color_k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2286000" cy="18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pic>
        <p:nvPicPr>
          <p:cNvPr id="6146" name="Picture 2" descr="http://www.quia.com/files/quia/users/lmcgee/chpt_6_cellsAP/6-3_thru_6-5/chloroplast-micro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37519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3.thingpic.com/images/7A/RfxsRNB56pdsC1WuxDA3sXBx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2918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78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7170" name="Picture 2" descr="http://bergenbiologytext.weebly.com/uploads/1/3/6/8/13682571/8587479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00730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3.thingpic.com/images/7A/RfxsRNB56pdsC1WuxDA3sXBx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402336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8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524000"/>
            <a:ext cx="3657600" cy="4663440"/>
          </a:xfrm>
        </p:spPr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pic>
        <p:nvPicPr>
          <p:cNvPr id="8194" name="Picture 2" descr="http://s3.thingpic.com/images/7A/RfxsRNB56pdsC1WuxDA3sXB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429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0" y="1524000"/>
            <a:ext cx="2743200" cy="46634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28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tolaf.edu/people/giannini/cell/nuc/cell12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096578" cy="43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85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ache3.asset-cache.net/gc/128619942-transmission-electron-micrograph-showing-gettyimages.jpg?v=1&amp;c=IWSAsset&amp;k=2&amp;d=SVdlwwSi2csjPfDvdOwWGNL6nV%2FABdTske5J0%2BoDwy4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864"/>
            <a:ext cx="2650788" cy="33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b-biology2010-12.wikispaces.com/file/view/bacterial_cell.gif/179867541/bacterial_ce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8766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04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out charts to compare prokaryotes and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4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cells only come from pre-existing cells how did the first cell form?</a:t>
            </a:r>
          </a:p>
        </p:txBody>
      </p:sp>
    </p:spTree>
    <p:extLst>
      <p:ext uri="{BB962C8B-B14F-4D97-AF65-F5344CB8AC3E}">
        <p14:creationId xmlns:p14="http://schemas.microsoft.com/office/powerpoint/2010/main" val="91043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8" y="1752600"/>
            <a:ext cx="7937458" cy="3543300"/>
          </a:xfrm>
        </p:spPr>
      </p:pic>
    </p:spTree>
    <p:extLst>
      <p:ext uri="{BB962C8B-B14F-4D97-AF65-F5344CB8AC3E}">
        <p14:creationId xmlns:p14="http://schemas.microsoft.com/office/powerpoint/2010/main" val="33452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110552" cy="1143000"/>
          </a:xfrm>
        </p:spPr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808" y="1340893"/>
            <a:ext cx="4584192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Endosymbiotic</a:t>
            </a:r>
            <a:r>
              <a:rPr lang="en-US" dirty="0" smtClean="0"/>
              <a:t> Theory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82"/>
            <a:ext cx="4559808" cy="68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Cell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come in different shapes and sizes</a:t>
            </a:r>
          </a:p>
          <a:p>
            <a:r>
              <a:rPr lang="en-US" dirty="0" smtClean="0"/>
              <a:t>These are in order from biggest to smallest</a:t>
            </a:r>
          </a:p>
          <a:p>
            <a:pPr lvl="1"/>
            <a:r>
              <a:rPr lang="en-US" dirty="0" smtClean="0"/>
              <a:t>Organelles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Membranes</a:t>
            </a:r>
          </a:p>
          <a:p>
            <a:pPr lvl="1"/>
            <a:r>
              <a:rPr lang="en-US" dirty="0" smtClean="0"/>
              <a:t>Molecules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cells have these things in common:</a:t>
            </a:r>
          </a:p>
          <a:p>
            <a:pPr marL="40233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73063"/>
            <a:ext cx="7498080" cy="4800600"/>
          </a:xfrm>
        </p:spPr>
        <p:txBody>
          <a:bodyPr/>
          <a:lstStyle/>
          <a:p>
            <a:r>
              <a:rPr lang="en-US" dirty="0" smtClean="0"/>
              <a:t>Exceptions to cell theory</a:t>
            </a:r>
          </a:p>
          <a:p>
            <a:pPr lvl="1"/>
            <a:r>
              <a:rPr lang="en-US" dirty="0" smtClean="0"/>
              <a:t>Striated muscle fibers </a:t>
            </a:r>
          </a:p>
          <a:p>
            <a:pPr lvl="1"/>
            <a:r>
              <a:rPr lang="en-US" dirty="0" smtClean="0"/>
              <a:t>Fungal hyphae</a:t>
            </a:r>
          </a:p>
          <a:p>
            <a:pPr lvl="1"/>
            <a:r>
              <a:rPr lang="en-US" dirty="0" smtClean="0"/>
              <a:t>Algae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29200"/>
            <a:ext cx="4193701" cy="194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06" y="152400"/>
            <a:ext cx="3356582" cy="193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88" y="3724275"/>
            <a:ext cx="2098912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measure the actual size of a cells </a:t>
            </a:r>
          </a:p>
          <a:p>
            <a:pPr lvl="1"/>
            <a:r>
              <a:rPr lang="en-US" dirty="0" smtClean="0"/>
              <a:t>Magnification = size of image/size of specimen 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26901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738</TotalTime>
  <Words>173</Words>
  <Application>Microsoft Office PowerPoint</Application>
  <PresentationFormat>On-screen Show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Gill Sans MT</vt:lpstr>
      <vt:lpstr>Verdana</vt:lpstr>
      <vt:lpstr>Wingdings 2</vt:lpstr>
      <vt:lpstr>Solstice</vt:lpstr>
      <vt:lpstr>Topic 2</vt:lpstr>
      <vt:lpstr>2.1 Cell Theory</vt:lpstr>
      <vt:lpstr>2.1 Cell Theory</vt:lpstr>
      <vt:lpstr>Cell Theory</vt:lpstr>
      <vt:lpstr>Cell Theory</vt:lpstr>
      <vt:lpstr>2.1 Cell Theory </vt:lpstr>
      <vt:lpstr>Cell Theory</vt:lpstr>
      <vt:lpstr>Cell Theory</vt:lpstr>
      <vt:lpstr>2.1 Cell Theory</vt:lpstr>
      <vt:lpstr>2.1 Cell Theory</vt:lpstr>
      <vt:lpstr>Stem Cells</vt:lpstr>
      <vt:lpstr>Types of Cells and Cell Structure</vt:lpstr>
      <vt:lpstr>Complete the assignment on organelles found in prokaryotes and eukaryotes </vt:lpstr>
      <vt:lpstr>What do all cells have in common?</vt:lpstr>
      <vt:lpstr>Organelles</vt:lpstr>
      <vt:lpstr>Organelles</vt:lpstr>
      <vt:lpstr>Organelles</vt:lpstr>
      <vt:lpstr>Organelles</vt:lpstr>
      <vt:lpstr>Organelles</vt:lpstr>
      <vt:lpstr>Organelles</vt:lpstr>
      <vt:lpstr>Organelles</vt:lpstr>
      <vt:lpstr>Organelles</vt:lpstr>
      <vt:lpstr>PowerPoint Presentation</vt:lpstr>
      <vt:lpstr>PowerPoint Presentation</vt:lpstr>
      <vt:lpstr>Fill out charts to compare prokaryotes and eukaryotes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</dc:title>
  <dc:creator>KellyL.Smith</dc:creator>
  <cp:lastModifiedBy>Kelly Dillman</cp:lastModifiedBy>
  <cp:revision>67</cp:revision>
  <dcterms:created xsi:type="dcterms:W3CDTF">2013-03-11T12:45:05Z</dcterms:created>
  <dcterms:modified xsi:type="dcterms:W3CDTF">2017-03-06T18:39:16Z</dcterms:modified>
</cp:coreProperties>
</file>