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 showGuides="1">
      <p:cViewPr varScale="1">
        <p:scale>
          <a:sx n="61" d="100"/>
          <a:sy n="61" d="100"/>
        </p:scale>
        <p:origin x="10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5.3 and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Phylogenetic </a:t>
            </a:r>
            <a:r>
              <a:rPr lang="en-US" b="1" dirty="0"/>
              <a:t>classification</a:t>
            </a:r>
            <a:r>
              <a:rPr lang="en-US" dirty="0"/>
              <a:t> – is now being used to differentiate organisms based on genetics</a:t>
            </a:r>
          </a:p>
          <a:p>
            <a:pPr lvl="1"/>
            <a:r>
              <a:rPr lang="en-US" dirty="0"/>
              <a:t>Organisms who share a greater level of homology in their DNA or amino acid sequences are expected to be more closely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3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-54905"/>
            <a:ext cx="9029700" cy="1325563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617" y="1106205"/>
            <a:ext cx="9791700" cy="4351338"/>
          </a:xfrm>
        </p:spPr>
        <p:txBody>
          <a:bodyPr/>
          <a:lstStyle/>
          <a:p>
            <a:r>
              <a:rPr lang="en-US" dirty="0" smtClean="0"/>
              <a:t>Natural classification systems can change</a:t>
            </a:r>
          </a:p>
          <a:p>
            <a:pPr lvl="1"/>
            <a:r>
              <a:rPr lang="en-US" dirty="0"/>
              <a:t>Groups of species may be separated into different genera if new evidence suggests they evolved from different ancestral </a:t>
            </a:r>
            <a:r>
              <a:rPr lang="en-US" dirty="0" smtClean="0"/>
              <a:t>species</a:t>
            </a:r>
          </a:p>
          <a:p>
            <a:pPr lvl="1"/>
            <a:r>
              <a:rPr lang="en-US" dirty="0"/>
              <a:t>Alternatively, different species may be grouped into a shared taxon if new evidence suggests more recent common ancestry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06" y="3281874"/>
            <a:ext cx="6234605" cy="35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binomial system of nomenclature is the formal system by which all living species are classified (taxonomy)</a:t>
            </a:r>
          </a:p>
          <a:p>
            <a:pPr lvl="1"/>
            <a:r>
              <a:rPr lang="en-US" dirty="0"/>
              <a:t>It was initially developed by a Swedish botanist named </a:t>
            </a:r>
            <a:r>
              <a:rPr lang="en-US" dirty="0" err="1"/>
              <a:t>Carolus</a:t>
            </a:r>
            <a:r>
              <a:rPr lang="en-US" dirty="0"/>
              <a:t> Linnaeus in 1735 </a:t>
            </a:r>
          </a:p>
          <a:p>
            <a:pPr lvl="1"/>
            <a:r>
              <a:rPr lang="en-US" dirty="0"/>
              <a:t>It is periodically assessed and updated at a series of international congresses which occur every 4 years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system of nomenclature provides value because:</a:t>
            </a:r>
          </a:p>
          <a:p>
            <a:pPr lvl="1"/>
            <a:r>
              <a:rPr lang="en-US" dirty="0"/>
              <a:t>It allows for the identification and comparison of organisms based on </a:t>
            </a:r>
            <a:r>
              <a:rPr lang="en-US" dirty="0" smtClean="0"/>
              <a:t>recognized </a:t>
            </a:r>
            <a:r>
              <a:rPr lang="en-US" dirty="0"/>
              <a:t>characteristics</a:t>
            </a:r>
          </a:p>
          <a:p>
            <a:pPr lvl="1"/>
            <a:r>
              <a:rPr lang="en-US" dirty="0"/>
              <a:t>It allows all organisms to be named according to a globally </a:t>
            </a:r>
            <a:r>
              <a:rPr lang="en-US" dirty="0" smtClean="0"/>
              <a:t>recognized </a:t>
            </a:r>
            <a:r>
              <a:rPr lang="en-US" dirty="0"/>
              <a:t>scheme</a:t>
            </a:r>
          </a:p>
          <a:p>
            <a:pPr lvl="1"/>
            <a:r>
              <a:rPr lang="en-US" dirty="0"/>
              <a:t>It can show how closely related organisms are, allowing for the prediction of evolutionary links</a:t>
            </a:r>
          </a:p>
          <a:p>
            <a:pPr lvl="1"/>
            <a:r>
              <a:rPr lang="en-US" dirty="0"/>
              <a:t>It makes it easier to collect, sort and group information about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According to the binomial system of nomenclature, every organism is designated a scientific name with two parts:</a:t>
            </a:r>
          </a:p>
          <a:p>
            <a:pPr lvl="1"/>
            <a:r>
              <a:rPr lang="en-US" dirty="0"/>
              <a:t>Genus is written first and is </a:t>
            </a:r>
            <a:r>
              <a:rPr lang="en-US" dirty="0" smtClean="0"/>
              <a:t>capitalized </a:t>
            </a:r>
            <a:r>
              <a:rPr lang="en-US" dirty="0"/>
              <a:t>(e.g. </a:t>
            </a:r>
            <a:r>
              <a:rPr lang="en-US" b="1" i="1" dirty="0"/>
              <a:t>Homo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Species follows and is written in lower case (e.g. </a:t>
            </a:r>
            <a:r>
              <a:rPr lang="en-US" i="1" dirty="0"/>
              <a:t>Homo </a:t>
            </a:r>
            <a:r>
              <a:rPr lang="en-US" b="1" i="1" dirty="0"/>
              <a:t>sapiens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species may occasionally have a sub-species designation (e.g. </a:t>
            </a:r>
            <a:r>
              <a:rPr lang="en-US" i="1" dirty="0"/>
              <a:t>Homo sapiens </a:t>
            </a:r>
            <a:r>
              <a:rPr lang="en-US" b="1" i="1" dirty="0" err="1"/>
              <a:t>sapiens</a:t>
            </a:r>
            <a:r>
              <a:rPr lang="en-US" dirty="0"/>
              <a:t> –</a:t>
            </a:r>
            <a:r>
              <a:rPr lang="en-US" u="sng" dirty="0"/>
              <a:t>modern</a:t>
            </a:r>
            <a:r>
              <a:rPr lang="en-US" dirty="0"/>
              <a:t> man)</a:t>
            </a:r>
          </a:p>
          <a:p>
            <a:pPr marL="0" indent="0">
              <a:buNone/>
            </a:pPr>
            <a:r>
              <a:rPr lang="en-US" dirty="0" smtClean="0"/>
              <a:t>How to write a scientific name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i="1" dirty="0" smtClean="0"/>
              <a:t>Typed =</a:t>
            </a:r>
            <a:r>
              <a:rPr lang="en-US" dirty="0"/>
              <a:t> </a:t>
            </a:r>
            <a:r>
              <a:rPr lang="en-US" i="1" dirty="0"/>
              <a:t>italics</a:t>
            </a:r>
            <a:endParaRPr lang="en-US" dirty="0"/>
          </a:p>
          <a:p>
            <a:r>
              <a:rPr lang="en-US" u="sng" dirty="0" smtClean="0"/>
              <a:t>Handwritten</a:t>
            </a:r>
            <a:r>
              <a:rPr lang="en-US" dirty="0" smtClean="0"/>
              <a:t> =</a:t>
            </a:r>
            <a:r>
              <a:rPr lang="en-US" dirty="0"/>
              <a:t> </a:t>
            </a:r>
            <a:r>
              <a:rPr lang="en-US" u="sng" dirty="0"/>
              <a:t>underline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65" y="1690688"/>
            <a:ext cx="6809389" cy="5167312"/>
          </a:xfrm>
        </p:spPr>
        <p:txBody>
          <a:bodyPr>
            <a:normAutofit/>
          </a:bodyPr>
          <a:lstStyle/>
          <a:p>
            <a:r>
              <a:rPr lang="en-US" i="1" dirty="0" err="1"/>
              <a:t>Eukarya</a:t>
            </a:r>
            <a:r>
              <a:rPr lang="en-US" i="1" dirty="0"/>
              <a:t> </a:t>
            </a:r>
            <a:r>
              <a:rPr lang="en-US" dirty="0"/>
              <a:t>– eukaryotic organisms that contain a membrane-bound nucleus (includes </a:t>
            </a:r>
            <a:r>
              <a:rPr lang="en-US" dirty="0" err="1"/>
              <a:t>protist</a:t>
            </a:r>
            <a:r>
              <a:rPr lang="en-US" dirty="0"/>
              <a:t>, plants, fungi and animals)</a:t>
            </a:r>
          </a:p>
          <a:p>
            <a:r>
              <a:rPr lang="en-US" i="1" dirty="0" err="1"/>
              <a:t>Archaea</a:t>
            </a:r>
            <a:r>
              <a:rPr lang="en-US" dirty="0"/>
              <a:t> – prokaryotic cells lacking a nucleus and consist of the extremophiles (e.g. methanogens, thermophiles, etc.)</a:t>
            </a:r>
          </a:p>
          <a:p>
            <a:r>
              <a:rPr lang="en-US" i="1" dirty="0"/>
              <a:t>Eubacteria</a:t>
            </a:r>
            <a:r>
              <a:rPr lang="en-US" dirty="0"/>
              <a:t> – prokaryotic cells lacking a nucleus and consist of the common pathogenic forms (e.g. </a:t>
            </a:r>
            <a:r>
              <a:rPr lang="en-US" i="1" dirty="0"/>
              <a:t>E. coli</a:t>
            </a:r>
            <a:r>
              <a:rPr lang="en-US" dirty="0"/>
              <a:t>, </a:t>
            </a:r>
            <a:r>
              <a:rPr lang="en-US" i="1" dirty="0"/>
              <a:t>S. </a:t>
            </a:r>
            <a:r>
              <a:rPr lang="en-US" i="1" dirty="0" err="1"/>
              <a:t>aureus</a:t>
            </a:r>
            <a:r>
              <a:rPr lang="en-US" dirty="0"/>
              <a:t>, etc.)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48" y="2520020"/>
            <a:ext cx="4691117" cy="2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25169"/>
            <a:ext cx="6982810" cy="4351338"/>
          </a:xfrm>
        </p:spPr>
        <p:txBody>
          <a:bodyPr/>
          <a:lstStyle/>
          <a:p>
            <a:r>
              <a:rPr lang="en-US" dirty="0"/>
              <a:t>Taxonomy is the science involved with classifying groups of organisms on the basis of shared characteristics</a:t>
            </a:r>
          </a:p>
          <a:p>
            <a:pPr lvl="1"/>
            <a:r>
              <a:rPr lang="en-US" dirty="0"/>
              <a:t>Organisms are grouped according to a series of hierarchical taxa – the more taxa organisms share, the more similar they are</a:t>
            </a:r>
          </a:p>
          <a:p>
            <a:pPr lvl="1"/>
            <a:r>
              <a:rPr lang="en-US" dirty="0"/>
              <a:t>The taxa used are kingdom, phylum, class, order, family, genus and species (genus + species = scientific name)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10" y="2238703"/>
            <a:ext cx="4925410" cy="3626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7228" y="5385081"/>
            <a:ext cx="10714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Spaghetti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099" y="1825625"/>
            <a:ext cx="10482755" cy="4351338"/>
          </a:xfrm>
        </p:spPr>
        <p:txBody>
          <a:bodyPr>
            <a:normAutofit/>
          </a:bodyPr>
          <a:lstStyle/>
          <a:p>
            <a:r>
              <a:rPr lang="en-US" b="1" dirty="0"/>
              <a:t>Artificial classification</a:t>
            </a:r>
            <a:r>
              <a:rPr lang="en-US" dirty="0"/>
              <a:t> involves </a:t>
            </a:r>
            <a:r>
              <a:rPr lang="en-US" dirty="0" smtClean="0"/>
              <a:t>selecting </a:t>
            </a:r>
            <a:r>
              <a:rPr lang="en-US" dirty="0"/>
              <a:t>unifying characteristics </a:t>
            </a:r>
            <a:r>
              <a:rPr lang="en-US" i="1" dirty="0"/>
              <a:t>first</a:t>
            </a:r>
            <a:r>
              <a:rPr lang="en-US" dirty="0"/>
              <a:t> and then grouping organisms accordingly</a:t>
            </a:r>
          </a:p>
          <a:p>
            <a:r>
              <a:rPr lang="en-US" dirty="0" smtClean="0"/>
              <a:t>Advantage - easy </a:t>
            </a:r>
            <a:r>
              <a:rPr lang="en-US" dirty="0"/>
              <a:t>to develop and relatively stable (unlikely to change)</a:t>
            </a:r>
          </a:p>
          <a:p>
            <a:r>
              <a:rPr lang="en-US" dirty="0"/>
              <a:t>D</a:t>
            </a:r>
            <a:r>
              <a:rPr lang="en-US" dirty="0" smtClean="0"/>
              <a:t>isadvantage - do </a:t>
            </a:r>
            <a:r>
              <a:rPr lang="en-US" dirty="0"/>
              <a:t>not generally show evolutionary relationships and for this reason are </a:t>
            </a:r>
            <a:r>
              <a:rPr lang="en-US" b="1" dirty="0"/>
              <a:t>not</a:t>
            </a:r>
            <a:r>
              <a:rPr lang="en-US" dirty="0"/>
              <a:t> commonly used</a:t>
            </a:r>
          </a:p>
          <a:p>
            <a:pPr lvl="1"/>
            <a:r>
              <a:rPr lang="en-US" dirty="0"/>
              <a:t>For example, if organisms were classified according to the presence of fins then whales would be grouped with fish</a:t>
            </a:r>
          </a:p>
          <a:p>
            <a:pPr lvl="1"/>
            <a:r>
              <a:rPr lang="en-US" dirty="0"/>
              <a:t>If organisms were classified based on the presence of shells then snails would be grouped with turtles and not with squid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Natural classification</a:t>
            </a:r>
            <a:r>
              <a:rPr lang="en-US" dirty="0"/>
              <a:t> involves grouping organisms based on similarities first and </a:t>
            </a:r>
            <a:r>
              <a:rPr lang="en-US" i="1" dirty="0"/>
              <a:t>then</a:t>
            </a:r>
            <a:r>
              <a:rPr lang="en-US" dirty="0"/>
              <a:t> identifying shared characteristics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members of a particular group would have shared a common ancestor</a:t>
            </a:r>
          </a:p>
          <a:p>
            <a:pPr lvl="1"/>
            <a:r>
              <a:rPr lang="en-US" dirty="0"/>
              <a:t>This means that natural classification schemes can be used to predict characteristics shared by species within a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Advantage - </a:t>
            </a:r>
            <a:r>
              <a:rPr lang="en-US" dirty="0"/>
              <a:t>identifies traits based on groupings, rather than assigning groups based on traits</a:t>
            </a:r>
          </a:p>
          <a:p>
            <a:pPr lvl="1"/>
            <a:r>
              <a:rPr lang="en-US" dirty="0" smtClean="0"/>
              <a:t>Disadvantage - are </a:t>
            </a:r>
            <a:r>
              <a:rPr lang="en-US" dirty="0"/>
              <a:t>highly mutable and tend to change as new information is discovered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0"/>
            <a:ext cx="8985031" cy="6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73</TotalTime>
  <Words>229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Cloud skipper design template</vt:lpstr>
      <vt:lpstr>Classification</vt:lpstr>
      <vt:lpstr>Binomial Nomenclature </vt:lpstr>
      <vt:lpstr>Binomial Nomenclature</vt:lpstr>
      <vt:lpstr>Binomial Nomenclature</vt:lpstr>
      <vt:lpstr>Domains </vt:lpstr>
      <vt:lpstr>Taxonomy </vt:lpstr>
      <vt:lpstr>Types of Classification</vt:lpstr>
      <vt:lpstr>Types of Classification</vt:lpstr>
      <vt:lpstr>PowerPoint Presentation</vt:lpstr>
      <vt:lpstr>Types of Classification</vt:lpstr>
      <vt:lpstr>Classification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Kelly Dillman</dc:creator>
  <cp:lastModifiedBy>Kelly Dillman</cp:lastModifiedBy>
  <cp:revision>6</cp:revision>
  <dcterms:created xsi:type="dcterms:W3CDTF">2017-05-25T17:32:47Z</dcterms:created>
  <dcterms:modified xsi:type="dcterms:W3CDTF">2017-05-26T12:24:57Z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