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19FD24B-B04D-483E-8995-258522A0D27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1AC66BE-DD89-4EE1-8E4A-3A87D9D2EFD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24B-B04D-483E-8995-258522A0D27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66BE-DD89-4EE1-8E4A-3A87D9D2E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24B-B04D-483E-8995-258522A0D27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66BE-DD89-4EE1-8E4A-3A87D9D2EF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24B-B04D-483E-8995-258522A0D27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66BE-DD89-4EE1-8E4A-3A87D9D2EF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19FD24B-B04D-483E-8995-258522A0D27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1AC66BE-DD89-4EE1-8E4A-3A87D9D2EF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24B-B04D-483E-8995-258522A0D27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66BE-DD89-4EE1-8E4A-3A87D9D2EF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24B-B04D-483E-8995-258522A0D27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66BE-DD89-4EE1-8E4A-3A87D9D2EFD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24B-B04D-483E-8995-258522A0D27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66BE-DD89-4EE1-8E4A-3A87D9D2EFD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24B-B04D-483E-8995-258522A0D27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66BE-DD89-4EE1-8E4A-3A87D9D2EFD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24B-B04D-483E-8995-258522A0D27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66BE-DD89-4EE1-8E4A-3A87D9D2EF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24B-B04D-483E-8995-258522A0D27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C66BE-DD89-4EE1-8E4A-3A87D9D2EF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9FD24B-B04D-483E-8995-258522A0D27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AC66BE-DD89-4EE1-8E4A-3A87D9D2EFDB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source=images&amp;cd=&amp;cad=rja&amp;uact=8&amp;ved=0CAcQjRxqFQoTCJ-j4M6g6McCFUbQgAodAiYOGQ&amp;url=http://www.goldiesroom.org/Note%20Packets/22%20Ecology/00%20Ecology--WHOLE.htm&amp;psig=AFQjCNElZXAV9p-uuo_bewb4Pb17bk90tg&amp;ust=144182977348426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3.jpeg"/><Relationship Id="rId7" Type="http://schemas.openxmlformats.org/officeDocument/2006/relationships/hyperlink" Target="http://www.google.com/url?sa=i&amp;rct=j&amp;q=&amp;esrc=s&amp;source=images&amp;cd=&amp;cad=rja&amp;uact=8&amp;ved=0CAcQjRxqFQoTCMGDusWp6McCFcaVDQodGbANSg&amp;url=http://www.theanimalfiles.com/mammals/carnivores/bear_brown.html&amp;bvm=bv.102022582,d.eXY&amp;psig=AFQjCNE91W5iyGIWxBclXveLfPbjMVphlA&amp;ust=1441832148693699" TargetMode="External"/><Relationship Id="rId2" Type="http://schemas.openxmlformats.org/officeDocument/2006/relationships/hyperlink" Target="http://www.google.com/url?sa=i&amp;rct=j&amp;q=&amp;esrc=s&amp;source=images&amp;cd=&amp;cad=rja&amp;uact=8&amp;ved=0CAcQjRxqFQoTCLXfxJ2p6McCFYLTgAodTJIJ3Q&amp;url=http://www.telegraph.co.uk/news/worldnews/europe/norway/8686910/How-Arctic-leader-shot-dead-killer-polar-bear.html&amp;bvm=bv.102022582,d.eXY&amp;psig=AFQjCNHVBby8o9toLCHDpiTdxBrHn4Ph1Q&amp;ust=144183208634044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source=images&amp;cd=&amp;cad=rja&amp;uact=8&amp;ved=0CAcQjRxqFQoTCLPdvbup6McCFcPOgAod8xwD9g&amp;url=http://www.bearsoftheworld.net/brown_bears.asp&amp;bvm=bv.102022582,d.eXY&amp;psig=AFQjCNE91W5iyGIWxBclXveLfPbjMVphlA&amp;ust=1441832148693699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m/url?sa=i&amp;rct=j&amp;q=&amp;esrc=s&amp;source=images&amp;cd=&amp;cad=rja&amp;uact=8&amp;ved=0CAcQjRxqFQoTCITngqep6McCFceVgAodCt8BQA&amp;url=http://snowbrains.com/bear-attacks-serverly-injures-man-in-northern-california-bear-to-be-killed/&amp;bvm=bv.102022582,d.eXY&amp;psig=AFQjCNGr85MPRtyAfMVZCNBilB4qLe9KvQ&amp;ust=144183210657707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CAcQjRxqFQoTCJHd1N2h6McCFcWqgAodWo4Pkg&amp;url=https://www.studyblue.com/notes/note/n/chapter-24/deck/12203097&amp;psig=AFQjCNGQ2XGVq2Rm_OWO22cryZx_WK-91Q&amp;ust=1441830055649533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hyperlink" Target="http://www.google.com/url?sa=i&amp;rct=j&amp;q=&amp;esrc=s&amp;source=images&amp;cd=&amp;cad=rja&amp;uact=8&amp;ved=0CAcQjRxqFQoTCK73xYGi6McCFUjPgAodxacJQw&amp;url=http://evolution.berkeley.edu/evolibrary/article/side_0_0/evo_44&amp;psig=AFQjCNGQ2XGVq2Rm_OWO22cryZx_WK-91Q&amp;ust=1441830055649533" TargetMode="Externa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om/url?sa=i&amp;rct=j&amp;q=&amp;esrc=s&amp;source=images&amp;cd=&amp;cad=rja&amp;uact=8&amp;ved=0CAcQjRxqFQoTCJi2kvCo6McCFcGigAodU3oJyw&amp;url=https://sites.google.com/a/bps101.net/symbiosis-website--dave-c/content-page-2&amp;bvm=bv.102022582,d.eXY&amp;psig=AFQjCNGREB9NigaM_wtUPfO_IPMKBaU2Hw&amp;ust=144183198788348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s://www.google.com/url?sa=i&amp;rct=j&amp;q=&amp;esrc=s&amp;source=images&amp;cd=&amp;cad=rja&amp;uact=8&amp;ved=0CAcQjRxqFQoTCNru24Cp6McCFcmLDQodT9wIPw&amp;url=https://sites.google.com/a/bps101.net/symbiosis-website-parker-f/content-page-2&amp;bvm=bv.102022582,d.eXY&amp;psig=AFQjCNGfFUIulxYQd7qGnZqKdE9kTODAtA&amp;ust=144183202394781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http://www.google.com/url?sa=i&amp;rct=j&amp;q=&amp;esrc=s&amp;source=images&amp;cd=&amp;cad=rja&amp;uact=8&amp;ved=0CAcQjRxqFQoTCMTp-oyr6McCFU-FDQodYLEIYQ&amp;url=http%3A%2F%2Fwww.enchantedlearning.com%2Fsubjects%2Focean%2FIntertidal.shtml&amp;psig=AFQjCNHVfwvvwX1Usyegv8c7khGd9jMW6A&amp;ust=144183258955681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www.google.com/url?sa=i&amp;rct=j&amp;q=&amp;esrc=s&amp;source=images&amp;cd=&amp;cad=rja&amp;uact=8&amp;ved=0CAcQjRxqFQoTCKbp4Lqr6McCFQXTgAodvs8HSQ&amp;url=http%3A%2F%2Fwww.mrstevennewman.com%2Fgeo%2FStockton%2FBiophysical_Interactions%2FBiogeographical.htm&amp;bvm=bv.102022582,d.eXY&amp;psig=AFQjCNFrM7aaQUE-FL7GmoLEEkRHx1cjmg&amp;ust=144183267179625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4: Ecology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4.1</a:t>
            </a:r>
          </a:p>
          <a:p>
            <a:r>
              <a:rPr lang="en-US" dirty="0" smtClean="0"/>
              <a:t>Species, Communities, and Ecosystems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793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an Ecosystem</a:t>
            </a:r>
            <a:endParaRPr lang="en-US" dirty="0"/>
          </a:p>
        </p:txBody>
      </p:sp>
      <p:pic>
        <p:nvPicPr>
          <p:cNvPr id="1026" name="Picture 2" descr="http://www.goldiesroom.org/Multimedia/Bio_Images/22%20Ecology/01%20Levels%20of%20Organization.jpg">
            <a:hlinkClick r:id="rId2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143000"/>
            <a:ext cx="4267200" cy="5500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2819399"/>
            <a:ext cx="3017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Abiotic vs Biotic </a:t>
            </a:r>
          </a:p>
        </p:txBody>
      </p:sp>
    </p:spTree>
    <p:extLst>
      <p:ext uri="{BB962C8B-B14F-4D97-AF65-F5344CB8AC3E}">
        <p14:creationId xmlns:p14="http://schemas.microsoft.com/office/powerpoint/2010/main" val="2055807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species?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Species - ?</a:t>
            </a:r>
            <a:endParaRPr lang="en-US" dirty="0"/>
          </a:p>
        </p:txBody>
      </p:sp>
      <p:pic>
        <p:nvPicPr>
          <p:cNvPr id="4098" name="Picture 2" descr="http://i.telegraph.co.uk/multimedia/archive/01964/BBX8JM_1964794c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0"/>
            <a:ext cx="3663971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QTEhUUExQWFRUXGBoaGBcXGBoYHBsbGh0cGhobHBoYHiggHBolHBgaITEjJSkrLi4uHB8zODMsNygtLisBCgoKDg0OGxAQGywkICQsNDQsLCwsLDQsNCwsLCwsNCwsLCwsLCwsLCwsLCwsLCwsLCwsLCwsLCwsLCwsLCwsLP/AABEIAMQBAQMBIgACEQEDEQH/xAAcAAAABwEBAAAAAAAAAAAAAAAAAQIDBAUGBwj/xABBEAABAgMFBQYEBQMCBQUAAAABAhEAAyEEEjFBUQUiYXGBBhMykaHwQrHB0QcUI1LhFWLxU6IWM3KCsiRDVGOS/8QAGgEAAgMBAQAAAAAAAAAAAAAAAAMBAgQFBv/EAC4RAAICAQMCBAQGAwAAAAAAAAABAhEDEiExBEETIlFhMnGB8AUUIzOhwYKRsf/aAAwDAQACEQMRAD8AUvaV2WUkpSS1Bkn7wi1TrMuWkBIBOBAq+sVvaKdLmrBkpa6ASTRxphVoqrTLmKVeQHAzGFMo5EcKaT+FltNotpyFKPhoBVRhu0WOQqYCMhvJFA/E4xOsCAZaQsuomtcoqpCATOZyCSzZNzhsWBE2ohKVKuC6k1Sk6QwZbTQ6UkEV4c4PaU8kpfgI0PZaXLV3iZgDFOJGHnFnJxVgR9l2hCVXrpKlUDZZO+kTNqTVEpBDgYMYz8uYUTz3TKCFVyDDSJSrQZoXdU2LCF5V3JSJsq076QBiKvpCUTTeJqRmIrbRbu7uvU0w+UO2ia+8N2vnzjK8VKy0vc0E0y1i9dy8MQRYGwHixir2PaTvXg5yZ4uLDPKwbxZsoXNOOyIbtFHJsF1agurHHBtI0dgkK+HADWKP+oHvFOHGgFXFIuNl7RQuXg1WMMm5rcIt3YzbNkImKClkKUMD9Ittj2RKA6aPwbyiOi1AAulJYtFimcVBLpCS2UaoTTSNEmpRuhVlSSVlIFASYjypyTRWBgrpIOLscIyvcTkTXdVwZP8AODTb5L43US4tluTLSpKQSorAoHxfFosbJbBLSCEuSObPFVsclSlKyfDH1iZNllQdKs9PT+IJY20EX5S4tdjvFBOSSTFDeTvBCQmtaVjRTCVXToBm0QNoybqvCmoJZOft4tq7C4taa7kCRMr4KBgTSH5tnJTuLug6D6xUlc0gpAKS7HXTCNFsOSLhSplFsyxi6pKxi4Ku13ZSbqS6ji8J2bsqZNJZkP8AEHHpgYXaJ8iVNAmpKtCn6mLAWpCgVpWUgHB8uUJyzpWheWbgtiVL2PLlghc4KmBL5RzntTtSVMKUpQygpiQMs41m0LeCpkoJUQwWBGdkWMS5iu8T+oajSsGC3vNlMbm47jypqu6SiU5JYAGlTG32Zs5dmkDvFb7OWPVtYzliXeAvJIOVIcm99fISFrbFzg/OK5ce3Il4Wt7LLtNtSVNlkd0cC9M8jGNsUpIIN1JJ+FvURskWP9O+Z7KqFIIcfcesVcjYdnnLSe9WiaCwShII60pEYZKOxOGSj2Ivd/2Hygo1/wDwcP8A5H+3+YEN8XGP8SH2iqschKpSVJYEAP8AUCKLsrZbsycFkmUVHzJNBFQnba7zbwS7JSPV4nbLtyu7AuEJSoqKi9S8UlilvYjSzVTJYvOLPugMzVu8Di8Zu2yhLExUpboORoRwPERIt/aOas3gsJASw4xRptq1Babr3i70r5xbDiyJ3IFFiZoBWk4gkVi3ISlDAkX3EU6ASpKWq4AEP7UMyVuuFAYsC4PHjDWrdExETZ4lLupSFBg/PjEuWO9U4TcApTAjzij2fsybNmAh7r1JFI0UycEze5ltRqCrkxTL7cltEuRUiSlK8AricvOHdobwZKTdo7QU6UQpiGYfOHJUqYkBkKU5oQH6vg0ZZwlyEoOtylSBf8RQ2UaCyTE3SGDnM5xVbRs4UspGIDvm8OWO2pITLNSmpMGTE20UqnQ5aUFKxMAArdLejw3ZilK1OWJPKEz5oUHc3TpD2ydjoWq9MXj8IxprpExxOxkMbfA7s6QhRWlQvKJ3QdR8o0ilqShCFourFQXcNpELaFyWQVABsCMeA4xJslnK3XMUpiMcRwAjQ6S3HySUSDPnTRdEqpJZub5xJXsdSJa1lCiWJYOfJovZVjkBAVLKgpubGKjbXa2XLQU3llYpdGBHNoS5Sk/KIU5yj5FsjO7Emkp3ApyahJb0jXSdihEvvZjg4hIxiJ2Z2giYgKTKCSTiwHlrFrNtt68jebVqQ5SldNF/Ee0aKnaFrMuUpZFAzDrnGZn9rZcusx1LOCU1ujJ3Irwi82paL0lQIF1vk8cQVPKi5NSX6w/FiUm2xcm48HVNndoUTXVJV+pjcWG8oXattTD4khKjRxHLJFqUhQUksQXBEdF2FtGVa2/TUlQAJD7r8OsMeGuOC0c3qTrElMyZcnKMpOaxnG02Zs+QJZTe7xOSyGI5sWilm7OSsBNznQj1ETpJUiX3bbvz8oTlwTfAvLJS4ZcTLJKlp3EJUP3UhlEqzqbvkhRIpwir/N3RUsh8WdmzIFYx/b3t1eAkWZQIr3kwpulsAlL15xlXTZddULp1yaWf2lsUmapKSG5EhJ0f7Qc+0fmEFVnorW9Q9Y4lNmkvGr7BbSUkTEuboKSGyNXboBGvJ0kVG09/ctHfY2Fj2Bapk26uYQSN6j0jQ2LYRsxN5bp8QIBfrFci2zFXShRJND/MXK7VOVuLF6mKQW6mMmXWlvSLzcq9h7+qI/1DBQnuT/o+pgQq4eouoerOWylfqOtglzQCusafZfaqSgqvICwA0sNprGckWKYuZuJKt0mgy1g9k2Bcy93aLzUJoGcs1Y2ZIQmrl2RonFS2ZoZ/aOzz5ExCpYRMDlBAjH7Os1pnK/T3mqWow9Id2ls2ZJmKlqSQoigFQx5RI2BarTIJlyk0mMCQyiGyDVi8YrHBvG/98C3GlcRMmY01DlmIfhrGutFrROLIuqcbx1jKTrHP74pVJUlTVdBzwfnFnYbBaSgCXLKACQSpJFeFMIhOF2y+LTuyYi3SwFo3gpIqECja0whnZc4K302dKR/qFnb5xqthbJNnlfqISFqQe9UkG+eBNYrNmdkTNC1InKIvOhOFP7qY6NGZ5oSbovDqF34QhSJc1YCllN3xD4i8WsuUUpMq8pCClV0lnHOK6RsdAmqTaEb4FFZnRshBzrJ3aVD9RN4ulSnVTSuEXk4yomfmZgttTpiTRRvEkVBBIGB6w5sSWQS/iZupMaldjKlOpInIRgDiDqGxiDJnOoFUkACpyZsHarxq1Asasl7P7PFRqshjvJGmsaiybDsw30zmoxCmL/WK1G0kJUlkB1BmCneKq0Sl96xQUhTs2WgGsLavcakomg2vsobq0EUOLU84qpm2FA3U+HkwiZKuhAR3ykKySaxI2RsuUq8hayCaB4VKkrJk6TsakbUXMKAkpQ4qTQPFbt8XkLKgkrVui5XyP8Rrrb2TlFIEv9NSDgCVXhxfAxmdvqmyk3ZaQlZoAR6iEwyQ4iYPFhFVFFx2dHdSJaVoKQMTjD+0VXXUg3hnpGfkbYMuWkLWVKVSoGP2idJs16UpQndHd+mUWjqbsMSlJ2M2PZ3eIUFO1SGjh21bGZM5csgi6os4xD0PUR3DY1pMsG8fEPIRie3mzwtaKBx8WJu6EjzjT02R66IlKzCWGxmYqtBHQ+zMlMoUDVxYV5mlf5jNyZaUsEgD7RbS52vrvehBZ+XUR0Ch0PZ9qetWwb/MWiEhT1fj9I51L2+mUoIAKsizbp0LADpGqsVsUUhWFPZ96RBNEnaSbj1YZA1HrgI5f2usgUq8wSvIjA6DjzjW7S28FfpVfUimfvrGNti1VvPQkHnAgaoyqtDjHQuxGwFflTNKFOs3kqH7Q4Dg5EufKKbZOyZc+ei94cVDVsA4yjsVinlKAmWpCmHhZmGnIRnz5K8qGY13KnYuzZQxmEFnD0roYuTtVIIBVoN3DrFVNtU9U8i6mYmgCmACeHGJIlLWSAkUNVNSOflWrdkzp8lp+cTrAiJ+QX+5PmYEI0r1EeQr9hbKEgTryyCsZZDQHWKW17Ol2aUv9U3CbwY73Vo0tmWEl5pBuUIPHAxSbdtZnBcoSrwcXSBUvk8TBTcqb+Y6FuRR2GwTLQCBMxqFKoWyrEvYvZefKWkFV0Od69UnI6NCClSVJvJKShhc10jZ7MSpUr9VDJV1IOQBGAjRlnJLaqG5dt7F2BE5d9M26iXLbeZ1TDqTFkvady6gAFIoePGKmfNKQylOElm6esQZVpvy5igq8WIFCWOUZIYnk3M0MbkrJk6YRNBWXQrEpVpgDFjabbddUoBILU5amKrYmzUXEgpWpYF4qKixJ4YdIkWnZypbK71KXoQQAnhTWNCxwUtD5HwWNOpE+Sq+6mAWc/tFFaraTMXLVLWoA8K9YLaG2EymGJHxJY+kZSf2uQJpmXlhJIvIDHg6WxhsMMk/KOg4Rlu9jRWKX3SikJNXIc4DjEeRZSVKUApia0rTSMrtHtqszwqSApOihUjIkZaY5w3/AMe2oIUm6gKdJEwhqVBABLFy1eEalinREs0L2NlatmSpxSqWiYJssuF+DoXxELmy7QADMoNWdootmfiSoywFyQqalJdQZIIxfgQGeLXZHbyRPKZc5X5cKapapqSHGApjxEUkskVsiryR5Qqy2mUmeCtS1OGSCDjmz4xo7fIolStxKWam8Tq4oIqbR2gsc4hMiYha0nFQGAxIJyiRbNuyVPLvBagWUHpTOnWMmVSdbETlqqnsXthnlbEqUCDQj+YoNv8AZJSl30zFzEkKIS7XXw5RKsS0hVJjYbpyBwPKJW0NsC74gLoLlOYFYTGEoy2ESx1LyuzC2rZi6hSFgooQXJA1B+sJ2bNCiZUsmrOpnYceMaq19orImXfUQt3qTibrgdQKRgdo/iBW7JR3cuoIHSvvWNWKE5bUO/MJKkqNCiQmzKX+r3yiGqAAnoYym3bY5fM5sPtWIknaRMvxXlFzr1Lh/lEO3KJKd0swamWtT946GLEoL3MxGNoIUA54Byn5a8ItEl2NGOLfIHDyiitqg/Pl9IUm1ADIdCT5v9IaBq9h7PHepYu5wOQ8Rx4/OOj7Nsxu0QVU1A6RiewNn7zvLSoOmTLJBJxLYD5xsJXaix2dN2Yt5xYlKCHY5l4Q23JpD0ko2zGdtrCQsCiU8Rm28Cf3V9IyltvB2LjU4nmRlG/7a2iRarPMm2ZRIQyi6gSGoXD6E+Ucw/MvRzF8d8MXOuxcdnLUUzUH+8AtxoY6xZk3WCQSVHLN445YiUzEB6Xr2OBjuyJi5dnRNSHJbeoceEI6pbJjMM2k6VjB2fcQ6ipKSTeY5fMQ3ZxLQvupa1lw4UCzjMHjFjtC2CWkKmFJLeHIvWvSKbanaOUmWCKqV4QnJ+MY7b2FOTkWN/8A6/8A9QIzX9QnftV5wcU8Fi/DfqP2BabSpd5RYgEkYecaqw21EsXAl2zjE7GsQs4CFKdKxdLYAtQwsKnBV1Jw8SicYXOOqTRrcdbcbNRtCXI7wTSlzzp5axDt22CCyEqVLxZCS/oIpFomAhCZlWvVDs9Ydssm0KQr9e8LzEqAoNE0iFjSXmYPEq8zLC12iWhIVcK72VX/AMwxaJalIPdLQxYkGhH8whEsneNbunHnFam2oBUpUoi6D4i145EcIb08L2L44QjF6iylbRVZ5brmC+S+tNOEY3tH2omTDvPQv4suSR71iD2ht5UpziHpiMWDAY45xQzp6i966nNimtNM+Lx1MeCMN+5mm7djlotpU7sz0JrX1rxxwiEsuU3vMA+TYnoIJBFCF3SC7aaM+pf3iFkkhyVFwAlqsciGYO+sOKjhO6xIq+J8JFGGvJ2+cGpBOaaFLvXGoBBGHEUhpKx8SlFKai6HALUclhrD6rgF9rxzA/djgwYf55AD9nsjg7zEBwC5LM7A4OxyD8Ifk7PSoPQhIql8Tg/NyHo7EdGLPawsEBN5BDXVkXuiuDuH0ibPIuGjMCb5JNHuGprieQBHGACCqUr4bz0BNagg4nk/mcYXLs6nZKilQFAHFaPhmNCeMWkiaspKFHewClByUk0oQxa78+MSLLJASoGod3d6F7xJGDEE+eggIKNG156LqkzKIF0A1AxDcfET/iANrzVSQl1vv4EMUkBIYM4PM6M2diuyJTLKkqAOKziRedw7UDJf3VqRZRNUWSUBQ1oSFEOzYEJJ4V0cxpXoSU3cPL3iXdgnlifXIHHk8O0SymulGfA6Reolui8AkC9QrpQVvKIPhFAOgEVlsY+F2q6lBiRRqYJdsPnEkEqTaroKQaULs/Mth0h5ayoPXDDEtqeJimkrIYGgzrjEwWjFg4wHT28SA1ag5Ice/eMQlIiTal4NjT/MNXx8oCDebB7RS5diFnlJeaXKnDPjTiGwjPzbVUiYllPiQygM01yjPGYRUULvD6reskFRvNg8JUKba7jHO0avZu0US0Tr8tkTJZSlADAnAMzPqTGWs4c8oNdsXMU6yTlyHDSEzi1BF4xrdlZOywshClF8aaR2ixWyaLPKKV4ISyKVb3nHEtmodSebR6OstjSmzSghCAbgBFN6mRyIhPUtJKy+LuZ9djVbVJmLkuUA/EwPDTHWBZNnzAU/+nQLpNOufKJ6bNJCO7C1Aguog0HAmCtM6Uhu6UuZMDXQVEjnzrGBeiJguUu5N/JzNZXkPtAima0f/b5j7QIii35afsVNn3QUOLxDjWkWiQFBBIxIeldK8ICdnpSUXnFHUX+R0iemaLrjLCM+faSYZ5OMkVk8nvCpKWZ/SkKlLASm+KkElLgY66wqTLZ03qOSTzyhnbVgUpBUggZPn0iMUtbpkYXrl5iRtZkpvEkOlwBgTx4Rz7bFpKySXSBkkJIpi5fjhF32j2ilXdS95RQkBRdudKPhi4xxjGbW2gxDb107pLqFPKmXzjr9JjcYXLkrKT4IE+0hJISHfB/CHFTV7xzdWZiCqcFYlOLsbxyObV/nKGFziokuoqUaubzk/WGVTTj9I1FCalWDEA5OQqmnAcMeEPSpuCr4CmJN3EAHClbx1f7xXIns9PtCxNzHi0YM3v5QAWstbOhRughgE6ulLOBp9dYTJkkAlTOApSTVyEilDk4H2iPJnG8kEACmWIfHzzzwziUEKJmkkKWnOuBO8ObE040wgAdlq/VUogJokqSA+6wdXGvL72s6Sw7sMtt5KhvG6p7tTRXhKeVMYr5EjfStiUqDE5N4Sjhug11Y5Q8g93NRLPhYgKw3VkLSrg00qPB4AJEwSzLEyWpTgB6UvDEMcCXU2GecEsgJVR1szKwKWSC+OF4aYiG7Eq6r4WUn4gGvJNeWAUx1PCHp0xLppiS5xxx6+GvGJICKlvVnUGcjFSQ6scAWJ9YTfLrSXBKbr7uBdJIZgCH8oYKjupqAk3wKUoQXfQk/zCZk03jWjJJwreuEl+h9mACbtpDS03QGJc3aJB3QijYAAdAKxm5uLkUZ+nTDMU4xcrJUBmbrIFGBUWKjqTXoKRUTUuHJcA6HeIp84AIRCgbwo+XvnAQdDjjl0iTMUSLuGb1rlyIrjwiEqhbQvAAFKeGiYc7zhDbxACkqhT0Pt4bhxIgAclQpYg0pbDA4Q/KklRAFTnEkGl/DvY5n2hLpJSCCfZjuO2rMO7TdBcC6GPvWMP2FsYs4QDLN5dQoHB2y9Xjos2XLmIMszPEzsSf8Ry+pnqkXU3BoxyLMhBT3h7tKQ7vg+ZbGLhGyj3ZUickqJBBZmB4QJ+xpMw3b5JR+5N6nEjERa2WzISCpSzdSPCkAJHTGFfUesitOyj/p1o/1R/ugRef1izfvPvrBxemaPEXoYqZtJTstBVu+FssA8K2Tbry0oI3lPQeh6RabOsCzeq/eUL5DjC7JY+5mhRFxF5icXBo4jPklHKZpqM7vle5D/M92pV5BFKcfZhM83ZSlOpCQxN4i7X+5RDF4uNpbRWlfdkSzLCTdXiXGXrGN7W2xNzxXgBVBN0cDXnFumitaihcdkZPa9vORBBJYVLkZm8ARSlGzD5HI21tQ2bE4tnr5RNtsx1FTEswJANDVgScCw4YaiKm0zXybl6PHbKEVVYKDMJBiAFFMEINRhMAD0tAIxrp6fzE+x7QUk944OKSkM/hYK4/xxirBh6Sa+TtQ0gAthaGm3HdKmBmAEupJJChniW44xZC1ibcCiCogXCdCqqTooEkPnQ4xQg6YpJIPJgU10AeJFnQwlkndA9HKj9ukSBOnnu2UBeTeSrXxPRneqSx4pyNYkrm3husQWzdlAU8yR0aI8pZUDKVipgmuBMwgGmirsRrFOZ01IO8inEvd5n6jlJBM7/dUc2CXyD0Vyxoa4vDcyYbiQ7MFXi2LEB+dC3SGJq6rbC6CKM7BQ+0AzXUrBshoHJPzgAeSFPdwcMdQzdRl66xDWjXV+TkZdTDqJxUHcuUk+ifrDU6oAGO6/kNMsRAA2U0vV065AdGEMzZTPn64RISigD6k+ledD1hC8CTmSQMPeBgIK9UvGEFLRLXVzhR2b09TDBduBf8AmAkaEPITBXRyids+yGZMQgMCogVoKls4CB3Yuy1z1hCQSeDPzYx1zZPYqVZEJmKVLmTS24+OtA+HpG27E9gZFiShZQDPuXVlypJcu4CsC1KNGsTZJYwQgckj7RjzZb2iy6iZGTaixvS0pU1ClNW5jKGE2sy5ZTKkJFd4sHPOrnSN0EDQQYEZdBal6GMs01K/1UoIoxSq8Ao5MngXhqbZTMT+tLmFy4IwD4U4RuIERoK6aOef8PjT/Yr7QcdCgRff1LXL1MDZbRMKSlrikoBIIrezxyaEWi2G6lKVgpbNi5hCFO5JvFWL1whIsiEICUJHieuXsxghkW4mOaKvYKbZe+lm+go67tMw1XMc+7dWi6Uy0KKmQ95RN0VwSMOtMo6V3xAIJcaRx3thaCufMLpIGBFANBxYD28dDopKcvkN8fXGjHzlkrrXKG5rUh2cCSMbodqNjjlhzh60IRdSEgk3RezY40LaFm1GcdIqVioNNWAz1p7EHNSRCWiADWCHD55FxTlQwmA8FAAYEKSR794wl4EADxUXpi7g9KeUSZU8vQ7pBcY4ivrUGId7SHJS2OX08okC1TPG6V7wF4PqCUsqv9x9IjypxSwbwuRVgyqtzxYw3JQ4Ca4lJ0qQ3qR6QyoltXHmzufT1gILUEGjs7NlQivLCsRVLfqHfy9XgkzfC5NaE6GnzrBCjB/pSjNz+kSA/Zt0hw+bcn9Hgytgl6m6l2z4HizYaw2mZQHAtQ9C3QAekJkqvFhhdYVOWZ9tWABxBBbJyfrWuWflCF1fIlzV8CHHnBlYAdsMeJOArwEIUt661NeX3EACLQAMqUFKYED3zhtCC5DVGWsONeBHMaan6QqWMCcWMBBHVXANGh7H2STOtCZU0lN6iVOUh60JALPqxwwMUiyC5HWND2Es1+1JF0LD1TgW/ck5KBaKTlpi2Qz03smddlIStd5SUgFRABLUcgUfVqHGmESja0fuHnGUSGDXiQ3WG2AL1r1jiPq7fBTxma9NqQfiEF+cR+4RkTKZ2UX01hEgF6uPOJ/MeweMzXHaEv8AcII7Sl/uEY40zLZ84bTKdWbccD5RC6j2I8aRtP6pK/eIEY/u0ft9YEX/ADC9CfGYgWfAjXygplmJHvWHZSVY1/iHLupyPpHPEURLWkBCjUMHp9zHDtt2lKpiyBUk6kj+f5wwjs+3ZZ/LzbprdOOEcJ2jNZRBZ3ybD3nHW/DF5ZNj8RDUlx794wEAsRQDjTCvvUtDappcNl6fzDYmeUdQcLnAFycGpw0H1hqYzm6SQGYkNzpzeBOPHpCEmIAGXGCWgihxgRItc4KEujKSi6rixJSed0gf9ogAiwcCCgAWiAj28JgxABYWdWLYEHzFRyqPUxFWmp9OtYfspqeYPDN4btgAJbWJIDs2FcPqcDDk0FkkaRGkqZ+UOTDlrEgKWaD1fT2IVJmFJcUzvU5dBjhCMGABfN8uWlNfKDCXPhpjQuTEAKWqhOThsxqwzwbGFYFjpdfrX5GErmOQ7DEgDLRzzrAlMQcXLtoRqeo+cADl6uOYfq/3h2apk8ff1eGJHiY5/YEfL1g9onIYQEBSs/fvGOhfhnsxpomqFPgPHNJ0LMeWoMYOzySogJZzg9BWlY7P+H9nmIs/dzkd2tFAVBnTiBxYkseMZOtnpxtFJvY1agR8+mUJSOEPKClspxeBamghUqcTQAZ5fMxwqQgbVTrCJRIJGtIeUklm+dDD05KaEkYEMBmM3iQIZTdmOa0frx6wgE44F9NYlS7rEZtRXE68IaM0nGuQ6YRNgM/l1cPODgq/sg4nYihcoUJf2rD5esJtCqMzXcRy5Qqeq8lwADpwA/y0KQCRdZyQ/lgeEKpFyq7RqH5ZZ8TpP7h03SDpHnq1llKZhXIN86x37twLtkmlRId6uEk8Hzp9Y8/Wk1dmxjtfhyrG/mOgMq6B4bLVg4IRvGCTrC0Z+XvyglCDGHWABJEB4GUGkZwAIg3gNCkpdqYn2IACAgCHe6KVEKoQDTjp7whKcRygAkyCLwYZAHqfXTyhG0ZjqGAYAU4AB4bCt7r9YTPU6icokgEswJiqwkFosO0GxJ1kmBE4AFSQtJSoKCkqdlAjKhirkk6AgBfXnCisnEwzBxJI64yfi8LSajgBjpw84ZBhyWHMAE0CgLYGvL20Rpsx8YetBIRTF2UeYpT3lEcZc/pElS32QhJWlKgogqAN1nbSoY9Y7psdF2Ui66gBS8QacCH+ZaOZfh5YCqY+qSzsy2xSCaBQodcY67ISwpwHviI5H4hkuSiJyPehyRwdicdNKYZQSb4DZHUjyphDhXXhw+hEAS0Pnjw95Rz2hY0pwkYj6+yIaXOemHkYetcsVDsaNxp94QZVfr8oGQNqQzHUU4NBpUH0ha0brHEe/nDZSBXX2eURsSD82rWBBd3ygRNMgkrQWLkB2A1GnoDEZCVZlgxDvmcPfEwuS6l7zAEEADlj9YfKHZOLBy+NMvr1g2ZZmd7armflVXDMeqWSRkKjewFRhHAbUt1Gkdy/EW1JTYzLIlhKi4UokkaAJSQScnLtpHCpiukdnoF+l9R+PgRAGEJMOA05xtGC0BgonQAcz/APnDSVZQFmEpxgAWUwaVNTrT3z84XM4ZDy4cTWGIAFlVG4vBIOkERCgavpAA6pN1WtPmKfSFCUGNTewAbHAY6M/pGr7L2OXa7LMsqqWlJM6zrargb8kuz3gkEcW5RT2mwTJSu7nJIISlSSWNDvAhQLEGv1rSIUrdEtbWVclJ+R+0RyDFxYJAK0JVQKUlL8yAfQvHW9vdkJUuSShKDRnLBnFMS/iPzhGfqFiaTXIuUqOGhBJAzdmzeO5dsew3ebOly01tFllJuK/eEp/UR1ZxxA1McjlWbu7ZKSpBQO8lm6dCoHU0bjHpTaC6ecZOuzvHKEl8yuRtUeUzAi87Y7MFntk6XglwtAb4VgLAHABTdIndh+xc23qKgQiShQC1nEvW4gNVbdA9Y3vLFQ1t7DL2szqbIvu+9uHu79y9leZ7vEsHg7OmhOkdv/ABPssuVstaJcpIQlUpKQA3d73iHH4eN4xzfsts8GRbZqgCJchQD5KUC/UBJ84T0/U+Njc6rcrqtWZierjiBD1ilhS0ggqGYGPG69L1PSIwDxb9nQO9BUkqlii9QCTvBviGP+Y0y2RLOtdjezyESwpC3RMuqS+etciCKHEVBDiNmiRVmo/WINlsKpSEoJStRAWVJwUD8eAAJACi2ZOMTbZMuywoGqxdHJ8fKnWPM5sspTdmdhyCCSB4UkVGOj/KCv1Yj39ob2WoALfSATvV5D35RSL2KscRR3qWw+fqIXKIUFHFvn7rDFxjrmTzw+UOyJnUVJyekS5bErkK1zBcScxjTEN9oTZEpVLUFDDP5dRhBBF5B1cnhm+EIKBdoPenvhEKemNssl3Ge5Tx84ERr6f3wcK1yI2JcuYGc+Yrr50MGhZD0qHBqMxQ8TXyhm6WoHzAzzHJn+kKJYFzeriBreCvU5/th9WLOd/ihN3B+oj/p3SrkKFSW4kPHKVGNf2+nPMIDEB94KKnqcfhCqNSMc0eh6aOnEka4KogKYVKxhSA9PZiUjZhNmXaXomaiVdb9yVqd9BcbrD+C5DGZhuLHY2zFz5lxNEhJUtZBKUISHUpTZCItlsq5q0y5aStalBKUjEk0AiLQGq7G9mxa5cxwbwIKdDQhujg8WAiD2t7Nrs1pXJAK7iErUoCgBSCToACW4nnHc+w3ZhOz5AlqUFTl1mKGAP7U8OOcZ38RrHMmlQSlIcIF4lk0LovHNnUohjgDlHKx9dr6hxXwidW5w8An7mNFtHYQRZJU5KVXkqaZRwQsBctYYtcotD6pbERUosU1UxMtCFLWVlKUgYqevr9Y7r2N2bJNjI8UtYugJvJTfS6Zl1y90qvVDA0o9Y3dRnWKOtmiNU2zIWHskmUmxz+8UuUtpnfIQELQtNQkKJN9KkhTPmmmMXNp2JLmWyTNmoSqUtKr4Z0hBUwIyBCpxUD/bxiy2zbGmWez3EiVaBNkpcsELlFKpRGl683UGHrLJUqS4QL6QuWHcM4BBbAb6Uu+F0xkWaTqfqa4QTi0c92X2UVOKglypM0CWsEMq73iCQBW9fSkh9DlHXLdNSJaETEuVEIUBWqgxqdG9Ym7H2SmVNXODb/hTkBeWvzeYqIlunABSyASlQIHNQweMvU9Trml2MTcXNJHMNtbGMy0SrRIClKMqeQwBDypYEsJCaA3lEj0wjpO3p13okxG2FZgnu7wIWkTEgYJAUpJUQ2J3RXQmLDaEhFZi96jBJw4kjOEddmuMb7WhWd3Kjl34hdnJ1otaFplq7tMpMtUxIpe3rgOrlg41aN3sLZH5TZ6JIAC0ICpjf6iiCqudXHICH9lzDNWvvDQXSkaFKkqSw/7fnEyfarySGoXHUAfeCPUSy4ox4SZRytUUP4lB9lrAF5S1SQAMSpU1BYcWEUFu7IzbHsy0IBvz1oEyYlNQACkFKf3MkKc5l246Taf69qsMg/8AKlBVomBvEuXdRKBPBSyWzaNCmY4VMV8ZAHLH5CHxyvBi29b/AJqv4BOkcp7N9nLN3Rm2hMta1SUr7oAAXlEmWlKsUlToSQMCaYxZdm/w+QgSphmb5pMBF5BY1bMFnGYrhF2js6qWlRSp0pmFYAaoKlFCC5Jp3iaAf+2KiLrvTLlVSVBAyxoK0xJr6RbqOpm4pwlyzbKKaVAnr/LqlpSzFhSouhqQ3aZm5LT+wrT0BdPoYmWWSZssFYukpQW409nnEHuipRQGClKLOWe67nliI5kU7oxSxysn7JUA5V4c4etBSCaFsajKhJIAqM6REkLKEYOeQIByxp7MTTPM6SoEEqABwZxmBdzaGLYNFqyN3gVUOXAYFnYNpByV0ByL+ohMpSEupZEsUoDQHBuBfpBzSpRKBUGqVAhnGDvVzWCSXcrpYUm1XWDkOW66HgYo522lTFzLpaWh8PiJoOmJbhEja5UmWogE+JixpSp4YesUlks92QgfFMN88vhHlXrFIpS3KNvgG9Ai27j+w+RgQymW0FrJRvHKqcKeJ1fQeUFtAsgsGvNhRt3AecCBF+xQ4p25s/dz1AKUris3jg/lGTSl4ECPR4/hRtjwOLDAtmB6gEx0iTsyXMRapJDSzbLGGTRryCC2mJgQIXmbS29H/RWXJvpnYWyWSxz+4StKp0hSVqKyokY/E4HlHN/wMsaF29S1BzLkqUjgokJfmyj5wUCOaskn0+RtkXsdstH/ADOkZnt1KCrKpxVk1GLFTEcj9IECOZ0X7qFrkwdmvnaFnkJmzEImKRfuKulT0JOTlqx1KavxZMKAYDOBAjT+IvfGvYZJ70ZTtBIQqRKUpIURPcO4xVJGTGl8kaRrlyQZiVNWciWpfEggk9boB1g4EacjehfU25W1k29GLROIlyWOSvqPlDExVJlAd0muoqDAgRhyfuL5/wBmHB+4iB2YVelSScQW6GWVH1MHtuad5L0AJ9+cCBE9Slo/yf8AwjN8bImxV/r8kf8AlQ+hizmDdl8Sr3/tECBBgX6P1Ij8P0/tBBZuzBofnSJdrDTZaPhcU6N9PUwIEMyL9P8AyIh9/wCxdoLNQb1wmmanBw4ARTW6eRMIoxUUthQYYcvdIECCXY6Ee/32JtkWbianBvkYq9op/XSRQgyyCMQ4qORb1MCBGS2txM+CwVPUoAE0CjSLGwSQnulDFSS+GQThR84ECHLfBJszwezKrbVkBQtNQlV4XUskeG87AVLk+J4KxIMiVKlpUpToBKlm8ouAcesCBFczvDH77FpfCM7VkiYkO+ITQtRRAIOuMWHZCwImrVOWHUCyR8KQKAAcoECLdHvdiV8Rtbo0ECBAjbY0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49149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xQTEhUUExQWFRUXGBoaGBcXGBoYHBsbGh0cGhobHBoYHiggHBolHBgaITEjJSkrLi4uHB8zODMsNygtLisBCgoKDg0OGxAQGywkICQsNDQsLCwsLDQsNCwsLCwsNCwsLCwsLCwsLCwsLCwsLCwsLCwsLCwsLCwsLCwsLCwsLP/AABEIAMQBAQMBIgACEQEDEQH/xAAcAAAABwEBAAAAAAAAAAAAAAAAAQIDBAUGBwj/xABBEAABAgMFBQYEBQMCBQUAAAABAhEAAyEEEjFBUQUiYXGBBhMykaHwQrHB0QcUI1LhFWLxU6IWM3KCsiRDVGOS/8QAGgEAAgMBAQAAAAAAAAAAAAAAAAMBAgQFBv/EAC4RAAICAQMCBAQGAwAAAAAAAAABAhEDEiExBEETIlFhMnGB8AUUIzOhwYKRsf/aAAwDAQACEQMRAD8AUvaV2WUkpSS1Bkn7wi1TrMuWkBIBOBAq+sVvaKdLmrBkpa6ASTRxphVoqrTLmKVeQHAzGFMo5EcKaT+FltNotpyFKPhoBVRhu0WOQqYCMhvJFA/E4xOsCAZaQsuomtcoqpCATOZyCSzZNzhsWBE2ohKVKuC6k1Sk6QwZbTQ6UkEV4c4PaU8kpfgI0PZaXLV3iZgDFOJGHnFnJxVgR9l2hCVXrpKlUDZZO+kTNqTVEpBDgYMYz8uYUTz3TKCFVyDDSJSrQZoXdU2LCF5V3JSJsq076QBiKvpCUTTeJqRmIrbRbu7uvU0w+UO2ia+8N2vnzjK8VKy0vc0E0y1i9dy8MQRYGwHixir2PaTvXg5yZ4uLDPKwbxZsoXNOOyIbtFHJsF1agurHHBtI0dgkK+HADWKP+oHvFOHGgFXFIuNl7RQuXg1WMMm5rcIt3YzbNkImKClkKUMD9Ittj2RKA6aPwbyiOi1AAulJYtFimcVBLpCS2UaoTTSNEmpRuhVlSSVlIFASYjypyTRWBgrpIOLscIyvcTkTXdVwZP8AODTb5L43US4tluTLSpKQSorAoHxfFosbJbBLSCEuSObPFVsclSlKyfDH1iZNllQdKs9PT+IJY20EX5S4tdjvFBOSSTFDeTvBCQmtaVjRTCVXToBm0QNoybqvCmoJZOft4tq7C4taa7kCRMr4KBgTSH5tnJTuLug6D6xUlc0gpAKS7HXTCNFsOSLhSplFsyxi6pKxi4Ku13ZSbqS6ji8J2bsqZNJZkP8AEHHpgYXaJ8iVNAmpKtCn6mLAWpCgVpWUgHB8uUJyzpWheWbgtiVL2PLlghc4KmBL5RzntTtSVMKUpQygpiQMs41m0LeCpkoJUQwWBGdkWMS5iu8T+oajSsGC3vNlMbm47jypqu6SiU5JYAGlTG32Zs5dmkDvFb7OWPVtYzliXeAvJIOVIcm99fISFrbFzg/OK5ce3Il4Wt7LLtNtSVNlkd0cC9M8jGNsUpIIN1JJ+FvURskWP9O+Z7KqFIIcfcesVcjYdnnLSe9WiaCwShII60pEYZKOxOGSj2Ivd/2Hygo1/wDwcP8A5H+3+YEN8XGP8SH2iqschKpSVJYEAP8AUCKLsrZbsycFkmUVHzJNBFQnba7zbwS7JSPV4nbLtyu7AuEJSoqKi9S8UlilvYjSzVTJYvOLPugMzVu8Di8Zu2yhLExUpboORoRwPERIt/aOas3gsJASw4xRptq1Babr3i70r5xbDiyJ3IFFiZoBWk4gkVi3ISlDAkX3EU6ASpKWq4AEP7UMyVuuFAYsC4PHjDWrdExETZ4lLupSFBg/PjEuWO9U4TcApTAjzij2fsybNmAh7r1JFI0UycEze5ltRqCrkxTL7cltEuRUiSlK8AricvOHdobwZKTdo7QU6UQpiGYfOHJUqYkBkKU5oQH6vg0ZZwlyEoOtylSBf8RQ2UaCyTE3SGDnM5xVbRs4UspGIDvm8OWO2pITLNSmpMGTE20UqnQ5aUFKxMAArdLejw3ZilK1OWJPKEz5oUHc3TpD2ydjoWq9MXj8IxprpExxOxkMbfA7s6QhRWlQvKJ3QdR8o0ilqShCFourFQXcNpELaFyWQVABsCMeA4xJslnK3XMUpiMcRwAjQ6S3HySUSDPnTRdEqpJZub5xJXsdSJa1lCiWJYOfJovZVjkBAVLKgpubGKjbXa2XLQU3llYpdGBHNoS5Sk/KIU5yj5FsjO7Emkp3ApyahJb0jXSdihEvvZjg4hIxiJ2Z2giYgKTKCSTiwHlrFrNtt68jebVqQ5SldNF/Ee0aKnaFrMuUpZFAzDrnGZn9rZcusx1LOCU1ujJ3Irwi82paL0lQIF1vk8cQVPKi5NSX6w/FiUm2xcm48HVNndoUTXVJV+pjcWG8oXattTD4khKjRxHLJFqUhQUksQXBEdF2FtGVa2/TUlQAJD7r8OsMeGuOC0c3qTrElMyZcnKMpOaxnG02Zs+QJZTe7xOSyGI5sWilm7OSsBNznQj1ETpJUiX3bbvz8oTlwTfAvLJS4ZcTLJKlp3EJUP3UhlEqzqbvkhRIpwir/N3RUsh8WdmzIFYx/b3t1eAkWZQIr3kwpulsAlL15xlXTZddULp1yaWf2lsUmapKSG5EhJ0f7Qc+0fmEFVnorW9Q9Y4lNmkvGr7BbSUkTEuboKSGyNXboBGvJ0kVG09/ctHfY2Fj2Bapk26uYQSN6j0jQ2LYRsxN5bp8QIBfrFci2zFXShRJND/MXK7VOVuLF6mKQW6mMmXWlvSLzcq9h7+qI/1DBQnuT/o+pgQq4eouoerOWylfqOtglzQCusafZfaqSgqvICwA0sNprGckWKYuZuJKt0mgy1g9k2Bcy93aLzUJoGcs1Y2ZIQmrl2RonFS2ZoZ/aOzz5ExCpYRMDlBAjH7Os1pnK/T3mqWow9Id2ls2ZJmKlqSQoigFQx5RI2BarTIJlyk0mMCQyiGyDVi8YrHBvG/98C3GlcRMmY01DlmIfhrGutFrROLIuqcbx1jKTrHP74pVJUlTVdBzwfnFnYbBaSgCXLKACQSpJFeFMIhOF2y+LTuyYi3SwFo3gpIqECja0whnZc4K302dKR/qFnb5xqthbJNnlfqISFqQe9UkG+eBNYrNmdkTNC1InKIvOhOFP7qY6NGZ5oSbovDqF34QhSJc1YCllN3xD4i8WsuUUpMq8pCClV0lnHOK6RsdAmqTaEb4FFZnRshBzrJ3aVD9RN4ulSnVTSuEXk4yomfmZgttTpiTRRvEkVBBIGB6w5sSWQS/iZupMaldjKlOpInIRgDiDqGxiDJnOoFUkACpyZsHarxq1Asasl7P7PFRqshjvJGmsaiybDsw30zmoxCmL/WK1G0kJUlkB1BmCneKq0Sl96xQUhTs2WgGsLavcakomg2vsobq0EUOLU84qpm2FA3U+HkwiZKuhAR3ykKySaxI2RsuUq8hayCaB4VKkrJk6TsakbUXMKAkpQ4qTQPFbt8XkLKgkrVui5XyP8Rrrb2TlFIEv9NSDgCVXhxfAxmdvqmyk3ZaQlZoAR6iEwyQ4iYPFhFVFFx2dHdSJaVoKQMTjD+0VXXUg3hnpGfkbYMuWkLWVKVSoGP2idJs16UpQndHd+mUWjqbsMSlJ2M2PZ3eIUFO1SGjh21bGZM5csgi6os4xD0PUR3DY1pMsG8fEPIRie3mzwtaKBx8WJu6EjzjT02R66IlKzCWGxmYqtBHQ+zMlMoUDVxYV5mlf5jNyZaUsEgD7RbS52vrvehBZ+XUR0Ch0PZ9qetWwb/MWiEhT1fj9I51L2+mUoIAKsizbp0LADpGqsVsUUhWFPZ96RBNEnaSbj1YZA1HrgI5f2usgUq8wSvIjA6DjzjW7S28FfpVfUimfvrGNti1VvPQkHnAgaoyqtDjHQuxGwFflTNKFOs3kqH7Q4Dg5EufKKbZOyZc+ei94cVDVsA4yjsVinlKAmWpCmHhZmGnIRnz5K8qGY13KnYuzZQxmEFnD0roYuTtVIIBVoN3DrFVNtU9U8i6mYmgCmACeHGJIlLWSAkUNVNSOflWrdkzp8lp+cTrAiJ+QX+5PmYEI0r1EeQr9hbKEgTryyCsZZDQHWKW17Ol2aUv9U3CbwY73Vo0tmWEl5pBuUIPHAxSbdtZnBcoSrwcXSBUvk8TBTcqb+Y6FuRR2GwTLQCBMxqFKoWyrEvYvZefKWkFV0Od69UnI6NCClSVJvJKShhc10jZ7MSpUr9VDJV1IOQBGAjRlnJLaqG5dt7F2BE5d9M26iXLbeZ1TDqTFkvady6gAFIoePGKmfNKQylOElm6esQZVpvy5igq8WIFCWOUZIYnk3M0MbkrJk6YRNBWXQrEpVpgDFjabbddUoBILU5amKrYmzUXEgpWpYF4qKixJ4YdIkWnZypbK71KXoQQAnhTWNCxwUtD5HwWNOpE+Sq+6mAWc/tFFaraTMXLVLWoA8K9YLaG2EymGJHxJY+kZSf2uQJpmXlhJIvIDHg6WxhsMMk/KOg4Rlu9jRWKX3SikJNXIc4DjEeRZSVKUApia0rTSMrtHtqszwqSApOihUjIkZaY5w3/AMe2oIUm6gKdJEwhqVBABLFy1eEalinREs0L2NlatmSpxSqWiYJssuF+DoXxELmy7QADMoNWdootmfiSoywFyQqalJdQZIIxfgQGeLXZHbyRPKZc5X5cKapapqSHGApjxEUkskVsiryR5Qqy2mUmeCtS1OGSCDjmz4xo7fIolStxKWam8Tq4oIqbR2gsc4hMiYha0nFQGAxIJyiRbNuyVPLvBagWUHpTOnWMmVSdbETlqqnsXthnlbEqUCDQj+YoNv8AZJSl30zFzEkKIS7XXw5RKsS0hVJjYbpyBwPKJW0NsC74gLoLlOYFYTGEoy2ESx1LyuzC2rZi6hSFgooQXJA1B+sJ2bNCiZUsmrOpnYceMaq19orImXfUQt3qTibrgdQKRgdo/iBW7JR3cuoIHSvvWNWKE5bUO/MJKkqNCiQmzKX+r3yiGqAAnoYym3bY5fM5sPtWIknaRMvxXlFzr1Lh/lEO3KJKd0swamWtT946GLEoL3MxGNoIUA54Byn5a8ItEl2NGOLfIHDyiitqg/Pl9IUm1ADIdCT5v9IaBq9h7PHepYu5wOQ8Rx4/OOj7Nsxu0QVU1A6RiewNn7zvLSoOmTLJBJxLYD5xsJXaix2dN2Yt5xYlKCHY5l4Q23JpD0ko2zGdtrCQsCiU8Rm28Cf3V9IyltvB2LjU4nmRlG/7a2iRarPMm2ZRIQyi6gSGoXD6E+Ucw/MvRzF8d8MXOuxcdnLUUzUH+8AtxoY6xZk3WCQSVHLN445YiUzEB6Xr2OBjuyJi5dnRNSHJbeoceEI6pbJjMM2k6VjB2fcQ6ipKSTeY5fMQ3ZxLQvupa1lw4UCzjMHjFjtC2CWkKmFJLeHIvWvSKbanaOUmWCKqV4QnJ+MY7b2FOTkWN/8A6/8A9QIzX9QnftV5wcU8Fi/DfqP2BabSpd5RYgEkYecaqw21EsXAl2zjE7GsQs4CFKdKxdLYAtQwsKnBV1Jw8SicYXOOqTRrcdbcbNRtCXI7wTSlzzp5axDt22CCyEqVLxZCS/oIpFomAhCZlWvVDs9Ydssm0KQr9e8LzEqAoNE0iFjSXmYPEq8zLC12iWhIVcK72VX/AMwxaJalIPdLQxYkGhH8whEsneNbunHnFam2oBUpUoi6D4i145EcIb08L2L44QjF6iylbRVZ5brmC+S+tNOEY3tH2omTDvPQv4suSR71iD2ht5UpziHpiMWDAY45xQzp6i966nNimtNM+Lx1MeCMN+5mm7djlotpU7sz0JrX1rxxwiEsuU3vMA+TYnoIJBFCF3SC7aaM+pf3iFkkhyVFwAlqsciGYO+sOKjhO6xIq+J8JFGGvJ2+cGpBOaaFLvXGoBBGHEUhpKx8SlFKai6HALUclhrD6rgF9rxzA/djgwYf55AD9nsjg7zEBwC5LM7A4OxyD8Ifk7PSoPQhIql8Tg/NyHo7EdGLPawsEBN5BDXVkXuiuDuH0ibPIuGjMCb5JNHuGprieQBHGACCqUr4bz0BNagg4nk/mcYXLs6nZKilQFAHFaPhmNCeMWkiaspKFHewClByUk0oQxa78+MSLLJASoGod3d6F7xJGDEE+eggIKNG156LqkzKIF0A1AxDcfET/iANrzVSQl1vv4EMUkBIYM4PM6M2diuyJTLKkqAOKziRedw7UDJf3VqRZRNUWSUBQ1oSFEOzYEJJ4V0cxpXoSU3cPL3iXdgnlifXIHHk8O0SymulGfA6Reolui8AkC9QrpQVvKIPhFAOgEVlsY+F2q6lBiRRqYJdsPnEkEqTaroKQaULs/Mth0h5ayoPXDDEtqeJimkrIYGgzrjEwWjFg4wHT28SA1ag5Ice/eMQlIiTal4NjT/MNXx8oCDebB7RS5diFnlJeaXKnDPjTiGwjPzbVUiYllPiQygM01yjPGYRUULvD6reskFRvNg8JUKba7jHO0avZu0US0Tr8tkTJZSlADAnAMzPqTGWs4c8oNdsXMU6yTlyHDSEzi1BF4xrdlZOywshClF8aaR2ixWyaLPKKV4ISyKVb3nHEtmodSebR6OstjSmzSghCAbgBFN6mRyIhPUtJKy+LuZ9djVbVJmLkuUA/EwPDTHWBZNnzAU/+nQLpNOufKJ6bNJCO7C1Aguog0HAmCtM6Uhu6UuZMDXQVEjnzrGBeiJguUu5N/JzNZXkPtAima0f/b5j7QIii35afsVNn3QUOLxDjWkWiQFBBIxIeldK8ICdnpSUXnFHUX+R0iemaLrjLCM+faSYZ5OMkVk8nvCpKWZ/SkKlLASm+KkElLgY66wqTLZ03qOSTzyhnbVgUpBUggZPn0iMUtbpkYXrl5iRtZkpvEkOlwBgTx4Rz7bFpKySXSBkkJIpi5fjhF32j2ilXdS95RQkBRdudKPhi4xxjGbW2gxDb107pLqFPKmXzjr9JjcYXLkrKT4IE+0hJISHfB/CHFTV7xzdWZiCqcFYlOLsbxyObV/nKGFziokuoqUaubzk/WGVTTj9I1FCalWDEA5OQqmnAcMeEPSpuCr4CmJN3EAHClbx1f7xXIns9PtCxNzHi0YM3v5QAWstbOhRughgE6ulLOBp9dYTJkkAlTOApSTVyEilDk4H2iPJnG8kEACmWIfHzzzwziUEKJmkkKWnOuBO8ObE040wgAdlq/VUogJokqSA+6wdXGvL72s6Sw7sMtt5KhvG6p7tTRXhKeVMYr5EjfStiUqDE5N4Sjhug11Y5Q8g93NRLPhYgKw3VkLSrg00qPB4AJEwSzLEyWpTgB6UvDEMcCXU2GecEsgJVR1szKwKWSC+OF4aYiG7Eq6r4WUn4gGvJNeWAUx1PCHp0xLppiS5xxx6+GvGJICKlvVnUGcjFSQ6scAWJ9YTfLrSXBKbr7uBdJIZgCH8oYKjupqAk3wKUoQXfQk/zCZk03jWjJJwreuEl+h9mACbtpDS03QGJc3aJB3QijYAAdAKxm5uLkUZ+nTDMU4xcrJUBmbrIFGBUWKjqTXoKRUTUuHJcA6HeIp84AIRCgbwo+XvnAQdDjjl0iTMUSLuGb1rlyIrjwiEqhbQvAAFKeGiYc7zhDbxACkqhT0Pt4bhxIgAclQpYg0pbDA4Q/KklRAFTnEkGl/DvY5n2hLpJSCCfZjuO2rMO7TdBcC6GPvWMP2FsYs4QDLN5dQoHB2y9Xjos2XLmIMszPEzsSf8Ry+pnqkXU3BoxyLMhBT3h7tKQ7vg+ZbGLhGyj3ZUickqJBBZmB4QJ+xpMw3b5JR+5N6nEjERa2WzISCpSzdSPCkAJHTGFfUesitOyj/p1o/1R/ugRef1izfvPvrBxemaPEXoYqZtJTstBVu+FssA8K2Tbry0oI3lPQeh6RabOsCzeq/eUL5DjC7JY+5mhRFxF5icXBo4jPklHKZpqM7vle5D/M92pV5BFKcfZhM83ZSlOpCQxN4i7X+5RDF4uNpbRWlfdkSzLCTdXiXGXrGN7W2xNzxXgBVBN0cDXnFumitaihcdkZPa9vORBBJYVLkZm8ARSlGzD5HI21tQ2bE4tnr5RNtsx1FTEswJANDVgScCw4YaiKm0zXybl6PHbKEVVYKDMJBiAFFMEINRhMAD0tAIxrp6fzE+x7QUk944OKSkM/hYK4/xxirBh6Sa+TtQ0gAthaGm3HdKmBmAEupJJChniW44xZC1ibcCiCogXCdCqqTooEkPnQ4xQg6YpJIPJgU10AeJFnQwlkndA9HKj9ukSBOnnu2UBeTeSrXxPRneqSx4pyNYkrm3husQWzdlAU8yR0aI8pZUDKVipgmuBMwgGmirsRrFOZ01IO8inEvd5n6jlJBM7/dUc2CXyD0Vyxoa4vDcyYbiQ7MFXi2LEB+dC3SGJq6rbC6CKM7BQ+0AzXUrBshoHJPzgAeSFPdwcMdQzdRl66xDWjXV+TkZdTDqJxUHcuUk+ifrDU6oAGO6/kNMsRAA2U0vV065AdGEMzZTPn64RISigD6k+ledD1hC8CTmSQMPeBgIK9UvGEFLRLXVzhR2b09TDBduBf8AmAkaEPITBXRyids+yGZMQgMCogVoKls4CB3Yuy1z1hCQSeDPzYx1zZPYqVZEJmKVLmTS24+OtA+HpG27E9gZFiShZQDPuXVlypJcu4CsC1KNGsTZJYwQgckj7RjzZb2iy6iZGTaixvS0pU1ClNW5jKGE2sy5ZTKkJFd4sHPOrnSN0EDQQYEZdBal6GMs01K/1UoIoxSq8Ao5MngXhqbZTMT+tLmFy4IwD4U4RuIERoK6aOef8PjT/Yr7QcdCgRff1LXL1MDZbRMKSlrikoBIIrezxyaEWi2G6lKVgpbNi5hCFO5JvFWL1whIsiEICUJHieuXsxghkW4mOaKvYKbZe+lm+go67tMw1XMc+7dWi6Uy0KKmQ95RN0VwSMOtMo6V3xAIJcaRx3thaCufMLpIGBFANBxYD28dDopKcvkN8fXGjHzlkrrXKG5rUh2cCSMbodqNjjlhzh60IRdSEgk3RezY40LaFm1GcdIqVioNNWAz1p7EHNSRCWiADWCHD55FxTlQwmA8FAAYEKSR794wl4EADxUXpi7g9KeUSZU8vQ7pBcY4ivrUGId7SHJS2OX08okC1TPG6V7wF4PqCUsqv9x9IjypxSwbwuRVgyqtzxYw3JQ4Ca4lJ0qQ3qR6QyoltXHmzufT1gILUEGjs7NlQivLCsRVLfqHfy9XgkzfC5NaE6GnzrBCjB/pSjNz+kSA/Zt0hw+bcn9Hgytgl6m6l2z4HizYaw2mZQHAtQ9C3QAekJkqvFhhdYVOWZ9tWABxBBbJyfrWuWflCF1fIlzV8CHHnBlYAdsMeJOArwEIUt661NeX3EACLQAMqUFKYED3zhtCC5DVGWsONeBHMaan6QqWMCcWMBBHVXANGh7H2STOtCZU0lN6iVOUh60JALPqxwwMUiyC5HWND2Es1+1JF0LD1TgW/ck5KBaKTlpi2Qz03smddlIStd5SUgFRABLUcgUfVqHGmESja0fuHnGUSGDXiQ3WG2AL1r1jiPq7fBTxma9NqQfiEF+cR+4RkTKZ2UX01hEgF6uPOJ/MeweMzXHaEv8AcII7Sl/uEY40zLZ84bTKdWbccD5RC6j2I8aRtP6pK/eIEY/u0ft9YEX/ADC9CfGYgWfAjXygplmJHvWHZSVY1/iHLupyPpHPEURLWkBCjUMHp9zHDtt2lKpiyBUk6kj+f5wwjs+3ZZ/LzbprdOOEcJ2jNZRBZ3ybD3nHW/DF5ZNj8RDUlx794wEAsRQDjTCvvUtDappcNl6fzDYmeUdQcLnAFycGpw0H1hqYzm6SQGYkNzpzeBOPHpCEmIAGXGCWgihxgRItc4KEujKSi6rixJSed0gf9ogAiwcCCgAWiAj28JgxABYWdWLYEHzFRyqPUxFWmp9OtYfspqeYPDN4btgAJbWJIDs2FcPqcDDk0FkkaRGkqZ+UOTDlrEgKWaD1fT2IVJmFJcUzvU5dBjhCMGABfN8uWlNfKDCXPhpjQuTEAKWqhOThsxqwzwbGFYFjpdfrX5GErmOQ7DEgDLRzzrAlMQcXLtoRqeo+cADl6uOYfq/3h2apk8ff1eGJHiY5/YEfL1g9onIYQEBSs/fvGOhfhnsxpomqFPgPHNJ0LMeWoMYOzySogJZzg9BWlY7P+H9nmIs/dzkd2tFAVBnTiBxYkseMZOtnpxtFJvY1agR8+mUJSOEPKClspxeBamghUqcTQAZ5fMxwqQgbVTrCJRIJGtIeUklm+dDD05KaEkYEMBmM3iQIZTdmOa0frx6wgE44F9NYlS7rEZtRXE68IaM0nGuQ6YRNgM/l1cPODgq/sg4nYihcoUJf2rD5esJtCqMzXcRy5Qqeq8lwADpwA/y0KQCRdZyQ/lgeEKpFyq7RqH5ZZ8TpP7h03SDpHnq1llKZhXIN86x37twLtkmlRId6uEk8Hzp9Y8/Wk1dmxjtfhyrG/mOgMq6B4bLVg4IRvGCTrC0Z+XvyglCDGHWABJEB4GUGkZwAIg3gNCkpdqYn2IACAgCHe6KVEKoQDTjp7whKcRygAkyCLwYZAHqfXTyhG0ZjqGAYAU4AB4bCt7r9YTPU6icokgEswJiqwkFosO0GxJ1kmBE4AFSQtJSoKCkqdlAjKhirkk6AgBfXnCisnEwzBxJI64yfi8LSajgBjpw84ZBhyWHMAE0CgLYGvL20Rpsx8YetBIRTF2UeYpT3lEcZc/pElS32QhJWlKgogqAN1nbSoY9Y7psdF2Ui66gBS8QacCH+ZaOZfh5YCqY+qSzsy2xSCaBQodcY67ISwpwHviI5H4hkuSiJyPehyRwdicdNKYZQSb4DZHUjyphDhXXhw+hEAS0Pnjw95Rz2hY0pwkYj6+yIaXOemHkYetcsVDsaNxp94QZVfr8oGQNqQzHUU4NBpUH0ha0brHEe/nDZSBXX2eURsSD82rWBBd3ygRNMgkrQWLkB2A1GnoDEZCVZlgxDvmcPfEwuS6l7zAEEADlj9YfKHZOLBy+NMvr1g2ZZmd7armflVXDMeqWSRkKjewFRhHAbUt1Gkdy/EW1JTYzLIlhKi4UokkaAJSQScnLtpHCpiukdnoF+l9R+PgRAGEJMOA05xtGC0BgonQAcz/APnDSVZQFmEpxgAWUwaVNTrT3z84XM4ZDy4cTWGIAFlVG4vBIOkERCgavpAA6pN1WtPmKfSFCUGNTewAbHAY6M/pGr7L2OXa7LMsqqWlJM6zrargb8kuz3gkEcW5RT2mwTJSu7nJIISlSSWNDvAhQLEGv1rSIUrdEtbWVclJ+R+0RyDFxYJAK0JVQKUlL8yAfQvHW9vdkJUuSShKDRnLBnFMS/iPzhGfqFiaTXIuUqOGhBJAzdmzeO5dsew3ebOly01tFllJuK/eEp/UR1ZxxA1McjlWbu7ZKSpBQO8lm6dCoHU0bjHpTaC6ecZOuzvHKEl8yuRtUeUzAi87Y7MFntk6XglwtAb4VgLAHABTdIndh+xc23qKgQiShQC1nEvW4gNVbdA9Y3vLFQ1t7DL2szqbIvu+9uHu79y9leZ7vEsHg7OmhOkdv/ABPssuVstaJcpIQlUpKQA3d73iHH4eN4xzfsts8GRbZqgCJchQD5KUC/UBJ84T0/U+Njc6rcrqtWZierjiBD1ilhS0ggqGYGPG69L1PSIwDxb9nQO9BUkqlii9QCTvBviGP+Y0y2RLOtdjezyESwpC3RMuqS+etciCKHEVBDiNmiRVmo/WINlsKpSEoJStRAWVJwUD8eAAJACi2ZOMTbZMuywoGqxdHJ8fKnWPM5sspTdmdhyCCSB4UkVGOj/KCv1Yj39ob2WoALfSATvV5D35RSL2KscRR3qWw+fqIXKIUFHFvn7rDFxjrmTzw+UOyJnUVJyekS5bErkK1zBcScxjTEN9oTZEpVLUFDDP5dRhBBF5B1cnhm+EIKBdoPenvhEKemNssl3Ge5Tx84ERr6f3wcK1yI2JcuYGc+Yrr50MGhZD0qHBqMxQ8TXyhm6WoHzAzzHJn+kKJYFzeriBreCvU5/th9WLOd/ihN3B+oj/p3SrkKFSW4kPHKVGNf2+nPMIDEB94KKnqcfhCqNSMc0eh6aOnEka4KogKYVKxhSA9PZiUjZhNmXaXomaiVdb9yVqd9BcbrD+C5DGZhuLHY2zFz5lxNEhJUtZBKUISHUpTZCItlsq5q0y5aStalBKUjEk0AiLQGq7G9mxa5cxwbwIKdDQhujg8WAiD2t7Nrs1pXJAK7iErUoCgBSCToACW4nnHc+w3ZhOz5AlqUFTl1mKGAP7U8OOcZ38RrHMmlQSlIcIF4lk0LovHNnUohjgDlHKx9dr6hxXwidW5w8An7mNFtHYQRZJU5KVXkqaZRwQsBctYYtcotD6pbERUosU1UxMtCFLWVlKUgYqevr9Y7r2N2bJNjI8UtYugJvJTfS6Zl1y90qvVDA0o9Y3dRnWKOtmiNU2zIWHskmUmxz+8UuUtpnfIQELQtNQkKJN9KkhTPmmmMXNp2JLmWyTNmoSqUtKr4Z0hBUwIyBCpxUD/bxiy2zbGmWez3EiVaBNkpcsELlFKpRGl683UGHrLJUqS4QL6QuWHcM4BBbAb6Uu+F0xkWaTqfqa4QTi0c92X2UVOKglypM0CWsEMq73iCQBW9fSkh9DlHXLdNSJaETEuVEIUBWqgxqdG9Ym7H2SmVNXODb/hTkBeWvzeYqIlunABSyASlQIHNQweMvU9Trml2MTcXNJHMNtbGMy0SrRIClKMqeQwBDypYEsJCaA3lEj0wjpO3p13okxG2FZgnu7wIWkTEgYJAUpJUQ2J3RXQmLDaEhFZi96jBJw4kjOEddmuMb7WhWd3Kjl34hdnJ1otaFplq7tMpMtUxIpe3rgOrlg41aN3sLZH5TZ6JIAC0ICpjf6iiCqudXHICH9lzDNWvvDQXSkaFKkqSw/7fnEyfarySGoXHUAfeCPUSy4ox4SZRytUUP4lB9lrAF5S1SQAMSpU1BYcWEUFu7IzbHsy0IBvz1oEyYlNQACkFKf3MkKc5l246Taf69qsMg/8AKlBVomBvEuXdRKBPBSyWzaNCmY4VMV8ZAHLH5CHxyvBi29b/AJqv4BOkcp7N9nLN3Rm2hMta1SUr7oAAXlEmWlKsUlToSQMCaYxZdm/w+QgSphmb5pMBF5BY1bMFnGYrhF2js6qWlRSp0pmFYAaoKlFCC5Jp3iaAf+2KiLrvTLlVSVBAyxoK0xJr6RbqOpm4pwlyzbKKaVAnr/LqlpSzFhSouhqQ3aZm5LT+wrT0BdPoYmWWSZssFYukpQW409nnEHuipRQGClKLOWe67nliI5kU7oxSxysn7JUA5V4c4etBSCaFsajKhJIAqM6REkLKEYOeQIByxp7MTTPM6SoEEqABwZxmBdzaGLYNFqyN3gVUOXAYFnYNpByV0ByL+ohMpSEupZEsUoDQHBuBfpBzSpRKBUGqVAhnGDvVzWCSXcrpYUm1XWDkOW66HgYo522lTFzLpaWh8PiJoOmJbhEja5UmWogE+JixpSp4YesUlks92QgfFMN88vhHlXrFIpS3KNvgG9Ai27j+w+RgQymW0FrJRvHKqcKeJ1fQeUFtAsgsGvNhRt3AecCBF+xQ4p25s/dz1AKUris3jg/lGTSl4ECPR4/hRtjwOLDAtmB6gEx0iTsyXMRapJDSzbLGGTRryCC2mJgQIXmbS29H/RWXJvpnYWyWSxz+4StKp0hSVqKyokY/E4HlHN/wMsaF29S1BzLkqUjgokJfmyj5wUCOaskn0+RtkXsdstH/ADOkZnt1KCrKpxVk1GLFTEcj9IECOZ0X7qFrkwdmvnaFnkJmzEImKRfuKulT0JOTlqx1KavxZMKAYDOBAjT+IvfGvYZJ70ZTtBIQqRKUpIURPcO4xVJGTGl8kaRrlyQZiVNWciWpfEggk9boB1g4EacjehfU25W1k29GLROIlyWOSvqPlDExVJlAd0muoqDAgRhyfuL5/wBmHB+4iB2YVelSScQW6GWVH1MHtuad5L0AJ9+cCBE9Slo/yf8AwjN8bImxV/r8kf8AlQ+hizmDdl8Sr3/tECBBgX6P1Ij8P0/tBBZuzBofnSJdrDTZaPhcU6N9PUwIEMyL9P8AyIh9/wCxdoLNQb1wmmanBw4ARTW6eRMIoxUUthQYYcvdIECCXY6Ee/32JtkWbianBvkYq9op/XSRQgyyCMQ4qORb1MCBGS2txM+CwVPUoAE0CjSLGwSQnulDFSS+GQThR84ECHLfBJszwezKrbVkBQtNQlV4XUskeG87AVLk+J4KxIMiVKlpUpToBKlm8ouAcesCBFczvDH77FpfCM7VkiYkO+ITQtRRAIOuMWHZCwImrVOWHUCyR8KQKAAcoECLdHvdiV8Rtbo0ECBAjbY0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06375" y="-1638300"/>
            <a:ext cx="49149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4" name="Picture 8" descr="http://snowbrains.com/wp-content/uploads/2015/08/American-Black-Bear-jpg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971" y="4572000"/>
            <a:ext cx="3001466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0" descr="data:image/jpeg;base64,/9j/4AAQSkZJRgABAQAAAQABAAD/2wCEAAkGBxQSEhUUEhQVFRQWFBcXFxcYGBgWFRcVFhUYFxUWFRgYHCggGBolHBYXITEhJSorLi4uGB8zODMuNygtLiwBCgoKDg0OGhAQGiwkHyQsLCwsLCwsLCwsLCwsLCwsLCwsLCwsLCwsLCwsLCwsLCwsLCwsLCwsLCwsLCwsLCwsLP/AABEIAMIBAwMBIgACEQEDEQH/xAAcAAAABwEBAAAAAAAAAAAAAAAAAQIDBAUGBwj/xAA/EAABAgUCBAQEBQMDAwMFAAABAhEAAxIhMQRBBSJRYQYTcYEyQpGxUqHB0fAHFCNy4fEVYoJTkrIWJEOTov/EABkBAQEBAQEBAAAAAAAAAAAAAAABAgMEBf/EACMRAQEAAgIBBQADAQAAAAAAAAABAhESIQMiMUFRYRMygQT/2gAMAwEAAhEDEQA/ALakQYTCKoAVHz3qpRAg6YQ8HVAKog6ISVQAqAW3eDaEAwbwCm7wAmEEwIBdMHTCHgwqCFNAhNUGDAAgwGMG8HVAJAMKaBVAeASUwBCiqCqgBAeDqgPAJJMAPCoEAVMCiDeDqgCaCg6oEATwRg4OASBAaDgQCkiBBpgQFN/cQfnRA8yB5sbFh58GNRFeiZDyTEEzzjCxMiIlUOBcBJEyFeZEYHvAIiCUJwhXmxCo7wpI7wEwTIAVEWqFeZASqoN4ieZA8yIJjwHiGJpg/MgJdUG8QjMgeYYomlUFVEKswdZgJlUGFRC8wwoTYCW8EDEfzIAXEEh4DxHM2DE6AkPBPEc6iB/cQEl4KIx1EF/cwEqA8RhqIPzoCWkwIYTNtBRRnymFJTBFUGlcaQoIEOCGQqF+YPps8RTrwa+2f5iI/mgn+O0PJAtvex7fuPTaAAfrCws9R+kEjBx+o9htASNze1hf9oaBKWYMKgKS31YNvewffrCEOoskFR6AE/aAWVxP4fw1c0VOEp/Ef2ESuH8PQhHmTin3uB2HUxX8R8TOsJQUpQHFnUr0KUxxy8nesXXHxb7q7RwOVvMWerAM/Yw6nhGnPzTcWYpP6RkVa64Js9mUShW26wMbXiVpNTMmWllIpsVBTv0CmJv6xi3P7b4YtQOAyFfCuYO3LEfU+HP/AE5vssEf/wBC0FI1fRQPW9w+w7Zix0uq7gjb1Zv1ic8vtm4RltbpFyS0wN0OUn0IsYjibG/QJa0lJZjlJun3Bil4p4TvVp1Bt0KLf+1R+xjrj5N+7nljpnfNgxNgpkhSVUKSQoFqWv8ATf2iZL4PNIekJ/1EJP0jdsjMm0TzIPzIkzuFT04llXdPN9oc4hL0+kQ+oKpkyxKEKCQH2fcxOUXVQvNgjNgSly9QjzNJWsCy5bFa0dFcuUnrCf7KbvKm/wD61/tGkvQGdBefCtNp1TFUoSVK6AY7noO5ixmp0enH/wBxNUtbtTLICQo/K5uow3PY0q64KuJ+t08ugTZCiqUotzMFoV+FXXGYgVRYCKoAmQBBFMAYmwrzIb8qBRASUrtAhtCbQIaFQqYIMTBtENaWexZ/zILX/TtATLPX06OfyjemdpyS+/6/SFJ29P5iI5dLgkEA5DEEjNxn1iTIL/sXACe5HrmIJenkgq62fqCQHpZnc3H67wtki4L5AdyW+xcW9oKWCUuCyCkvbnNJvUA73a3cdCzyZBSHmBSTWB8SSRlknLEs9x0MNKjqSXuXuCDclrMAbbOG9Ye1CRal6mdQdhckl+/YWA6w9LSl7pWAoFQUpiyEnlr2VZB9S14nyeHFZJWVBNT2BqVygGgDAJN23G+0ysxm6sm7qIGm4YqaQXpQWJUxd/8A005qbDv1MSuKakIAloKZSbsXCHAZ3D+sTuJcTTJQp6UBIoAycYT1Ueg3d4wOrSqvz54KQHYE3t8oOAzh2Fjb081yud/Hoxx4z9afxHr6JVCVOEpD2CnJxc9c4xGQlTVzEs4NzUWKEI6FRTc9gGz3h7iWqVNlJQF52TuTa+5P2tBK0qZMlIsVEgrf4EqLMhTnnXfAxFwx4wyu6bcM5mKSAyQxBKlfhAdSvaL3RFmQCkLYPek+6kgt7mKNU1UwJuSBYUshJfFCb1DNrP1i2C1SwJVqyB8QKibXfYeicbmLn7M4/aZO4k2SGwTuHsCFZIex6RYya1EFTpVYi9lB7ioWOXiDodK63UQCGBclI9GSSCbdT3i01Wrl6d1CVelnpAqza1nwfeOWp8Onaw07AGokEutnekghwO3aLHT8SGE03Dubkvj3vGFVxErQFrNKipRTkFDKQkpY463gSuLolq5bW5QG5Rem5yc2hcdeyal92p4p4jCbWCgwsACOwPT8op5WrXNUevctcMG/nSKDTJmamapSXycnlBBvtGz4Xw9EgWuoi6m/IbARjLH7alknSx0Ery+apTgGz2xHIvGHElLLnJKu2FesbfxbxwoSEINiDUbXtZhu0ci4hqFzVskVEqyLsTlv5vHf/nx3d/Dj57rH9TfBfH52m1AMo5srLUYU7Hb7gR1zT+OHSHUX6uH/AD9I41pZaZSSX/1Hf1Y5ZvrFtpqyxPK3W4SRlLfNdnd2PpHfyeOZXbj489TVdVX4mrFK3IUMizg4ukuD9o5h4t4WZTzpMxUyWGJqI82WTYFTNUhiObPWNDI4khSfLVZhkPa4wQbE/vErS6tKv8ZZQ+Fjvy4Zun3bvHPCcLtvK8ppD8ETVHRzwsuHQzubuT1zFgDBabSJ08lElGHKyerk0juwtBiNzvtkK4AXBNApihRmQhS4VTB0wBIVaBC0pg4CmTIfJt69Dj6GHJcgYxdrlj6+gESEKcsk5NvzZgHJ62iZIlvUE4CinD0P8RId3LNjbo8bZQZkpKX3LOCDYM2MZdmv+cPytI4cEWUxyCeQmoJb4bX6WDbw6qUBu5B5lFiAyjyub3Ys9sRYaZYQDMtYtUgMsMpLlD2dkfMBkm8BHly1BnMx0sAhhUynT3YhgQCHvaJcrTAt8qFMaVNclRTWCWdJZTk37ERaT1rmqQSo3Jy4UQQCl7AAKUpApuxp+EAiFSdFU4JNKSFEmjkKAWZQfFLWu9WGiis8lKEeZMlp3Ia4XW6uZizps6b3B6xGRx0JSVFYWouxchDAsaB83R3AGHjOeMOOqVNUhJZCSUMkkKILkklwA79hGcRxXkA+J2CUpIZmsCsO1hsQ3ePNlhfJ27yzDpokaoz9QaiSyqmcvb4RMWv4QLmkDYRnvHfGfOmhMtTykgAUuR/47NfIyesO6fVhJKWQGRUofEADzF0p5QHDlyolgCdhm+JaqubU5IJNyem9gBboA0dcPHOW/py8nk9LWeF5AmKSnCSBUXv9QGdhYP3ifx2cgNWSlAcS0JTzMVfEzhwTZ7ObYF6zhc/y5QKiQFEFQGaAQVJBGCQGt1ML18gLnBS08yriWCSQkWQDvdwLl/yEc7PXt1l9GkjWLEqUJiQJbMEkALm1EYQTbzGyRYOzxc8B4ejTy/MnTOYgFqkJUxvStT1KIOWYerQf9qlaU18yZSlOo2Cp1qqNuX4QbhNJLEkNXavUSZixLqlGgMEIUpZRfKlkmtQ3LRm3c1P9ak12tJOrct8qRYE3FwWckvZiDDfENWZguSllOQ1+Uvg4OfpFfO16C4dL3CgbH/tKf9oga3iBL1TAwDFgdrOQcP2G2DDHDZlkd1epSVcyiSzqqLWJICgdsMQYb0UhcwkO5V0BYbXIEVaJ1QASpS3sEpNXMTc1FLBJfB6RqdGkSEVCxYUgKCrtc1fM7s/aOmU4xyl5VZcIliUAhPeoubqwpTZyweL6dqSJal2qsANi+cE7n7RmOBTiaXN1Jq2ISCXpHcEmLfU6pKUFSkgAKN/i3FLDDgbbEx5c5274sl4n1Klz1gHZHcBOFANj0inRKSkEAOpVkgDCWfmJLO1yBe4xDvE5vNMLuVsXOyXNIFrk8x7xXTZ/MzlgAG6ObDuTaPX48dR5/Jn2cmKFhyl2BAUSQMkEAdL7EezwhU4gKISlR2fGdk4A7Qc4EW6blmDC7elvcw1NA6/zv+wjtHGmZHEJtYJUFA5ADAA5BEaEeZSqZL+MJqA2LfqIq+FyqzgX62jT8KUpBCEgEjrht4ZWLjKttLMWvTyVTSPMKFVEWB5yxEGkQ7qQCElBFLMw+Ukvd9idz3ENhCrsDbNsPiOTYKVCK4cUjmpSQolsOxJDkBwO4iOe0A4VGElRgwnrBKVA2WgloKDQS2PzgRQ3paywKChlKWlR80oFCUgJWASRNCgaSPlYHoGdVxWZWgCipcsVKUrkqFRomAuQ7AgAZIu4jqK+FJILguXfq/r9IjngKSQb2w1iLj3aw/jxvbLFcD0upKEzQRdbLlpDzgoLUP8AKhbMlNQUbtmzgCLCdw5ctUs0GlaaypKkpUZj8yZdRZXIkGk2ewd46Bo9BRKpD3f8LgfhsMG+28HN4clQYgta2LgppNulI+8VNufy5akPLWGcEFKl+YkTHcKBUkJuyRchsAbxI1Z8qUtagtwggeZZQYfGaXBLpUkKDvS/eNbO4I5JBILlSQGZBO6QBy74Zy/UxX+JuFqOl1DG9NVw6QEp23exv+UZznpreFnKPP3FNUJiiFElFRKgEUVMcrVU4BO7PDPnKWXHI7DDFCAC5JUeV2N83hOrpJJZZOATbf5NmuLsYbEwpLBLzCWYEHOalFyX5QMZOcRrGTXTOd7OztUQAhPwEOQOarpyjcsDzElj3iBq1Erc+5YMLeu3TtD89BchTVAAqFTn1mFtnx36xWTiKgcjqd46THtztbrgRQukuolIdIKblvmzaBL1NU9SiQL/ABEuU5cgC1QuRm7dCYi8DntJJ3LukYSkBnWf0hrzjW5t0DAPnHQWEeXXqr1S+mNHN1MxUtmlyUhgEqUVkIA/An+E7xXaLVqAWyrG7hCU1N1IsANg8RE6wrQyVD/uIYAHYD8RMTlgS5fLVn8W/c4/KOetdNb32rNQqUpTlKlH1cHuwNXT4YjypmoUqgB0m4SpIKeylOLABzDmomEi4CwbtMIpHo+fSEolEhRmKdLpAQk8grO7ZJb0Fugj0Sajhe6l8NqXNJZKUITTUly+wCHs6jUS2wi11utTWEKWAQGsRlQswGLb94rihMoUgOwBLXu3QMac5MUurUayslVXYADs7bxjjyq8uMavh/EUJm2ylWcUpAYAfvvBcR1zpWkKPMrlSfX8xUx9YxkiYpwt+cEkEl4XqOIKqSvKgQTu7F3Pd3P0h/FNn8t0sVzkKDMQStRLqvSl3/0ggM+1J6iK2fqOZD4Jv7Fv0iRy2UMquo5U4ct6EsD/AKYg6lyq+Ht7f8R1kjlbVhrNVVi/s13Jf0dy3Z4blK6Z23tg+9zDUtFvr7Cw98H6w6lQA6E72xf939hD8Pld8MLGpg30YnZ+sS16kpUVYBuOv8tFJw5alTEAEhJUxANi55i25GX7RYa8UHmLO4Ts4/eM8e3TfRgeLVyrElyDUkAFKeynDl42em1RmSpamWHSFhBflqCSoPkWSMdBGK4ZojNKVzABJNRr5alBLhSUMXUSXGGHtF5/9QCpikJSCQlRSQLfiPRlByXsBsI6ZSfDnjftaokOb4h4gJH/ABGWm+IZlTBBc/u3pmDRxxR+MNdvQvjvHPhW+caEuf3/AEg0IbMZ8eJkj26DN4JfiLsfyx+94vCpyjSJXBxn5fiENAicKvKPQZTASiHCDbHd842hSUt/No2mwl2feDC33MAD+bQlYghbA+vrETjGtRJlKWssPhzlSrAfnEgPGE/qnxkSkSJRreZM5SlVKUkEMVncC9uphb0uM3XNvF3CFFapstKpiAPxISlPWo/EBu4ue0ZWZI8sKLkrsORNKUOHDOHCje+SAb3jejXJn6gShLmrrRUQtUuYJiASCSAyfKASoBRV+F9ozvixLH5QXLIK0qSVAklfKelIY9+xhjvHpc7yu2anygn/ABgdLAlqnD1E/EXa2Qe0V89LHN85dupiYJpIckKmEqFRVYBgzMLZNy3tCJWlUspShJWpTBCUpJUrdgkO+w946OKw4XqipFAICQ6trd1XyTgHvDU0gvzE2cudug9Y674U/pkNPpCrVJEzUKPmeUD8KmPly6g13IJIIYt3fm/FuETNLqKV0AhWEFSkOBgra6urh99xHLLW67Y7uI+BaIgFSjS57ew5sb7Rda5ILVLJZg3KL7OpY+0Q0mYpqiwfY1Ev0Ax1g9VqAGuzbp8t8/CiskVFrm/qcRw7yyd+scdKrXKBLEunfF+gDMwhOkDqSSBSFg9AHsGbZv1hKTy3AJrKl3KviPKirKlMNhYP1tKmjyqXYqZ/dwbAWQkMwboepjt7TTh87M8VmOssz1EO6WN9gCw22itnqe2A9h97xJmKqUTknJuMOWfd+p+kQdTZuv2He0WRjK7Opk4YFgM9Wvbr6wjy73yQfpDCZhd+3riHPMc3JuG7+n2jTJ5rhI/Dc9GPwj8ockaesYu7N6H9f0gpLDmOXf7hoA4gpLpSGchjv/CYmqsXGi4V+Kwvf0u35iNHP/pxOVJTNlkGr7ZfvtGZ8NzCtZrNi9QO2Lt9PpHo7gs1P9vJAuPLF++GLYjFl37um5pwGR4N1wnJEtDKqYE42NycJ/3jT6nwBxHUBJJlISoCpC1JWlJ3YUPviOyeWHwH/wCP2he0WbidMXw7wHKlyUSiyigEVUgfESVMBgXhU3wLJI+EfSNgp4CT1hoYuV4HlJwP27u+YY1fgKUsYvG6JhoTLs0NG2DleA5aBZIsXFgS5DHPYREV4Blv8AjpShDE2YAQGidjnI8Cyx/+NJ+v7wI6R5Yg4vf2dJZg6YAHeDSP5+caQBCZkAl9neCWT0ihFjmOb/1d0K1q0xl7VBTqCQAWcqJwm+cgEsI6GuxeMp/UvRlekrBP+JQUoAs6DyrH0O+zxmtRzTxDx2Y606ZkKRLCZqpUhMlQQ9apapygq1w1I5iCd4ymo40ZywJsmWt1AKWsqmKdwFKSup0jqwb3iVxiVTkMVPVQq6gCVEzThw4DC9ibPFXK0rAGkkKCiOrJa7fhd9sCOsjla7npv6V8MmJTNQmaKwFg+apQ5g+Fgv79I0nhvwlpNAFf20tlrauYolcxXYqVgdg0Zj+kPF1TNOuQur/CU01pKVeWscqS+SClXq8bnW6xEmWVrLJA2tk2/OMW1qQ5qJ6Uh1qCQbOTknYd7RyT+pwkuFSk81dNbsABcpQlmLknmySTFtxTX6icvzUqKQxpDHlAN3BVe4DhvcsRGP8AG00LWgnFBwGYk5Gwe1h1Ecsq7YY6UK5zpYsoqsblm6b/AJAesQ5kxOwYhPxUqsD0qJYdC3tBT9V5YISb4J/djf6npaI02Y+ej3Oe5Pru21oY4/KZZJGlLF9gXBJHRnYYSGFgzlthDU+e5JOTbfG3+whmRN9DfLEA+g6D7wzPWB/PvHTXblaFd3O2GP1cxLlSErlkpCCySVFSzU71AiWAFEMCHYpY3IIvWLVY4fqbfy0XGr0s48qJZXLSkTjMEopNIShKgHYFIUw9Se8VFWoM7mGyurH8MLnSlOVLSoKLEWASAFFKrN1DDF4EiaUhQAHMALhyA78pOH7RUKQHsGwNwPUXg5ckbqa5sxJcBx0YNu72xExQSUKKAwCUkJLFYIKUqNag4BBJI7JiZwTRV80xhLAcE0kli1Acu5PRs5EXQsvCejHx1O4UkNYvbmcuLX6n4mjv3BQRKSM2D7MQL+7/ALxxzwemuYhyhy1QQkCWLkIAe9QIJ7HfeO36ZFKUpGAADm3U3zeOd92/g+nr/PvAaCH6jMGU7X698xQGgQoQTxFI9oTbpCyYDwCSITSOkLeCMAIEFVAgEKmXNQYbG1+rAXDQUqZaG1KB6G+OkNhamYgBt8gt0xF2ukxM36/aAub/ADtEQzmPW2B9y8JSq5P4sjo0TaHiWz1hubKC0lKgFJIYg4IMEVndulvv/N4LzOkFcU8aeFZ2kmhchKlIC1LC/iTKSQEhKlKBZIDnBZoynFZkpMxFEx+Uq5luCD8ORaoMTV2xHpVS3H749+sVczw7plrrXJQpaVBbsBdPwgkZDEht3vFxy10zlJVR/Sfg69LolebyqmTagGb/AB0gy92I5j0tbaH/ABBxtMxQlo5kggB3pVUCCqwblbD77xY8f4j5CEplpAKikfKkCWm13sMUj1jJcSkKUTzEAkqSBQQymCQgpFklnKjiwxiLJpK0GiVNKVUhMtK1O/xKYhwm75fIwIwPjJdU+ZewJuPlA7tyj2jqenRTJkpLA0PY2ZnAF98vixjjnihxOVfdV3dn39e8crfVp1x/raz+qUNvZ7Ytv+sRqiBfH6j1gpxd/q+/1yYKeALAXLUpfY7qMd5HnyqTotNMnKolJK15IF2zcl8fvHRPCX9LFT6jq1lBCQyR+JRtV6Mbd40Xhnh8vSSJaZaQ1KDMKgWmLV8RJZ6QWDC3K28bbQIKgnywFgOlRVWn2AZwWcYYYjFu2oqeEf084fLCf8QWTLY13qBa5T1cP7xo9Pw2UJSUKSGEoJLhhSGd9hfvD89kgsm4STYdA4D/AMzChp0ABLMMBiw7J/lohtjfHfhyQjQz1S5QVMVSAwNRWVgA2Hv0t0jjCuGjTKfUAeYaqJeZTlLDzVuzXU6Q+I754wVQiUkWK1lIUVEBJCanJvThqiN+8cOKP7uYibMYS/LQoBSVElRq+Z/hCki5YMoCNYTsyvSs0PC1MJpBpIdBuZZmEVIT+NTODYNbJZotkaGZ/aFKnQtM2lRWXLGhmwwKmIHeI/GdEPOQZhaYMqCSl0D4U1E0hdmDNGu4WlSuZWLgvzAuSGv6PYx0rC38EaJMvmWTSlySVEsuq6Uk3Kne/wC8b2TqFHmblxcipQvcnc3xGO0QFgRtt06MBGi002pgSMhuw9B9451uL6QsmzsXf16Fz3tD6kk+sMplMxAGLdB1c9Sw+kOgqHpDYMoJ3gNsYDqhJmH8MTalQCIJK1biB5naG4aJJ7QBAM3sYMrhyihAgVQIbiaV86ySRYgFnNnAsL7QorBIG7OLbH79IZWav0ubNvbPvByF3U/3Z/WClln3w2bwpUzft6H+P9ojLmgf8/Q+sEqeGPYXyYGipcsANnr3fP3OIIrAsNsfpEGZqyogS9y3cAZsf1g5kqaEglQSCbJYKmKOcC1xsMRORpNMw5b923P5iETJySSzg2ypsgXb3EVsxZALzHLG6gKkCyQlRSdxn0hrT6uzEuEkXVd3sGGwHv6RORpM1EqWsEKFVmv7HILkOBZ4ZVpAEgMAhT/DkX2v3JfvDiJrWVdRVazAC5en3g5wHxKIdm2f6kxdqKeQTj9QBgAiOceI+DhZUsIAZSrgBSiSzIAUCEsbuB8wBeN9reICWLu+wck+wS5x2jmniebP1hTLQhKZS6qvhEysgELUCoEq2Zj+cJjum9Rg9TKmElkBIaoMi4GM0vvnrEnQcGUuZKStKk1rSkVEPVlRSMswfoDEnXcDVLS8yamqhzLc8iUJsAoOCU7AMbHDxJ4Gpf8AeaYkosqsK5lkuD/jdTsbksGBcOTYx6HB2P8Au00lKw6ShQS90ip3JPyhi7xsdBPNArywJZilm+Ugm3q5jC6BCpiqQASoUKuxanYjBCXPW9o28jTCWAEpRS1yAEE9ywbaOEdDmq1JcIQ1RAUXYslwDuOYvb0hucTSgSy9K0nmWalJ3APXOekRdDOqBVSAoqJW7WYs99wAB9IVOQkm61IZiQ6WSB+YeGxnfH2rUpKEBKaqgEFLqqmKqFJsDyhKlEekc+4pIExA8khJMt0JYIIvcN60ns5jceJ5yqZpl2mzFLlpUmxEpw6kt8zBIBbBMUqNLQkFTlV3IwHyEi5u27xJlosUkqWyUImVKmJQkq5iylAXqI3t7tvF1ppZSL/QYHpv9YqJ+oqWkptzDLuWDEK6Ft4ska21Q5kslm2sQoMz2Y57xq2s6XOhbds93t3/AEiyRPCWoVSp8izWs5Z8WjO6PUVXwDYXa+feJyJ93fo1r9wImlb7hk+sMWqF7PfqfrE6MbouJDluxce4wGw42aNDJ1JUWSOVLOQSSXdxixEXap9X8aBfvDaZvYgekKVNHUfVoA3PSCqMALe4Nvr9oR/cpdnD9Hv9IzpShNgVdoPzPT7QVSVDYjtDVAqgQbDpAhqm4yH9w9gpYzkEH2BuYaM1VuZdt2xfYxpVaNKtn9v3hCtIIaaZ5XEDgBQJNn3ONxYesJXr6mJBSGuyXdiep7fUjMXkzQ9ojTOFi7AB+ln/AN4CuXxopNpZSfxKJNm+I/zeImo4yVcxC1E2Zhypu5D4fdrkRY/9FpsAtsuSD9x6RB1GmSlTPluVw7nJcqYjs0Z0ICdfYlQJv8tnPRt/tDydalRKqKcW3xY+ozEecJYu+Nz26A/pCKJayQC7B1Als/zPaJZsTTxMJGS7blsXv+cRv+ogkGtL9C4PYnq9sQpHBzM+EEs1zThrMxffBhqd4ZSUmsLcEWcJu3Rz63ioVqQF8q7tm5SDixAyH+U2LRVzpktLqkhSVJdK6QyQ73CQzmx5iAS3SJquG0JNashiFqJ9iHbftGW1I8uYohVSlMCOUhkkkMkK5cns0dJYllVk+bNClrlJSCliVqS7qWGCkBylJDsXBvErwrw2YmcqZNakK5SXUTNqLLNzYJLHubWENz9YgIIpI7FJpud1AhurNeHNDxFZLIU5c2AAcBhgAAe146co567b3hOoCCkgEBJsDZwzMxHbHpEnivjVJUUyKigooIUKLqsql7kgWdurPGNTJmTSxUAW5U3ABuxZgXv+UOr8NzgAUqSCcAqLkh7B8/e5jla20Wn8Rzfhq5Xyouodirt6dIan8RmKUmtSVUkkVAFgr/tYARTDhOoluCnLEXSHSP8AyBa5t2hnVcN1ZJSmSqk9CHY+hdoxdtaXA1VRNQJURSKemQznF4r9VqVELIcN8F2payioehIGMxVrVqJQpXLUkAYL2u0RzrlkMylOGYsGdrEEXMMcUperUlMx0EEpD3W5A/C7ZPTvE/TapwaQB1cEMQ5y9lXwWdtoz60ljyqSfQN2vtkbQmRqJiAzllZDAkswcli2fvHbTG11o+KzJiiEpNDjnpb2yyT7xay1MCoE2+J1KUzWs9hjAjMcNmrlvYhJAJDu4JYP/wAbRcTCSnccxHvuDuwPtF0jR6bXgC9qgGNiQ2SOkbbw7pv8SZiiQpWC/wAj8rg2397ekcy0Uu4qdg2WZ98e0dJ4HxGqUlKljlASFC7gBg5w+Ixx03Kulg7H6h/yEIXKdnAP/iGb3htJUcLSR0pIt6hWYdSVAXKSW6EfW5gpsylghqKbOCCD7NYbQ5kk0n6i/wDO8GmYp8BvW4+ohMyYsMyHvfmA98XgAuSC9QDd2tCFFmADs2z/AGxD4U+zdrH7QbdhARnJvR9Wf/5QIkuO31gQERbAOsmnepvuwgJKSxSoN9A0OE9RBi4xANqN7dbsoX9jCloLWb0PTeFkBrNDSkevsWaIFFCdx9/uIj6jQpmAgqsRixPXIu0SEuLCEhRv0gu1RP8AD0pVyrcPShILg9g47neIeq8PyrBL9nJIHqAI0Ckl7C3+oj9YTMkLLGwvsSLerxNKov8Ap4wlaagzgFRDjtgXhM6Qtn6OAEkpJ/Cwi+Tpg9lYez4/SGvLXUGAIvckOPSJoZ7UaZaxdVL2d0FldCDaMzxbgc0liAq4DywgnqB8Ioe9y7d46POkG7Gx6h/rEbUaGoC6ktllEWd2s1omllco1fhWalleTPAU3LSFUvl1JUE0gX5meHJfhyZJHmCXMJJZASlJUyhyllPYMLg7npHS5egAUWMxPYTlkEdWhfklKgSmYT/2rWQ2CSmwME6c90mjnBRC0KBAKS4YXGGLp+h3+l7JkKYs9wzppIbYOkO8anyU1XAUl7ApVUk4ep2MOTdEgkECnsAzj6GB0xvlLQQygAeji4+ZQqzjpiJWnMxTMSzYCC3QkKKnH5xo5mglv8qju4L+7NDKuFJKjZDHZzjayjA6ZrinBFlJWuakAP8AEuYKQergAP1JeMzxHRIQFKTPkqIwEzkLUVEixCCSB/LR0qZwRBZXOkg2F2I3CgCyn7xD1vh2UajMly1vgmSk0t/oIIt0gOUJmXblWexUySk3uGEXwSzVlayQmyEktUB8SlWsfqxaNavw8FJeSmUFNYnzAKR05iRFevgGqCygokqBTkOtKXOaZigyu8a2zxQJHD0qSOVIw4mClTnugkKDdveLzRcDlmxUk/6C4Zt6kv2hei8OqlIAUxU4uEgFt6iSpxZ2tFlLlpSHIvUADQsDuwcgetobq6FL8Np+VRT63SfQghhEpPBkBIZVSnyMP7Owx1xD6nZ0gOqzkd/a3aHZWrYBKU1bMkgC21zb84bQcnh7P/lL9AohrfzYQPKWHYqIAsfMqfo/K4/OJh1bD4VEgYSAqD02rr+RabWdrj2JaKI0tE5viDt8wcejsCfpCqJ5JH+P6HPV3iYtCFFiASOox6GEqkoHyD2CXgGJfm4JSD6vCq1j4qP/AHANEhPZLP6A/eDUsDLflAMCW+Uh/RP7wIdM3sfpBRQ5CYECCiVDCPiPtAgQRJb7wSkwIEAhSR0EBX8+kCBBaEuABY+sCBEZJVDKviMCBBo8tAfA2iLxIf4/cfeBAiCMtICbBrnFoPQ5Pr+kCBEnuqbpTEqSHzeBAjUSmpo5v/KDRLDmw22gQIgrOKWUwsL4tC9KftAgRAqYLK9Yh6dZ57mxLQIEPkiVw81fFzet/vFgAzNBwIpR7GG5izTkwIEaiFy1m1zDpSDcgEwIEAhKRCFG8CBAU+oPMfWDgQIiv//Z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53975" y="-1279525"/>
            <a:ext cx="3571875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2" descr="data:image/jpeg;base64,/9j/4AAQSkZJRgABAQAAAQABAAD/2wCEAAkGBxQSEhUUEhQVFRQWFBcXFxcYGBgWFRcVFhUYFxUWFRgYHCggGBolHBYXITEhJSorLi4uGB8zODMuNygtLiwBCgoKDg0OGhAQGiwkHyQsLCwsLCwsLCwsLCwsLCwsLCwsLCwsLCwsLCwsLCwsLCwsLCwsLCwsLCwsLCwsLCwsLP/AABEIAMIBAwMBIgACEQEDEQH/xAAcAAAABwEBAAAAAAAAAAAAAAAAAQIDBAUGBwj/xAA/EAABAgUCBAQEBQMDAwMFAAABAhEAAxIhMQRBBSJRYQYTcYEyQpGxUqHB0fAHFCNy4fEVYoJTkrIWJEOTov/EABkBAQEBAQEBAAAAAAAAAAAAAAABAgMEBf/EACMRAQEAAgIBBQADAQAAAAAAAAABAhESIQMiMUFRYRMygQT/2gAMAwEAAhEDEQA/ALakQYTCKoAVHz3qpRAg6YQ8HVAKog6ISVQAqAW3eDaEAwbwCm7wAmEEwIBdMHTCHgwqCFNAhNUGDAAgwGMG8HVAJAMKaBVAeASUwBCiqCqgBAeDqgPAJJMAPCoEAVMCiDeDqgCaCg6oEATwRg4OASBAaDgQCkiBBpgQFN/cQfnRA8yB5sbFh58GNRFeiZDyTEEzzjCxMiIlUOBcBJEyFeZEYHvAIiCUJwhXmxCo7wpI7wEwTIAVEWqFeZASqoN4ieZA8yIJjwHiGJpg/MgJdUG8QjMgeYYomlUFVEKswdZgJlUGFRC8wwoTYCW8EDEfzIAXEEh4DxHM2DE6AkPBPEc6iB/cQEl4KIx1EF/cwEqA8RhqIPzoCWkwIYTNtBRRnymFJTBFUGlcaQoIEOCGQqF+YPps8RTrwa+2f5iI/mgn+O0PJAtvex7fuPTaAAfrCws9R+kEjBx+o9htASNze1hf9oaBKWYMKgKS31YNvewffrCEOoskFR6AE/aAWVxP4fw1c0VOEp/Ef2ESuH8PQhHmTin3uB2HUxX8R8TOsJQUpQHFnUr0KUxxy8nesXXHxb7q7RwOVvMWerAM/Yw6nhGnPzTcWYpP6RkVa64Js9mUShW26wMbXiVpNTMmWllIpsVBTv0CmJv6xi3P7b4YtQOAyFfCuYO3LEfU+HP/AE5vssEf/wBC0FI1fRQPW9w+w7Zix0uq7gjb1Zv1ic8vtm4RltbpFyS0wN0OUn0IsYjibG/QJa0lJZjlJun3Bil4p4TvVp1Bt0KLf+1R+xjrj5N+7nljpnfNgxNgpkhSVUKSQoFqWv8ATf2iZL4PNIekJ/1EJP0jdsjMm0TzIPzIkzuFT04llXdPN9oc4hL0+kQ+oKpkyxKEKCQH2fcxOUXVQvNgjNgSly9QjzNJWsCy5bFa0dFcuUnrCf7KbvKm/wD61/tGkvQGdBefCtNp1TFUoSVK6AY7noO5ixmp0enH/wBxNUtbtTLICQo/K5uow3PY0q64KuJ+t08ugTZCiqUotzMFoV+FXXGYgVRYCKoAmQBBFMAYmwrzIb8qBRASUrtAhtCbQIaFQqYIMTBtENaWexZ/zILX/TtATLPX06OfyjemdpyS+/6/SFJ29P5iI5dLgkEA5DEEjNxn1iTIL/sXACe5HrmIJenkgq62fqCQHpZnc3H67wtki4L5AdyW+xcW9oKWCUuCyCkvbnNJvUA73a3cdCzyZBSHmBSTWB8SSRlknLEs9x0MNKjqSXuXuCDclrMAbbOG9Ye1CRal6mdQdhckl+/YWA6w9LSl7pWAoFQUpiyEnlr2VZB9S14nyeHFZJWVBNT2BqVygGgDAJN23G+0ysxm6sm7qIGm4YqaQXpQWJUxd/8A005qbDv1MSuKakIAloKZSbsXCHAZ3D+sTuJcTTJQp6UBIoAycYT1Ueg3d4wOrSqvz54KQHYE3t8oOAzh2Fjb081yud/Hoxx4z9afxHr6JVCVOEpD2CnJxc9c4xGQlTVzEs4NzUWKEI6FRTc9gGz3h7iWqVNlJQF52TuTa+5P2tBK0qZMlIsVEgrf4EqLMhTnnXfAxFwx4wyu6bcM5mKSAyQxBKlfhAdSvaL3RFmQCkLYPek+6kgt7mKNU1UwJuSBYUshJfFCb1DNrP1i2C1SwJVqyB8QKibXfYeicbmLn7M4/aZO4k2SGwTuHsCFZIex6RYya1EFTpVYi9lB7ioWOXiDodK63UQCGBclI9GSSCbdT3i01Wrl6d1CVelnpAqza1nwfeOWp8Onaw07AGokEutnekghwO3aLHT8SGE03Dubkvj3vGFVxErQFrNKipRTkFDKQkpY463gSuLolq5bW5QG5Rem5yc2hcdeyal92p4p4jCbWCgwsACOwPT8op5WrXNUevctcMG/nSKDTJmamapSXycnlBBvtGz4Xw9EgWuoi6m/IbARjLH7alknSx0Ery+apTgGz2xHIvGHElLLnJKu2FesbfxbxwoSEINiDUbXtZhu0ci4hqFzVskVEqyLsTlv5vHf/nx3d/Dj57rH9TfBfH52m1AMo5srLUYU7Hb7gR1zT+OHSHUX6uH/AD9I41pZaZSSX/1Hf1Y5ZvrFtpqyxPK3W4SRlLfNdnd2PpHfyeOZXbj489TVdVX4mrFK3IUMizg4ukuD9o5h4t4WZTzpMxUyWGJqI82WTYFTNUhiObPWNDI4khSfLVZhkPa4wQbE/vErS6tKv8ZZQ+Fjvy4Zun3bvHPCcLtvK8ppD8ETVHRzwsuHQzubuT1zFgDBabSJ08lElGHKyerk0juwtBiNzvtkK4AXBNApihRmQhS4VTB0wBIVaBC0pg4CmTIfJt69Dj6GHJcgYxdrlj6+gESEKcsk5NvzZgHJ62iZIlvUE4CinD0P8RId3LNjbo8bZQZkpKX3LOCDYM2MZdmv+cPytI4cEWUxyCeQmoJb4bX6WDbw6qUBu5B5lFiAyjyub3Ys9sRYaZYQDMtYtUgMsMpLlD2dkfMBkm8BHly1BnMx0sAhhUynT3YhgQCHvaJcrTAt8qFMaVNclRTWCWdJZTk37ERaT1rmqQSo3Jy4UQQCl7AAKUpApuxp+EAiFSdFU4JNKSFEmjkKAWZQfFLWu9WGiis8lKEeZMlp3Ia4XW6uZizps6b3B6xGRx0JSVFYWouxchDAsaB83R3AGHjOeMOOqVNUhJZCSUMkkKILkklwA79hGcRxXkA+J2CUpIZmsCsO1hsQ3ePNlhfJ27yzDpokaoz9QaiSyqmcvb4RMWv4QLmkDYRnvHfGfOmhMtTykgAUuR/47NfIyesO6fVhJKWQGRUofEADzF0p5QHDlyolgCdhm+JaqubU5IJNyem9gBboA0dcPHOW/py8nk9LWeF5AmKSnCSBUXv9QGdhYP3ifx2cgNWSlAcS0JTzMVfEzhwTZ7ObYF6zhc/y5QKiQFEFQGaAQVJBGCQGt1ML18gLnBS08yriWCSQkWQDvdwLl/yEc7PXt1l9GkjWLEqUJiQJbMEkALm1EYQTbzGyRYOzxc8B4ejTy/MnTOYgFqkJUxvStT1KIOWYerQf9qlaU18yZSlOo2Cp1qqNuX4QbhNJLEkNXavUSZixLqlGgMEIUpZRfKlkmtQ3LRm3c1P9ak12tJOrct8qRYE3FwWckvZiDDfENWZguSllOQ1+Uvg4OfpFfO16C4dL3CgbH/tKf9oga3iBL1TAwDFgdrOQcP2G2DDHDZlkd1epSVcyiSzqqLWJICgdsMQYb0UhcwkO5V0BYbXIEVaJ1QASpS3sEpNXMTc1FLBJfB6RqdGkSEVCxYUgKCrtc1fM7s/aOmU4xyl5VZcIliUAhPeoubqwpTZyweL6dqSJal2qsANi+cE7n7RmOBTiaXN1Jq2ISCXpHcEmLfU6pKUFSkgAKN/i3FLDDgbbEx5c5274sl4n1Klz1gHZHcBOFANj0inRKSkEAOpVkgDCWfmJLO1yBe4xDvE5vNMLuVsXOyXNIFrk8x7xXTZ/MzlgAG6ObDuTaPX48dR5/Jn2cmKFhyl2BAUSQMkEAdL7EezwhU4gKISlR2fGdk4A7Qc4EW6blmDC7elvcw1NA6/zv+wjtHGmZHEJtYJUFA5ADAA5BEaEeZSqZL+MJqA2LfqIq+FyqzgX62jT8KUpBCEgEjrht4ZWLjKttLMWvTyVTSPMKFVEWB5yxEGkQ7qQCElBFLMw+Ukvd9idz3ENhCrsDbNsPiOTYKVCK4cUjmpSQolsOxJDkBwO4iOe0A4VGElRgwnrBKVA2WgloKDQS2PzgRQ3paywKChlKWlR80oFCUgJWASRNCgaSPlYHoGdVxWZWgCipcsVKUrkqFRomAuQ7AgAZIu4jqK+FJILguXfq/r9IjngKSQb2w1iLj3aw/jxvbLFcD0upKEzQRdbLlpDzgoLUP8AKhbMlNQUbtmzgCLCdw5ctUs0GlaaypKkpUZj8yZdRZXIkGk2ewd46Bo9BRKpD3f8LgfhsMG+28HN4clQYgta2LgppNulI+8VNufy5akPLWGcEFKl+YkTHcKBUkJuyRchsAbxI1Z8qUtagtwggeZZQYfGaXBLpUkKDvS/eNbO4I5JBILlSQGZBO6QBy74Zy/UxX+JuFqOl1DG9NVw6QEp23exv+UZznpreFnKPP3FNUJiiFElFRKgEUVMcrVU4BO7PDPnKWXHI7DDFCAC5JUeV2N83hOrpJJZZOATbf5NmuLsYbEwpLBLzCWYEHOalFyX5QMZOcRrGTXTOd7OztUQAhPwEOQOarpyjcsDzElj3iBq1Erc+5YMLeu3TtD89BchTVAAqFTn1mFtnx36xWTiKgcjqd46THtztbrgRQukuolIdIKblvmzaBL1NU9SiQL/ABEuU5cgC1QuRm7dCYi8DntJJ3LukYSkBnWf0hrzjW5t0DAPnHQWEeXXqr1S+mNHN1MxUtmlyUhgEqUVkIA/An+E7xXaLVqAWyrG7hCU1N1IsANg8RE6wrQyVD/uIYAHYD8RMTlgS5fLVn8W/c4/KOetdNb32rNQqUpTlKlH1cHuwNXT4YjypmoUqgB0m4SpIKeylOLABzDmomEi4CwbtMIpHo+fSEolEhRmKdLpAQk8grO7ZJb0Fugj0Sajhe6l8NqXNJZKUITTUly+wCHs6jUS2wi11utTWEKWAQGsRlQswGLb94rihMoUgOwBLXu3QMac5MUurUayslVXYADs7bxjjyq8uMavh/EUJm2ylWcUpAYAfvvBcR1zpWkKPMrlSfX8xUx9YxkiYpwt+cEkEl4XqOIKqSvKgQTu7F3Pd3P0h/FNn8t0sVzkKDMQStRLqvSl3/0ggM+1J6iK2fqOZD4Jv7Fv0iRy2UMquo5U4ct6EsD/AKYg6lyq+Ht7f8R1kjlbVhrNVVi/s13Jf0dy3Z4blK6Z23tg+9zDUtFvr7Cw98H6w6lQA6E72xf939hD8Pld8MLGpg30YnZ+sS16kpUVYBuOv8tFJw5alTEAEhJUxANi55i25GX7RYa8UHmLO4Ts4/eM8e3TfRgeLVyrElyDUkAFKeynDl42em1RmSpamWHSFhBflqCSoPkWSMdBGK4ZojNKVzABJNRr5alBLhSUMXUSXGGHtF5/9QCpikJSCQlRSQLfiPRlByXsBsI6ZSfDnjftaokOb4h4gJH/ABGWm+IZlTBBc/u3pmDRxxR+MNdvQvjvHPhW+caEuf3/AEg0IbMZ8eJkj26DN4JfiLsfyx+94vCpyjSJXBxn5fiENAicKvKPQZTASiHCDbHd842hSUt/No2mwl2feDC33MAD+bQlYghbA+vrETjGtRJlKWssPhzlSrAfnEgPGE/qnxkSkSJRreZM5SlVKUkEMVncC9uphb0uM3XNvF3CFFapstKpiAPxISlPWo/EBu4ue0ZWZI8sKLkrsORNKUOHDOHCje+SAb3jejXJn6gShLmrrRUQtUuYJiASCSAyfKASoBRV+F9ozvixLH5QXLIK0qSVAklfKelIY9+xhjvHpc7yu2anygn/ABgdLAlqnD1E/EXa2Qe0V89LHN85dupiYJpIckKmEqFRVYBgzMLZNy3tCJWlUspShJWpTBCUpJUrdgkO+w946OKw4XqipFAICQ6trd1XyTgHvDU0gvzE2cudug9Y674U/pkNPpCrVJEzUKPmeUD8KmPly6g13IJIIYt3fm/FuETNLqKV0AhWEFSkOBgra6urh99xHLLW67Y7uI+BaIgFSjS57ew5sb7Rda5ILVLJZg3KL7OpY+0Q0mYpqiwfY1Ev0Ax1g9VqAGuzbp8t8/CiskVFrm/qcRw7yyd+scdKrXKBLEunfF+gDMwhOkDqSSBSFg9AHsGbZv1hKTy3AJrKl3KviPKirKlMNhYP1tKmjyqXYqZ/dwbAWQkMwboepjt7TTh87M8VmOssz1EO6WN9gCw22itnqe2A9h97xJmKqUTknJuMOWfd+p+kQdTZuv2He0WRjK7Opk4YFgM9Wvbr6wjy73yQfpDCZhd+3riHPMc3JuG7+n2jTJ5rhI/Dc9GPwj8ockaesYu7N6H9f0gpLDmOXf7hoA4gpLpSGchjv/CYmqsXGi4V+Kwvf0u35iNHP/pxOVJTNlkGr7ZfvtGZ8NzCtZrNi9QO2Lt9PpHo7gs1P9vJAuPLF++GLYjFl37um5pwGR4N1wnJEtDKqYE42NycJ/3jT6nwBxHUBJJlISoCpC1JWlJ3YUPviOyeWHwH/wCP2he0WbidMXw7wHKlyUSiyigEVUgfESVMBgXhU3wLJI+EfSNgp4CT1hoYuV4HlJwP27u+YY1fgKUsYvG6JhoTLs0NG2DleA5aBZIsXFgS5DHPYREV4Blv8AjpShDE2YAQGidjnI8Cyx/+NJ+v7wI6R5Yg4vf2dJZg6YAHeDSP5+caQBCZkAl9neCWT0ihFjmOb/1d0K1q0xl7VBTqCQAWcqJwm+cgEsI6GuxeMp/UvRlekrBP+JQUoAs6DyrH0O+zxmtRzTxDx2Y606ZkKRLCZqpUhMlQQ9apapygq1w1I5iCd4ymo40ZywJsmWt1AKWsqmKdwFKSup0jqwb3iVxiVTkMVPVQq6gCVEzThw4DC9ibPFXK0rAGkkKCiOrJa7fhd9sCOsjla7npv6V8MmJTNQmaKwFg+apQ5g+Fgv79I0nhvwlpNAFf20tlrauYolcxXYqVgdg0Zj+kPF1TNOuQur/CU01pKVeWscqS+SClXq8bnW6xEmWVrLJA2tk2/OMW1qQ5qJ6Uh1qCQbOTknYd7RyT+pwkuFSk81dNbsABcpQlmLknmySTFtxTX6icvzUqKQxpDHlAN3BVe4DhvcsRGP8AG00LWgnFBwGYk5Gwe1h1Ecsq7YY6UK5zpYsoqsblm6b/AJAesQ5kxOwYhPxUqsD0qJYdC3tBT9V5YISb4J/djf6npaI02Y+ej3Oe5Pru21oY4/KZZJGlLF9gXBJHRnYYSGFgzlthDU+e5JOTbfG3+whmRN9DfLEA+g6D7wzPWB/PvHTXblaFd3O2GP1cxLlSErlkpCCySVFSzU71AiWAFEMCHYpY3IIvWLVY4fqbfy0XGr0s48qJZXLSkTjMEopNIShKgHYFIUw9Se8VFWoM7mGyurH8MLnSlOVLSoKLEWASAFFKrN1DDF4EiaUhQAHMALhyA78pOH7RUKQHsGwNwPUXg5ckbqa5sxJcBx0YNu72xExQSUKKAwCUkJLFYIKUqNag4BBJI7JiZwTRV80xhLAcE0kli1Acu5PRs5EXQsvCejHx1O4UkNYvbmcuLX6n4mjv3BQRKSM2D7MQL+7/ALxxzwemuYhyhy1QQkCWLkIAe9QIJ7HfeO36ZFKUpGAADm3U3zeOd92/g+nr/PvAaCH6jMGU7X698xQGgQoQTxFI9oTbpCyYDwCSITSOkLeCMAIEFVAgEKmXNQYbG1+rAXDQUqZaG1KB6G+OkNhamYgBt8gt0xF2ukxM36/aAub/ADtEQzmPW2B9y8JSq5P4sjo0TaHiWz1hubKC0lKgFJIYg4IMEVndulvv/N4LzOkFcU8aeFZ2kmhchKlIC1LC/iTKSQEhKlKBZIDnBZoynFZkpMxFEx+Uq5luCD8ORaoMTV2xHpVS3H749+sVczw7plrrXJQpaVBbsBdPwgkZDEht3vFxy10zlJVR/Sfg69LolebyqmTagGb/AB0gy92I5j0tbaH/ABBxtMxQlo5kggB3pVUCCqwblbD77xY8f4j5CEplpAKikfKkCWm13sMUj1jJcSkKUTzEAkqSBQQymCQgpFklnKjiwxiLJpK0GiVNKVUhMtK1O/xKYhwm75fIwIwPjJdU+ZewJuPlA7tyj2jqenRTJkpLA0PY2ZnAF98vixjjnihxOVfdV3dn39e8crfVp1x/raz+qUNvZ7Ytv+sRqiBfH6j1gpxd/q+/1yYKeALAXLUpfY7qMd5HnyqTotNMnKolJK15IF2zcl8fvHRPCX9LFT6jq1lBCQyR+JRtV6Mbd40Xhnh8vSSJaZaQ1KDMKgWmLV8RJZ6QWDC3K28bbQIKgnywFgOlRVWn2AZwWcYYYjFu2oqeEf084fLCf8QWTLY13qBa5T1cP7xo9Pw2UJSUKSGEoJLhhSGd9hfvD89kgsm4STYdA4D/AMzChp0ABLMMBiw7J/lohtjfHfhyQjQz1S5QVMVSAwNRWVgA2Hv0t0jjCuGjTKfUAeYaqJeZTlLDzVuzXU6Q+I754wVQiUkWK1lIUVEBJCanJvThqiN+8cOKP7uYibMYS/LQoBSVElRq+Z/hCki5YMoCNYTsyvSs0PC1MJpBpIdBuZZmEVIT+NTODYNbJZotkaGZ/aFKnQtM2lRWXLGhmwwKmIHeI/GdEPOQZhaYMqCSl0D4U1E0hdmDNGu4WlSuZWLgvzAuSGv6PYx0rC38EaJMvmWTSlySVEsuq6Uk3Kne/wC8b2TqFHmblxcipQvcnc3xGO0QFgRtt06MBGi002pgSMhuw9B9451uL6QsmzsXf16Fz3tD6kk+sMplMxAGLdB1c9Sw+kOgqHpDYMoJ3gNsYDqhJmH8MTalQCIJK1biB5naG4aJJ7QBAM3sYMrhyihAgVQIbiaV86ySRYgFnNnAsL7QorBIG7OLbH79IZWav0ubNvbPvByF3U/3Z/WClln3w2bwpUzft6H+P9ojLmgf8/Q+sEqeGPYXyYGipcsANnr3fP3OIIrAsNsfpEGZqyogS9y3cAZsf1g5kqaEglQSCbJYKmKOcC1xsMRORpNMw5b923P5iETJySSzg2ypsgXb3EVsxZALzHLG6gKkCyQlRSdxn0hrT6uzEuEkXVd3sGGwHv6RORpM1EqWsEKFVmv7HILkOBZ4ZVpAEgMAhT/DkX2v3JfvDiJrWVdRVazAC5en3g5wHxKIdm2f6kxdqKeQTj9QBgAiOceI+DhZUsIAZSrgBSiSzIAUCEsbuB8wBeN9reICWLu+wck+wS5x2jmniebP1hTLQhKZS6qvhEysgELUCoEq2Zj+cJjum9Rg9TKmElkBIaoMi4GM0vvnrEnQcGUuZKStKk1rSkVEPVlRSMswfoDEnXcDVLS8yamqhzLc8iUJsAoOCU7AMbHDxJ4Gpf8AeaYkosqsK5lkuD/jdTsbksGBcOTYx6HB2P8Au00lKw6ShQS90ip3JPyhi7xsdBPNArywJZilm+Ugm3q5jC6BCpiqQASoUKuxanYjBCXPW9o28jTCWAEpRS1yAEE9ywbaOEdDmq1JcIQ1RAUXYslwDuOYvb0hucTSgSy9K0nmWalJ3APXOekRdDOqBVSAoqJW7WYs99wAB9IVOQkm61IZiQ6WSB+YeGxnfH2rUpKEBKaqgEFLqqmKqFJsDyhKlEekc+4pIExA8khJMt0JYIIvcN60ns5jceJ5yqZpl2mzFLlpUmxEpw6kt8zBIBbBMUqNLQkFTlV3IwHyEi5u27xJlosUkqWyUImVKmJQkq5iylAXqI3t7tvF1ppZSL/QYHpv9YqJ+oqWkptzDLuWDEK6Ft4ska21Q5kslm2sQoMz2Y57xq2s6XOhbds93t3/AEiyRPCWoVSp8izWs5Z8WjO6PUVXwDYXa+feJyJ93fo1r9wImlb7hk+sMWqF7PfqfrE6MbouJDluxce4wGw42aNDJ1JUWSOVLOQSSXdxixEXap9X8aBfvDaZvYgekKVNHUfVoA3PSCqMALe4Nvr9oR/cpdnD9Hv9IzpShNgVdoPzPT7QVSVDYjtDVAqgQbDpAhqm4yH9w9gpYzkEH2BuYaM1VuZdt2xfYxpVaNKtn9v3hCtIIaaZ5XEDgBQJNn3ONxYesJXr6mJBSGuyXdiep7fUjMXkzQ9ojTOFi7AB+ln/AN4CuXxopNpZSfxKJNm+I/zeImo4yVcxC1E2Zhypu5D4fdrkRY/9FpsAtsuSD9x6RB1GmSlTPluVw7nJcqYjs0Z0ICdfYlQJv8tnPRt/tDydalRKqKcW3xY+ozEecJYu+Nz26A/pCKJayQC7B1Als/zPaJZsTTxMJGS7blsXv+cRv+ogkGtL9C4PYnq9sQpHBzM+EEs1zThrMxffBhqd4ZSUmsLcEWcJu3Rz63ioVqQF8q7tm5SDixAyH+U2LRVzpktLqkhSVJdK6QyQ73CQzmx5iAS3SJquG0JNashiFqJ9iHbftGW1I8uYohVSlMCOUhkkkMkK5cns0dJYllVk+bNClrlJSCliVqS7qWGCkBylJDsXBvErwrw2YmcqZNakK5SXUTNqLLNzYJLHubWENz9YgIIpI7FJpud1AhurNeHNDxFZLIU5c2AAcBhgAAe146co567b3hOoCCkgEBJsDZwzMxHbHpEnivjVJUUyKigooIUKLqsql7kgWdurPGNTJmTSxUAW5U3ABuxZgXv+UOr8NzgAUqSCcAqLkh7B8/e5jla20Wn8Rzfhq5Xyouodirt6dIan8RmKUmtSVUkkVAFgr/tYARTDhOoluCnLEXSHSP8AyBa5t2hnVcN1ZJSmSqk9CHY+hdoxdtaXA1VRNQJURSKemQznF4r9VqVELIcN8F2payioehIGMxVrVqJQpXLUkAYL2u0RzrlkMylOGYsGdrEEXMMcUperUlMx0EEpD3W5A/C7ZPTvE/TapwaQB1cEMQ5y9lXwWdtoz60ljyqSfQN2vtkbQmRqJiAzllZDAkswcli2fvHbTG11o+KzJiiEpNDjnpb2yyT7xay1MCoE2+J1KUzWs9hjAjMcNmrlvYhJAJDu4JYP/wAbRcTCSnccxHvuDuwPtF0jR6bXgC9qgGNiQ2SOkbbw7pv8SZiiQpWC/wAj8rg2397ekcy0Uu4qdg2WZ98e0dJ4HxGqUlKljlASFC7gBg5w+Ixx03Kulg7H6h/yEIXKdnAP/iGb3htJUcLSR0pIt6hWYdSVAXKSW6EfW5gpsylghqKbOCCD7NYbQ5kk0n6i/wDO8GmYp8BvW4+ohMyYsMyHvfmA98XgAuSC9QDd2tCFFmADs2z/AGxD4U+zdrH7QbdhARnJvR9Wf/5QIkuO31gQERbAOsmnepvuwgJKSxSoN9A0OE9RBi4xANqN7dbsoX9jCloLWb0PTeFkBrNDSkevsWaIFFCdx9/uIj6jQpmAgqsRixPXIu0SEuLCEhRv0gu1RP8AD0pVyrcPShILg9g47neIeq8PyrBL9nJIHqAI0Ckl7C3+oj9YTMkLLGwvsSLerxNKov8Ap4wlaagzgFRDjtgXhM6Qtn6OAEkpJ/Cwi+Tpg9lYez4/SGvLXUGAIvckOPSJoZ7UaZaxdVL2d0FldCDaMzxbgc0liAq4DywgnqB8Ioe9y7d46POkG7Gx6h/rEbUaGoC6ktllEWd2s1omllco1fhWalleTPAU3LSFUvl1JUE0gX5meHJfhyZJHmCXMJJZASlJUyhyllPYMLg7npHS5egAUWMxPYTlkEdWhfklKgSmYT/2rWQ2CSmwME6c90mjnBRC0KBAKS4YXGGLp+h3+l7JkKYs9wzppIbYOkO8anyU1XAUl7ApVUk4ep2MOTdEgkECnsAzj6GB0xvlLQQygAeji4+ZQqzjpiJWnMxTMSzYCC3QkKKnH5xo5mglv8qju4L+7NDKuFJKjZDHZzjayjA6ZrinBFlJWuakAP8AEuYKQergAP1JeMzxHRIQFKTPkqIwEzkLUVEixCCSB/LR0qZwRBZXOkg2F2I3CgCyn7xD1vh2UajMly1vgmSk0t/oIIt0gOUJmXblWexUySk3uGEXwSzVlayQmyEktUB8SlWsfqxaNavw8FJeSmUFNYnzAKR05iRFevgGqCygokqBTkOtKXOaZigyu8a2zxQJHD0qSOVIw4mClTnugkKDdveLzRcDlmxUk/6C4Zt6kv2hei8OqlIAUxU4uEgFt6iSpxZ2tFlLlpSHIvUADQsDuwcgetobq6FL8Np+VRT63SfQghhEpPBkBIZVSnyMP7Owx1xD6nZ0gOqzkd/a3aHZWrYBKU1bMkgC21zb84bQcnh7P/lL9AohrfzYQPKWHYqIAsfMqfo/K4/OJh1bD4VEgYSAqD02rr+RabWdrj2JaKI0tE5viDt8wcejsCfpCqJ5JH+P6HPV3iYtCFFiASOox6GEqkoHyD2CXgGJfm4JSD6vCq1j4qP/AHANEhPZLP6A/eDUsDLflAMCW+Uh/RP7wIdM3sfpBRQ5CYECCiVDCPiPtAgQRJb7wSkwIEAhSR0EBX8+kCBBaEuABY+sCBEZJVDKviMCBBo8tAfA2iLxIf4/cfeBAiCMtICbBrnFoPQ5Pr+kCBEnuqbpTEqSHzeBAjUSmpo5v/KDRLDmw22gQIgrOKWUwsL4tC9KftAgRAqYLK9Yh6dZ57mxLQIEPkiVw81fFzet/vFgAzNBwIpR7GG5izTkwIEaiFy1m1zDpSDcgEwIEAhKRCFG8CBAU+oPMfWDgQIiv//Z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206375" y="-1127125"/>
            <a:ext cx="3571875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10" name="Picture 14" descr="http://www.theanimalfiles.com/images/brown_bear_1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437" y="3533349"/>
            <a:ext cx="2495603" cy="332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326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species?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 species recognize their own species?</a:t>
            </a:r>
          </a:p>
          <a:p>
            <a:r>
              <a:rPr lang="en-US" dirty="0" smtClean="0"/>
              <a:t>Can two different species breed? </a:t>
            </a:r>
          </a:p>
          <a:p>
            <a:r>
              <a:rPr lang="en-US" dirty="0" smtClean="0"/>
              <a:t>Species may be reproductively isolated in separate 							populations</a:t>
            </a:r>
            <a:endParaRPr lang="en-US" dirty="0"/>
          </a:p>
        </p:txBody>
      </p:sp>
      <p:pic>
        <p:nvPicPr>
          <p:cNvPr id="2050" name="Picture 2" descr="A411 Zebro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91025"/>
            <a:ext cx="52387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classconnection.s3.amazonaws.com/599/flashcards/5849599/jpg/cardimage_12203097_3029231151411531771344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215653"/>
            <a:ext cx="3657600" cy="264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evolution.berkeley.edu/evolibrary/images/evo/drosophila_scene7.gif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76525"/>
            <a:ext cx="4143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816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Species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Autotrophic or heterotrophic </a:t>
            </a:r>
          </a:p>
          <a:p>
            <a:pPr lvl="1"/>
            <a:r>
              <a:rPr lang="en-US" dirty="0"/>
              <a:t>Both?</a:t>
            </a:r>
          </a:p>
          <a:p>
            <a:r>
              <a:rPr lang="en-US" dirty="0" smtClean="0"/>
              <a:t>Consumers</a:t>
            </a:r>
          </a:p>
          <a:p>
            <a:r>
              <a:rPr lang="en-US" dirty="0" smtClean="0"/>
              <a:t>Producers </a:t>
            </a:r>
          </a:p>
          <a:p>
            <a:r>
              <a:rPr lang="en-US" dirty="0" err="1" smtClean="0"/>
              <a:t>Detritivores</a:t>
            </a:r>
            <a:endParaRPr lang="en-US" dirty="0" smtClean="0"/>
          </a:p>
          <a:p>
            <a:r>
              <a:rPr lang="en-US" dirty="0" err="1" smtClean="0"/>
              <a:t>Saprotrophs</a:t>
            </a:r>
            <a:endParaRPr lang="en-US" dirty="0" smtClean="0"/>
          </a:p>
          <a:p>
            <a:r>
              <a:rPr lang="en-US" dirty="0" smtClean="0"/>
              <a:t>Carnivores</a:t>
            </a:r>
          </a:p>
          <a:p>
            <a:r>
              <a:rPr lang="en-US" dirty="0" smtClean="0"/>
              <a:t>Herbivores</a:t>
            </a:r>
          </a:p>
          <a:p>
            <a:r>
              <a:rPr lang="en-US" dirty="0" smtClean="0"/>
              <a:t>Omnivores</a:t>
            </a:r>
          </a:p>
          <a:p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060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community?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community is formed by different populations of different species living together and interacting with each other</a:t>
            </a:r>
          </a:p>
          <a:p>
            <a:r>
              <a:rPr lang="en-US" dirty="0" smtClean="0"/>
              <a:t>Can be formed by interactions with abiotic factors </a:t>
            </a:r>
          </a:p>
          <a:p>
            <a:pPr lvl="1"/>
            <a:r>
              <a:rPr lang="en-US" dirty="0" smtClean="0"/>
              <a:t>Mutualism</a:t>
            </a:r>
          </a:p>
          <a:p>
            <a:pPr lvl="1"/>
            <a:r>
              <a:rPr lang="en-US" dirty="0" smtClean="0"/>
              <a:t>Commensalism </a:t>
            </a:r>
          </a:p>
          <a:p>
            <a:pPr lvl="1"/>
            <a:r>
              <a:rPr lang="en-US" dirty="0" smtClean="0"/>
              <a:t>Parasitism </a:t>
            </a:r>
            <a:endParaRPr lang="en-US" dirty="0"/>
          </a:p>
        </p:txBody>
      </p:sp>
      <p:pic>
        <p:nvPicPr>
          <p:cNvPr id="3074" name="Picture 2" descr="http://i1.wp.com/listverse.com/wp-content/uploads/2013/06/mosquito_sick.jpg?resize=632%2C36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981" y="4800600"/>
            <a:ext cx="3601874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upload.wikimedia.org/wikipedia/commons/thumb/1/1d/European_honey_bee_extracts_nectar.jpg/608px-European_honey_bee_extracts_nectar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82" y="4616652"/>
            <a:ext cx="2840182" cy="2241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029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Abiotic and biotic</a:t>
            </a:r>
          </a:p>
          <a:p>
            <a:r>
              <a:rPr lang="en-US" dirty="0" smtClean="0"/>
              <a:t>Abiotic can influence biotic</a:t>
            </a:r>
          </a:p>
          <a:p>
            <a:r>
              <a:rPr lang="en-US" dirty="0" smtClean="0"/>
              <a:t>Biotic can influence abiotic</a:t>
            </a:r>
            <a:endParaRPr lang="en-US" dirty="0"/>
          </a:p>
        </p:txBody>
      </p:sp>
      <p:pic>
        <p:nvPicPr>
          <p:cNvPr id="1026" name="Picture 2" descr="http://www.enchantedlearning.com/igifs/Intertidalzone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48149"/>
            <a:ext cx="4819650" cy="26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rstevennewman.com/geo/Stockton/biophysical_interactions/succession_on_dunesStage%203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388" y="4824845"/>
            <a:ext cx="4388612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366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Nutrient Cycling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Inorganic nutrients are maintained by nutrient cycling</a:t>
            </a:r>
          </a:p>
          <a:p>
            <a:r>
              <a:rPr lang="en-US" dirty="0" smtClean="0"/>
              <a:t>Why are inorganic nutrients important? (C, H, O, N, P)</a:t>
            </a:r>
          </a:p>
          <a:p>
            <a:r>
              <a:rPr lang="en-US" dirty="0" smtClean="0"/>
              <a:t>How do autotrophs obtain inorganic nutrients?</a:t>
            </a:r>
          </a:p>
          <a:p>
            <a:r>
              <a:rPr lang="en-US" dirty="0" smtClean="0"/>
              <a:t>How do heterotrophs obtain inorganic nutrients?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789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44</TotalTime>
  <Words>152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Origin</vt:lpstr>
      <vt:lpstr>Topic 4: Ecology</vt:lpstr>
      <vt:lpstr>Levels of an Ecosystem</vt:lpstr>
      <vt:lpstr>What is a species?</vt:lpstr>
      <vt:lpstr>What is a species?</vt:lpstr>
      <vt:lpstr>Types of Species</vt:lpstr>
      <vt:lpstr>What is a community?</vt:lpstr>
      <vt:lpstr>Ecosystems</vt:lpstr>
      <vt:lpstr>Nutrient Cycling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4: Ecology</dc:title>
  <dc:creator>Kelly L. Smith</dc:creator>
  <cp:lastModifiedBy>Kelly L. Smith</cp:lastModifiedBy>
  <cp:revision>7</cp:revision>
  <dcterms:created xsi:type="dcterms:W3CDTF">2015-09-08T20:12:31Z</dcterms:created>
  <dcterms:modified xsi:type="dcterms:W3CDTF">2015-09-08T21:08:50Z</dcterms:modified>
</cp:coreProperties>
</file>