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0F027C-FC18-4D03-A432-719EA5DC043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DD1952-8D6A-42A1-9576-A035D51E580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xqFQoTCJLJ8J-t6McCFUPxgAodhl4C5w&amp;url=http%3A%2F%2Fwww.livescience.com%2F23140-sahara-desert.html&amp;bvm=bv.102022582,d.eXY&amp;psig=AFQjCNEJ5SJ8OlqVhMlE5kjD5wkvgzGEVg&amp;ust=14418331621455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CAcQjRxqFQoTCNWersKt6McCFcfTgAodWdQJfg&amp;url=http%3A%2F%2Fforeforest.blogspot.com%2F2014%2F12%2Fredwood-forest.html&amp;bvm=bv.102022582,d.eXY&amp;psig=AFQjCNH1wY_bOLUx0pbwvYuhXR80zizjnQ&amp;ust=1441833196646211" TargetMode="External"/><Relationship Id="rId5" Type="http://schemas.openxmlformats.org/officeDocument/2006/relationships/hyperlink" Target="https://www.google.com/url?sa=i&amp;rct=j&amp;q=&amp;esrc=s&amp;source=images&amp;cd=&amp;cad=rja&amp;uact=8&amp;ved=0CAcQjRxqFQoTCOTKxbit6McCFYv9gAode60N8Q&amp;url=https%3A%2F%2Fwww.thinglink.com%2Fscene%2F657593624694882306&amp;bvm=bv.102022582,d.eXY&amp;psig=AFQjCNH1wY_bOLUx0pbwvYuhXR80zizjnQ&amp;ust=1441833196646211" TargetMode="External"/><Relationship Id="rId4" Type="http://schemas.openxmlformats.org/officeDocument/2006/relationships/hyperlink" Target="http://www.google.com/url?sa=i&amp;rct=j&amp;q=&amp;esrc=s&amp;source=images&amp;cd=&amp;cad=rja&amp;uact=8&amp;ved=0CAcQjRxqFQoTCMSM7q-t6McCFUONDQodPJEHuA&amp;url=http%3A%2F%2Fwww.washington.edu%2Fnews%2F2013%2F10%2F29%2Fredwood-trees-reveal-history-of-west-coast-rain-fog-ocean-conditions%2F&amp;bvm=bv.102022582,d.eXY&amp;psig=AFQjCNH1wY_bOLUx0pbwvYuhXR80zizjnQ&amp;ust=14418331966462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xqFQoTCLvg7Pyt6McCFYqVgAodIGMEzw&amp;url=http%3A%2F%2Fwww.kidsgeo.com%2Fgeography-for-kids%2F0162-food-chains.php&amp;bvm=bv.102022582,d.eXY&amp;psig=AFQjCNFLIK3ip7uzMXg40h2eICVOvhov1w&amp;ust=14418333537898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cad=rja&amp;uact=8&amp;ved=0CAcQjRxqFQoTCP259JOv6McCFcfPgAodkToPuQ&amp;url=http%3A%2F%2Fkids.britannica.com%2Fcomptons%2Fart-90132%2FThe-amount-of-energy-at-each-trophic-level-decreases-as&amp;bvm=bv.102022582,d.eXY&amp;psig=AFQjCNHPE2hzFE-WqJ2Rw7RW_w2UEYfsIA&amp;ust=14418336677794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4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4.2 Energy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does the energy come from for </a:t>
            </a:r>
            <a:r>
              <a:rPr lang="en-US" b="1" u="sng" dirty="0" smtClean="0"/>
              <a:t>most</a:t>
            </a:r>
            <a:r>
              <a:rPr lang="en-US" dirty="0" smtClean="0"/>
              <a:t> ecosystems?</a:t>
            </a:r>
          </a:p>
          <a:p>
            <a:r>
              <a:rPr lang="en-US" dirty="0" smtClean="0"/>
              <a:t>How is it turned into chemical energy?</a:t>
            </a:r>
          </a:p>
          <a:p>
            <a:r>
              <a:rPr lang="en-US" dirty="0" smtClean="0"/>
              <a:t>How are heterotrophs dependent on this?</a:t>
            </a:r>
          </a:p>
          <a:p>
            <a:r>
              <a:rPr lang="en-US" dirty="0" smtClean="0"/>
              <a:t>Different ecosystems have different amounts of available energy</a:t>
            </a:r>
          </a:p>
          <a:p>
            <a:pPr lvl="1"/>
            <a:r>
              <a:rPr lang="en-US" dirty="0" smtClean="0"/>
              <a:t>Availability vs use</a:t>
            </a:r>
            <a:endParaRPr lang="en-US" dirty="0"/>
          </a:p>
        </p:txBody>
      </p:sp>
      <p:pic>
        <p:nvPicPr>
          <p:cNvPr id="2050" name="Picture 2" descr="http://i.livescience.com/images/i/000/030/972/i02/shutterstock_93404287.jpg?134748371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296664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TExQWFRUXGRgYGBgYGBscGxwaHhsgGhwaHRoZHiggGhwlHBwdITEiJSkrLi4uGh8zODMsNygtLiwBCgoKDg0OGxAQGiwkHyQvLCwsLC0sLCwsNCwsLCwsLCwsLCwsLCwsLCwsLCwsLCwsLCwsLCwsLCwsLCwsLCwsLP/AABEIAMIBAwMBIgACEQEDEQH/xAAbAAACAgMBAAAAAAAAAAAAAAAEBQMGAAIHAf/EAEIQAAECBAMFBgQEBQIGAgMAAAECEQADITEEEkEFIlFhcQYTgZGhsTLB0fAUI0LhB1JicvGywiQzY4KS0kOiU3Oz/8QAGQEAAwEBAQAAAAAAAAAAAAAAAQIDAAQF/8QALREAAgICAQIEBQQDAQAAAAAAAAECESExAxJBEzJRgQQicZHwQmGx0VLB4TP/2gAMAwEAAhEDEQA/AAMpo7sY9yuaWAMbTJhU28SwarsALAR4DvEa61iPUKY8FYJLqqKCp6O331geYoOBlZhW9dXrB2xgnOe8KkhjVIfUXGo5QYvIB5LmJZScgQJiA6UkAODQ74sXdnHwnkIUTkZFqSd4AkOl2fQvqNYfYrHSkpBUnvVgSsq2AYJYlOWzNR9awrx+NlzJuZKdwq+Cg3dAAlmattIpKmEGkpD0sWNAX84sGxJ2VaWdgRQkftAWIVKZPdoWkjVRuLW48wRaCcMQSHAHT68YTTMWXtAgqw85S6ASlrS1vhvTwpHGZxcnrHUNuYwDDTUBZKSgpAIZQLU6jQ9S0cqMze8fnBk1YyC9lFph5pI9YPXMKt4kBuT+ghbsoEzW4AnwhlPlKcZbniWA1NbRzcvmsD2QIAd76AHiRq0GYRG+AhJOYZaa6FvYc+kAEB3zUe3ufpBeFx2Q3+E7pc21BaE6qAe7bmqCg53QSAmrpo5FeDwpKmdw/nfzgrEzEKWSVjUhn42ryrAr5jmV9/bw6Rj2VJ3btWo5xZcDhZakgIUpc2zfpFyoqUWZk6cYrzgaP4j6fdIfZlyMpSEgTQACpiaXqKs/Gh4Q0Fm2Zk/bXBoRLSyEJWxKgmuUuN3NqaHp4xRZpi2dqsPNlpCVhNU5ysPvAkMK87Ue/hUZsWexohctQMkACtfcxE46X+cFYNaBhjfOVctD5mnT0gJRDt92hY9wosnZzFpShPeJStKSrdKBUqe6r0LFrUjE4RZSpSUkgFn0FbObmo84XbIBMs0o51A4cevrDnDz80ruUJmuFLL/ABBmJqkMxCQ+tiaQqttpsRjc7YmIlBIRL+GuRKXJaj0sKEu7kHSkVXGhc0porKlgOA5WuWq9aQ6xWKyyRKCk5UVqkZi/PK7PxMC7S7TImykIy/ASUpypyvyykUubPap00eTqWWAQKmEKZLWIsDT2hcsVMTTcTwJB5D2gIrrrBiwoun8P8LLmKUZiVLymWyAzKzOC5d6APTgY6BtNWHlqVJlySWGaYAnN8NQFKJ+HUuaU4xy7sPtDup2lWZ3IobkC7X8IufaztApgiTNQXBJMouX/AFFRIcO1qfD0i8ZUZlV2vhUhS1ZUy8pSkIck2q5PDVqO7QnlSKsKqIq1hxr4QwxSSEHOTTQEFyaub0gCdPo4YA04/bPHLytt4ACLkknQ+IjIzL1jIHS/Uw1kpJIFTBQQc6k0BGUXDWAu7NzhWhRBzOWcijhzqREsmbUnjb6Q9pDBxLGDtnLCVAqNBUbucE6Ap1B1hahYP7Rcew+zJc5S84zMAwJYO+rVNrdYpx5YDXFGWvN3LkCrZKauz1SAGHUcngOWgJFqtR7O+jcg0E7TwipJMsl6qdqJuQw1FBrekeSJxyCgZDtQOytK1PygsxPIYpCQS+o8rPDzs/hQF51AfCohKmrRtaawmwhCqZQbm3vDZEwlqBvNm5RPxGpGBO2MpKJM0Jdgz2pvAcNXpHLZiqkiOq9uFqVhZmdIBRlDgABytPyOj3jk5NfvpDy2NEN2JOaYS10n3EMFzVlVmBoADVukLtgAGYp2YIJr/cPWD5mHUTSvA639I5+R5BLYXs/Bso5hmFyK+Vo82oj4UKYAE9RWxA94lSp0PbQElvTyED4jGrKwrNmUEs5qwtU6xKlYBcrAqCwlxvb3QGoD82iaeEBmSQ1GzUPpxgtFnV8RJUaAeDDwaB5y3DVAJdnezt7+8UMQqGZIsLe0NcJhSoCpmEJKsoJ3GrvKrlDB6V5GF0qaSMqXpc+OnOLP2cwYUpCETAhzv5nbKBmIJfezNlI4ExSKtqwsTdpdpzZ8sGbQ5nyswSWCWqSXYChNybRVJsdK7fYVSZSVKmia5UABYWJNzr8o5tiLRR3eQxCcGn8kljRVeGkDzUs3G0Ndlykfg5qioBeeiauay+TAMVF30hZOL+0KsNhQ27PYfvELvul7gC3PWkN8FhgkLcbzFgN7K7C4Ny51agoYS7AYCYDcM13JsLGGeCmh1uTdwX0atBc+IbnC/qsRhIxzSlS1NMSp6NUKIvmDHwtFexslCKsRTi7879IKVNXQV6U1PHWIpqMrmajNQ1Oa5sQAR9mJKXawCiZJeo1sPk8AzhvtzhjMBAzKdgwuzU5chC7FlllvaKRYUPexWPVJxToKQpSVoBIJFeQrppD2fJlqCpk1aUr/AEy0JvfUEZQ+pLlze8U3YcozJ8tCQpSlKYAUJ6UPtFoxuDUlSvy1IKKFKlEqJoBd9dOUVt9IGLcTJWpQLvXjZ48mYQJo7+MNcQlKUgKJzcBbzpC7EYh3FPpHMpSkwACyQWBEZGs2UXtGRSkME9+6AgAJap5k3J48uEeJFPKDMFsaZODoKDVspUEqNCokAkboSCXtE+y8E8vvAUD8woGYAsycxUXBGVjD9DewgjkFi4MONh4xSF0VlJZlH4RxBYEkcoREafSCZRo2phV8rAW4zwtD0JJ3gK16msQBGgDwqwWLKN0jdOoFf2hhhsahTbzGwBLNz5QVL1AMcAsuzB9P8w1kGr3584Qyl6jTUftDaStw9KAUJv8AZgVmxkb9t8fmwKkEVdGY8ai0cpJr4/MRd+1hPcg5i2cApIuWNjFHWlvD/MMm3sZDXsykGYuj7hb/AMhDyZiEu1Szg5aCunOEPZ7DCZMU7slL013mvDDFrTLJyluT62en3SJcr7Cy2ezsS7ZRWvQDwgzZ+yFGWqcogJBGUKcZ62S9wC/pxgDChgCaPbTxt6RdJWOR+FSQvfzKua/ykAVIDG9HaNCCpgKpiJqaZUte7s71bjEJTRmfWvC+h4v5wzxmDSVG5YlrNqTAahlZyeWvHjRrxOLtmAUi7D9tfnFp2dOydyxyuouWendqJ4gnnCJA31kgE08Kcm5QwxUlSZcta3ZRSUsQBW/OgBrxEO1LaCzTtJOWqWskkiqi5GrOQH6eWkUXEWi2bdLSy1A3HWKliDuw8G+4YjPYpWZE4JsHJq1N2niwoOEAYgEEQx2DiVfhp8sChKVEsODX0H1MLp9/vjDrYVsa9nCylupnArrc2LEjwhtNmBqq3gWoNKV9/pCbs+d5dW3X8ng1UwlRcv1iU429CSWR52Zw0tfeqmTxLsMrZlEXpYX9oG2rh0d4ck1YCksEFCTpdS7AEh8odTGAdmLyqVXLpbjz06w92ripCkhKlJM1xnKitSXqHSUfE1LUA4tDRSAUfF4aZmUwBAYKNCBTXhCbaCcqmJcsDS1RFwxq1SsNlUtQTMUVZEsRRTAkgOC4NyLWo8VLaySFJJDZkpPn1jRVMKCuyAfGYcOQ86WHBYsVgFjpSOsduMItK8oWju/0poFCmrCo5mOLYHFGVMQsUKFJUOoLx1LamOxeLU5lpV0SQEpqXcvTmSPSK3ho0ivT0N/gQBPksKip+v7QzlMfiISt2vQDi93+nOAsSsKUyaAUH31eJLYAfuHrGR6U9IyD0v1CH7OSqYVLyH4aZRQPdSiTw4aRt2fSiYe7UUhJdTlhUC2Y2eB8DiyEdE3HBucTdnFjKonIaLLKLH4W5eAfSHiAEWkP69IKwkglns9+gcRopMMMBLGRXPXUNw8YDiEHILunqOEbVIfKBW4s9vvrEq5DVq/D7ETYRLK0ylmfTpCNACMAmhFNKB2fk/KG2GWGIYeMCoQl91IDAgtr508onlc7Qy0EVdrSe6QP6/8AaYpqj9+EW3tjM3JYFionyH7xUFqtAQ8dDLs9iu7Uujkp+YMGFJzFShq2rjw+cL9gJcroT+WCw/uEWASPIG1TVqwk1chXs0lymAat28/2jdKHYpUznV7j7MTJQBajBh99YilhVKPW49/OsN04oBucQUnKqr/qZ/DlGVagHCo4/wCYKQl3pGs2SwaFjFGBJI3lPwT9+kTJQFsCSAEFqGzgU5M9YExUwBR5pAPVyw8iYIwuIOUAFj+k60V+k8Ol4eTCwXay3w5JF79XDxU8TaLVtIgS5ieDHzI+YJ8YqWMNPvnGihoj/snIUvDY0BKlJShKixACSAplF7hnpCqea+XuIJ7MYnKjFDjLA14EH31gGYqo8Pf9odsy2M+z5PeKANch+Q+cM5CsilZk5rhi4Y2FmNDpCnsmsGcQoOMhDO2qdWh+kPNJoQSFPyHkH5QvfYstkGBRLJmFZIYOnKAzvaukR47A5xmQAlwHBU6qMCQL1JdtOkTrQBPW7IF2vdqBiXvxPWGqNtpw4JQhK1EMVElwHLgl90sOPzjOtMUWTdnmXKWEqD1CwAlRYEfqSXbmaUEUvbUshQDlW6L3HIw82ltOcoEgjKS4YNTqWe16xXccokjM1r31PmYmpBQBOp5R2naSly5YRLcJKElSa1JFSRYu/pHG5jGh4R1qRLSqSiYtSnyIygVB3Rci1esGUng0iu4pBfVyeI+3vHuLw6UOAQWAYjUt7Qw2gqUEJyEma+8W9X8m6HjAknBqURmJ1NA/WhuweC7tZFFh+6RkFBCdWJ4tGQ1jCyWvInu1oIUEln4Vr98IK2WsCXpXN1qW8YA2jNmKZSiFFL1B0NxSN8NPTkAq7Upzf2jWYZEw02XMYEGx/b1ivIxNYd4OaClo3WmqMHrkcr0gjBYcVfWjcG1iAL5+MTYcl6QDBgl5UgXAESSiMvygKZN0q48v2jeSrnSDWAiHtheUP7j7RVkqdj09Ys/bIjNL6K9xFWWWJ6J9HgDR0Oux796oCn5Zr/3pizzZNeR+7xV+x3/PLfyH/wDomLTiDWHQJbNRL3npQfdY07ouWLVcU9I2lKiWUHJaA0KapSSXduTxtii6WsfUtyja0aYuZShY8eEI13AKp0oFQDVA8Lj9/OCCUpLhnTVtBq/tAk7dmJy6gu/NjeCZKMwLjVq1FP2gdhmCbcVukj+UOf8AuDV119IquOG6OsWzaih+HUQ9/R4qOKNPP2hojRDezQf8SP8ApE+Rb5xBOLH74xP2TUHxIt/w0z0Un6wJiFV++sM9m7jXssoJngkA7i2cAh9HBoYeSZRKlp4EU8+NrQi7KpH4mWl2cqDs5sdIvOzNmd9PxYWhTIKXSVFwXPIkk3bMOZg9Niy2VsTUd4oKzWsONNeF/SIMbMCLJQoK/SoAsQAMzs/Gg+kNMfJScSEoCrBNsxJAago9qCMxuwR3at8FW6CKuX0GgZ+bNEZQYpXZ0hwo51EtUNlHmfukItoymI3s3TSLgNjAKUJgJYHgK6Bi1OXOK7tyWkBOVtbeECEaChLMLmsdJ2IozJUkKBCciEheYAfCKm5AFyQDaObzjaOp9kcIZuFlFQolFDmLM5S2V2fm2kUq6CwdcgBeVIcsVUrQa9LV5wXtBUsLKUKSppbneIKSLjQq5UF4g27hh3TyZv4fLmJUVUUpNMrfyu7qPCxcRWxjJsoIRMEmYCh0qlEUJNc+W5B1PJ+EB1F2wdOLJpuIAJGduRIB8oyAZeNS29LUTckgf+0ewnjfsvv/AMGo3xkwiWxSA7cXgDDBqG4YgcQYM2xiSp+D8b8+UDTk0zD9LDwYPD9gBsmSVF2J+6DzpBUmRQNQn5X8YjlSgUZgrq6S3G41hrLwwCUOBUA04aGsTXzWA2woVRzyvB6EgAua6DT7aA8KpmdzUwxM5LLAFzR6sPCjkRWKSRiHvARasTYUwOCB+0S4UhoYIg7Uq/NSOCPdR/aK5OF+aT9YsXar/mp/s/3RXl6dCPQwnceI27ILHfE/9M/6kl4ss+bV4qfZj/mt/R8kw+mLLsdIohXsOw6t6NpMxzAuBX+YAbftGsuZGYozekazg4OsQd5S8bGa8IYCxBZSOivlDDZkjMC9A/nZxXrC7Eqqnqf9J+kPezklK0THd0kmg5Bqu9+XCHirDLQl7SJ/JPX/AHRScYG/+30i89plHuFcif8AVFFxSXP3qYXuGOj3s/OaZNb9UmYnzKT8o3WK/fEQHsk/mnmhf+l4LmEgjmR6MfnBexkG9nltiZRZ94lueV9Gi44bbChiMQa/mM4BVpQB0nm1Yp/ZkPi5QAzOpQA0O6QLV5xY1kDETQsPQGjEE0LljUMdDGtoSWw3CzGxcsnfNyAXdwX0r0gnE4nKpWZDlTEW3bmmUtrbpAeypoGMkEAfEBckVJB1+2i3y8HLmTFoEoTA4OagCRXwA6392WRSv/hisnLJU2UmpBJNOOpeKD2gVmCRlZiWqOXDpHTRIEorZiMuVnIS12a92satHM+0MsABmAdqXhHrAUV5co/dY6z2CWr8DKAeoW7XYTFU59NY5IolneOqfw0BXhAlJ/8AkWCCGGirksaGCrC9FlkzCE5CwQuqlgFwLVNsoPHhFE2lhJyiliiTKY5STmKiLqIdWWtHYdDFt7STCVBCUsw96v6/sIVd2EJClAEgk615PG5GvKKVvFS1BZDWocwZTi75kg34x5G86aMxjIXp/cexPjFEgJaDMJhioFwaPRiX/wDG0QY6ektRKn4g0tbWJkypbJKVFGZ6Oa3dyzCnW8Sm3QA0OkABAAoKEsaPZRd+sMkT3SHSQUgB3r0aFEzu8yRvAihLvoeNqn1g2XNSBTg7X8w7c4lB1mhQzDqqEnjfrB+FZyDfh7HwhQjE5lcCOH+Kw1kYpkknnp6x1RlayEh7zSJMITTRy0AYXGZk5mZyW6RJJD2LQJP0CLu0ygJyWOia+J+kICKppqR7/fjDbbKvzUhWjA30cwqJ+D+4wEOtB3ZQ/njXd/8AUQ9xxZUV3sqv8+vBTeaS/rDvHq34ogPZvg5n5g8fYxomZEeFV+Ynx9oiSu8MIM0TYLSoawIgDK/QwT3haJswHiR8J/q+sWHsoJikzEoYh3IJYGgvUPFexY3X4KS3m0W/+H2HSQtSg7LAboBXn0h4bGloQ9rcJkkqJN1qDaBlD6xz/GF83K/kTHT/AOIKAELPGav2QfnHLsaKk82jT8xo6AsMppo8R4MRDGYQ6fH5Qtk/84dVfOD5hBygXHzb6QHsZB3ZcH8TJD5TnFa08g/KkXfCYNB2hNQqqAh6Oa7lmU5qdT1rFI2CT+KlMATnSADa7NpwjqnZsgbWnszGSxag/wDisHLecMhZbE+28KiXi8OUlkqKXGXKw7whmPLjFv2PhCh5aCUpmF3LOGe7GlrdYrfb5RTiZJIoGIFTZb6+0PZm0ZiFJSqXrUlylILvmAAPrpDUkxBFtjZaVTAjOWNy+7dq1Zm4xznb0pCcwS1FmxegJHG0dQxXZ6ZOxCEzphWhbqyy91LOTQK01845v2o2Z3K5ydEzFJFNAS3hSJNPdBRVZyaeMdR/g9iCmQvKMyxPJy6sZaa8WcHRqRzHE/COvyi3/wAPcS0melEtSphXKZSctAQqm9Ykj0hojS0dHnbWQJiysBSy4CCGLtcpYEgO7NR9DFcnqOT4a963kKpKXYgkjTSLDitkZUyp5lTVzwAPjBBq7vmKbO5dmehpFT/ElQUgsn80q1PvX/6iGmu7JiLFyyFqjINxIBUS5POMhUx0Ltq94FjdpTmBVnr4xikIWEshZISHAqRoAwDekB4zEThRI4VPLmfaNp2JU6SKKCEW/ma5fXkI45pvK/n+QBowjAEqyuxqK+z3hr3FlZgKcaeFdfAxU1YlZoVF+vBmhpgsWooDkvY3bx5wlSSywNMZIDlwi/8Ad9YH2jiClOQfGtkgVtresSZyxBzAcgfKFy0jvxmJUoJoWoGfV9X9otxuwobyxlSEg2DRLg5tGIPFtL+cBy17zVr4tE+EUEEuXtZ+da0hrCKu0K/zSWKbULfy8raQrWbHgv3J+/CC9qrday7uVHyAHygRZoof1J92grQ6CezVcR4K/wBoh1PlkqAFfCE3Zg/8QTxCvrFrUEp3t1XB2N9OXvWGlKgPZBhsHlWmtQ5NOR1tCcK4xYpS05jUC9BV6etIquJxYWXDjqR8gGg8cm0BofSpgyBjoPOD1jdFRYQnw6hkDcA5hstOVL9IIATF/Cof2m39X+YuH8O5YMuedQtB9z5RTMctkrd/g4tav2NYtv8ADfHiWnEONZZ88wLnRvnDcbyGWiD+I878tacpA741P/65bj5+McvxihTqHi+dtNoGYlY/6pULWKEAWPIRzrEly2tfYxp5kaOgfCDfT0f0gialyOJ/eNcKjetp9IwqIKX4j5jy1hbyMhlsJZTipB/6yP8AVHVuzKgra0wnKfyR8LNaXWhbT9hHJdjzP+Iw3KbL5/re2sdPw+OTJ2xNUSFAy2GV6kpQQKOdDW1IdCy2EfxPkBC5Kg7nMS5exTYPQeUNJW0889Uk7yOJUl0gG7qIcc6/OK1/EuekiSUBgyyS51I42sbQSvANNQqXu/DVmDlmoEtqKdYaTyIXDCKAxKP7Vf7uA5Ryj+IJH4jEJ17xR9THQcBjVJxKDOUhJ3q5t2ubU6PHNv4gTgcVPKVOnvC3P0jTfyhRTMRLpQaj2iz/AMM8GFqxKlTMndplqs6TUpObkAeIvFWmrLeMXj+DSyJ2KSAayOVGWmtesJAZ6LHtLaQVi1pkzNxJSCZigZYswzAkMaitekU/FzAidNMyaFOtXwBWU7xqFMKeEPMTh8NmmJSFLWA5CkKXXLcgECj66hMJp8qWrM6NXDDLrwJeDyNtCHszbaCSc4FbAMPIRkAdwngr/wADGRK36jHk/AzlrBG6gAVXZ66XJ/a0FTgmoTNQFck1ZuZrAE7CArrNUkBmDvpYBqVPrHk+VKG9Umhdzp0+UcUqb/pABsWlSV1YuKFNjziTZq1qT8QACiGLaaW4GI0mWVCtA9ybkjk8MtnyZSVrBqQQbUfVvrFFWmgs8lFbgVNmr5NW8aTETRPCiFFCk6urzAetrx6JM5UxwyUB2D6Vah1ibF7IUopVnFKAFWvICjwvWovaBZMmeAWF4KSoHMARUN5VJf0hXLwKkqLX8CG4uDBMqTMb4iOQbjDOcfUNimbc/wDePVqRCF0UrmD5Kb5R4tZKvFz0KgfeNZRGVX/c3TM8dC0UJez6yJjggMk3tr+0WPvFGpsLjiOIpQ1fwir7FmETUkVO9Towhz3xzVLUheTzA7h+EWjMHcHgDxprCJEveYetK8IbS0qUUjK7a6cSRHsnZjOZhBoRUbofUlnfnAXIoisIrlQkCuUfN3h1ipK1oAQhR+AdbQulYGZlGpUhnSoNm4cSLQ6Q4GXgGKtelOekDxVmjLIs2js9SJEyYsUKDle7sz8ofbCnZHKAVBQD3NA78a1aK9tSepihzVKgwvbgYl7P48JSCFHMZYfjxtwhYybdhegfteUgkIFGSo3uUJ8oopLq9Pk/rF67STyUzKhsvRwBrxtbpFFQkZ24fX9ospWZEqHq/KBFTN4dX9vpBiqAl3NHhYV7z8vlDwyEb7NW06SeExFuRH0jo+Mm5duMxqAlgMxburaPa8ctwqt9H9w94v0+cRtSUSGYPWv6VB6EdILlQsh9/FKUnupJAaqx1oC/3eHcielPdqNXTLNSS7gGKl25xpmS0A5WClEMeKRcaaxJJ2kBJll6mWjmaAOOXSM5qxew52UgKx0vViWs36qH9oo38QkgYzEAUHee4c+sPcDtjup6JiWoRceEVPtdi+9nTFm6lOWtaN1LpMitzSzmLZ/C7aBRiZwABzSFs6soBCkK4GtLRUcR8MF9lJ6kYkM9UrBykO2U/SNGlkZ6L/J2rknTFqIQ4KFZSpQcpfNmyULmxYdLwq2ntRK5s0d4vVitKXNRW1KdIVCekzlOpQUFD9Tm3G3mI82hh1JU6QMpbQ8uofmBAlO1QtDIIUkAZgaJIO7YgEW5ERkI5igT8WgHkG42pGQLiEMnzUh1LATXLlBBJ5340aBpuISpBTlqXYuKCvKPcXgEkhVQXcl9bs3LiIHyNoTwYU8PI+UcEarADEYXKRRxXUcYPkll0YAgcDZvSBpWHmE1OXd9CQfWGP4VVHAatAGNq1P+faGcn3Mzac6vm3v4xrhUgFs7WDE+7WiM4VdxXWx052gqSKAuCXqQ1tHGthzpEnnQKNu9FgoeTj7pC7aGNILP6tDElCrZkEXu3k9OnOEG1UjM+cqDFrj01g8auRqyQzJ2VKSbBPnUf4iKRYBtFH6Ri5WYIHAt4XibKUrCTcU80j0j0SxrslWXESuDrf1+kP5kkHfFWpQtrrTQ+0VjCEiakj+cDxU4+YixqmMFbv6S+rMK+T1vaJcrygMZ5iAQG4uCKeY6+kTKnJUjKA54kvXiAaP9IUpnEgbqjatfDrTSDpeBAIUVKa7FhXiwFOpjllJdxWHjEZUBKVEEaAtqYk7wpQ6lKoRYXAZnN3LnThAu4AMoPN62q9q1gg1ZyQDYjzf5RPr6dG0Lpksq3zMejEceI8qRDsheUIXmZkMQ5t0ZtKgl4YT8ASxCral/UD7rCzCSkiW6gcwKnDvR6NRiG+cOuS9Bu0SbWxwmpUwY5SfEaNo4J8oqTKzE+PrFi2iEJllrkAC9jwPQ/bQhWKHnHTw3RkbIqBx18S3tAOIVkWzdB5N84NIIFOX1hdijmWCKuzfSLw2EJwi95Frg+sXTGYwHaMpYcpYP5HXqYoeHO+nqIs6FnPmy+Jv/AIpwhOWVMDHu3sXny2YOOfS1A706wAcXuhIZmDUrwaIsRMK6EBuRAjZKxlDkEDoW4VpEOsU1KiVNp6ecL9vOGcM/7QerES0VdxqRp9n5Qo21OQoJKFhQZR1GrWMbicutLsZLItnfB4R5scqE9JSQFOQCS10kRteWIZ9mMUhCwkoBKiz0q9KliQOQ+cdUnUWMSSMBnWoFiAQ5JAFng1OzMoUoLKkGpykuB/apn/zDaQqUO8WABnUAEsDlADNa3j1hdNxTL0Dhmr5EMA31jjnyy7CvCGmE2JhloSoBagQKuEv4FyI9hWrakz+U+BSB5ZaRkS8SX+X59yFsLEx2DgmrAOHFuMT4JJUUplJTUMAzAlNwCXCjQv10gzF5VAOkA1+EXLcanTTQ8awFJQVJCUyk93UGuUpJfjvEt16cOdtFaIESEd6oKWlWUbwHxAlRHwtyBdmYGG6sEkAHMzuA6Op1YJ8fRoglTQlSskoS02ZKd52LudQeIs1IiTjiFEKUEuWAoeGYFJd/A61OkBuTwmNhB8xaAkJUAoL3WQN67PzejQFh9hZlv3iUIBVclSwOYyhmqeHvE+MxBIAHd0Z2RSpdwTYsHvVoilTJqVS3ClAuoZAkuK1NCG++cZOW0wX6gO0cOJK8oUuYCPiUGBP9LU4awoxGGVOIAKBQgZnB5gMC5AqwrXkIt2EVmBEwZkLZ1Fi3iLUo9oeYTBkAZQnIG+MpIPC9y3ufGsOZrtbCcxwmw5qizAPUgrSlTdDVrVAN4YYrY4zS5iEBSUpAUkZid0M9VVAZqAdDF4TslCRmzGn9VWFWdIreztUU0iAbLkmpADVZNaA/qD0J4GDL4ptmbZXp2ypWIyPLKcu93mHRdKWbMNSA7vVxpVwhshcucQl8r0AOYkBnskBSqsW59YueGkpSthmCcrqDMlLl2IzWABehuDSJ5kqQVBQlJVkcOWCkq4uqr1NhxOrxNcsvY1+okw+AGTL3axmDpDgMWGVVfgD6PWnOI5uCYVWkZjQGlQWu1QKkQ4nSu8mAspLUBzEJYMHvcUNWoYVT5AzELUWJCt0OFVrvKDk6UawvaN1LejGhwKRmOdwlr0JuKUoxD3NtXiefgRN4sAQATlYakEc/t4CmgIZAyrQHBVmDgNUgP5h3p1iWUiu4WysOYDje58/CFd1sDC1SChCEioNyS5+Z8DCTC4fukpKyCoFQQ1AauD4DhD2Ri5ZKgpQAVYJIZT3IL2DdIDn7PQoKVIWpeVkh2UQ7hRZKWJ4FrAsaAQIWsPuCyu7S2puKQplCwYVd63qDRoRLm8aAQRtTZSwsklRRmypZNVE8Eios9ubCNJeAWuYmWBlUr4UrZJLU/U17x6nEoxjdlEDKnFRCU39oibMttAC3jDobHKMvegpzUCgCz3BJ0D/dI1RsvfUEnMaV0o+tNaQVzQ7GTEU5DFrn5xZMLJ7zKoEkAMRW9mf7pCjakgoYMSXaxHkTeJMPPCQC+QtV1MT6sTa8bmTnG4matDufJ47v9ppb9VbxAANajQ15jy6xphVmdlAUCTQBwx6EQ1wOxpzJXnEsJcB1MaMQSSKBqji0cLl4eGxBFtWdmlqHBqfXztCfCS1LUmWLqIAqBUlgK846RtLB9/LMhWQKBzJLAOVHXIneBpo7gVEaI2LKwoMxAQlZA/MWCcpDuEIUWSTxdVvCL8XxKjGqyNFlN2dhCCErASBQ5gDV9RzNH6w3wuyZYSCkpmKzZiXSlLZgliCzCtgbdIYJxSVJHeMokJTYO1GqioY0Z+PjJNlypiEJrKUkvlSlIRW9B8ThIJN6Xgz5s5GsjVJSg92pIBe6Ap+qgCU6FNOHGIRhQkFSpaCxbNMSTWzDMRTwpxpB8iV3YHeKcfoKQQ5GlLqbWtn6Zi8OWQczA1KXJISC5JI/UQKHwpaOZzSlSEeNCwqkf/i8reDqjIknzFZjlw6sr0aWTTqBHkC5E/cPxe0pWXKQG+EEceZNHaB+/IJynPajgNTV7mEyMeorMkqKkqUDlGXe1oWy+fCNJuIyTcqAoPQBYbUAPoWPJrQ8uH5a2NWB8jEsACvIS5JYkdRfw94RY/bOUtklLAffVmJHEgnjo1K2pDDAy5pWlEwJUrK2VOVIy3+JIdxe2l4R4uX+auWGWMx/ULu9kvroYHHxQvLsUsU7HZEDeCiQ5YklINa1vWrO3CkZsrasyYpNNwlnUaCuUGqkjyt4QPiUISgTZZSGGoBIVyZnIFKga+EUrFzBKO6kgqBCkioQsMogpIJNOTUh/l2glmTN7shkksTmDMGGoYklNy4cFoIxeOKWylScwDF2PhQ8PBxWKT+PVLPdOopZwogA1tlFSKaP14w2l/mpJUVBQoLgGhplFHY3fSJz4k1UkG0OpGOyqfeUQC4Tw/SCz8LAl6xPhMQmYSZQfdU9gEnV8zNTQeDVgXYiAU92rcWGyoy1Y6hQD304XiOfgkJmJmBfdgAlWpJBckLJYvTd4RFpJmDcTPSxzpygD4g44vlB0B4/KA8OoOoIOZq1KlKNDWr1aldYYLlBSHQkrLBKaMHIuwDAkqrTLxMVXHrYlKkZVMAc9gQztcUIKXeoqHisUnhBawPwVLCkuATQ7xBahzVIGUN66aKpqJiJgSlTp3lsSNaUBD2DU6PWBMJtBBDggEAZmAcngVO5ZvC3CGGzNoiaXLFVA5NDRnFt4APQeBpBcGZYJJMpWXdSQ5SkJUTmzuqgQSFCoJPU30IMpctDqC0sV0QwUFAM9t4Bmo0TycSiWpBSpzmJLgqBJoo7gGXS9mtEOI2wETUhIJfdyOa13cxLuXrwpAhFt0ayv4vFqUSqYN26SxuLsAKXFdS/SD9m7UGUbxYAXYqAzBg5DkF2iZWKlkLC0gVS3EAOaJZlBy1CKteK9jNpSwh5RBNfy2LA6EZTSj8IfolLQEXnCzRdKXlhPxZspVQWNFJ1NGekR4xEqZLBXLSkIIyLDqN7OguTSpPLwoydoKUCtO9R1IZ+ttNIf7LnnIPy8sxRzAJBJSLbvi9a1MS8FxdtmTol2wtCsOWUVrDZEpdbAVqHpapY38IpaMTNQ4CdXHxU1Zjbx4xdMTKSQlUrKVUGXKCai+Y1UfC78BCvGy1E74qz2Ad+graOrhSqsMtCCktiTEoXOqZawwAICSwtVgKPfxibZ3Z5KlBKwUgmp1DPmdKmKi1wHIiw7PVllmzAgpO8CFWLEXoLAgUq9jPKWgSggIAqV2uWYqOVizNTSDLmcfkQ8nFLpJtjS5cqWkJzFQRuJrlUCwbMai9qdHgnE4n8Rl7xF8yfhBNSDUpci2jcOcJipJOVIdzvByH/AKtCouBpWJp+IyKUVKSklgRa7Oz0VStOlTHK+OXuTcaCypSFpSkpcMRmDFrig4mjMBXlGbPWZjFSAQpRCS4IJD/CoFkm/oI9C0rDLIVLs5Bo39Qt0cG0ey50uVnygrIdkoStKALs4oSxfjCQzZK2iOZIL5gHBO9LKwHrcl7ilHFR5wplmUopRyZCgCEku+9SgDeVy0Efi+7lqokhnqONWfW/F4VbQ2rLOUZ1KJqU2AfUkA7oszPD228WZjDGTFZshZO45DUfk1k3r5chJW0AUXVokP8AzOWYtxgGbigojvUukhhlNBzJPmB1jTvZROVnSk0YaWIZ/B38IaMHuRtBc7ETEqICMzalKQedjxpGRJ+KQKCWlud/WPIbw4hwK50pICSALL06xFjVFSg5djR66xkZF5PL/PQSJHMohTUZvYj2jCnMZWat711jIyBHySDLQ12xSXMIobOOF26PEm3pYSWSAB3STQNXJfrGRkc8PKvqwLQX2dkpXLkhaQoPZQB1HGGHaSSkLSyQGFKDp7E+cZGRWWn9UCWxZtAZUuKFjUUOmsEj4En+tHqmvnHsZHMvOvr/AEMu412RMOWbU24/0mOZXTmNSWJOpJJck6xkZFfh/PP2/wBjx0aYM/F/cn/bDfZ6yCSCQWuL/pjIyOmezMsuw6gPVwol+JZ4F2tLAXNAAAGdgAzMogNwYRkZHP8AqQjF2z5qsig5ZiGejVDQHPlJT3zJAaYGYM27pGRkUf59zRN8OkBZIAG+BTqIY4nXnLkvzcVfi7DyEZGQvb7DRDUF5in4fSGu1z/w55TWHIZXYcA9WjIyFjtB49oiwyiZiUkun+XSx0tFUnq/NUNAoUjIyJ8Pmf0QewykJDoLB800Pq2ZNH4QEUgpU4B328GtHsZDz2/YXux7slIZRauZn5ZQW8412kPzEj+31IeMjI5P1P6AWyTHyw5DBsrs1L8IqSqzWNRu001jIyLfB/8Al7GQYmWClTgGqrjkIEw5bEZRRLmgoL8I8jI64aY4diiyiBGRkZERXs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TExQWFRUXGRgYGBgYGBscGxwaHhsgGhwaHRoZHiggGhwlHBwdITEiJSkrLi4uGh8zODMsNygtLiwBCgoKDg0OGxAQGiwkHyQvLCwsLC0sLCwsNCwsLCwsLCwsLCwsLCwsLCwsLCwsLCwsLCwsLCwsLCwsLCwsLCwsLP/AABEIAMIBAwMBIgACEQEDEQH/xAAbAAACAgMBAAAAAAAAAAAAAAAEBQMGAAIHAf/EAEIQAAECBAMFBgQEBQIGAgMAAAECEQADITEEEkEFIlFhcQYTgZGhsTLB0fAUI0LhB1JicvGywiQzY4KS0kOiU3Oz/8QAGQEAAwEBAQAAAAAAAAAAAAAAAQIDAAQF/8QALREAAgICAQIEBQQDAQAAAAAAAAECESExAxJBEzJRgQQicZHwQmGx0VLB4TP/2gAMAwEAAhEDEQA/AAMpo7sY9yuaWAMbTJhU28SwarsALAR4DvEa61iPUKY8FYJLqqKCp6O331geYoOBlZhW9dXrB2xgnOe8KkhjVIfUXGo5QYvIB5LmJZScgQJiA6UkAODQ74sXdnHwnkIUTkZFqSd4AkOl2fQvqNYfYrHSkpBUnvVgSsq2AYJYlOWzNR9awrx+NlzJuZKdwq+Cg3dAAlmattIpKmEGkpD0sWNAX84sGxJ2VaWdgRQkftAWIVKZPdoWkjVRuLW48wRaCcMQSHAHT68YTTMWXtAgqw85S6ASlrS1vhvTwpHGZxcnrHUNuYwDDTUBZKSgpAIZQLU6jQ9S0cqMze8fnBk1YyC9lFph5pI9YPXMKt4kBuT+ghbsoEzW4AnwhlPlKcZbniWA1NbRzcvmsD2QIAd76AHiRq0GYRG+AhJOYZaa6FvYc+kAEB3zUe3ufpBeFx2Q3+E7pc21BaE6qAe7bmqCg53QSAmrpo5FeDwpKmdw/nfzgrEzEKWSVjUhn42ryrAr5jmV9/bw6Rj2VJ3btWo5xZcDhZakgIUpc2zfpFyoqUWZk6cYrzgaP4j6fdIfZlyMpSEgTQACpiaXqKs/Gh4Q0Fm2Zk/bXBoRLSyEJWxKgmuUuN3NqaHp4xRZpi2dqsPNlpCVhNU5ysPvAkMK87Ue/hUZsWexohctQMkACtfcxE46X+cFYNaBhjfOVctD5mnT0gJRDt92hY9wosnZzFpShPeJStKSrdKBUqe6r0LFrUjE4RZSpSUkgFn0FbObmo84XbIBMs0o51A4cevrDnDz80ruUJmuFLL/ABBmJqkMxCQ+tiaQqttpsRjc7YmIlBIRL+GuRKXJaj0sKEu7kHSkVXGhc0porKlgOA5WuWq9aQ6xWKyyRKCk5UVqkZi/PK7PxMC7S7TImykIy/ASUpypyvyykUubPap00eTqWWAQKmEKZLWIsDT2hcsVMTTcTwJB5D2gIrrrBiwoun8P8LLmKUZiVLymWyAzKzOC5d6APTgY6BtNWHlqVJlySWGaYAnN8NQFKJ+HUuaU4xy7sPtDup2lWZ3IobkC7X8IufaztApgiTNQXBJMouX/AFFRIcO1qfD0i8ZUZlV2vhUhS1ZUy8pSkIck2q5PDVqO7QnlSKsKqIq1hxr4QwxSSEHOTTQEFyaub0gCdPo4YA04/bPHLytt4ACLkknQ+IjIzL1jIHS/Uw1kpJIFTBQQc6k0BGUXDWAu7NzhWhRBzOWcijhzqREsmbUnjb6Q9pDBxLGDtnLCVAqNBUbucE6Ap1B1hahYP7Rcew+zJc5S84zMAwJYO+rVNrdYpx5YDXFGWvN3LkCrZKauz1SAGHUcngOWgJFqtR7O+jcg0E7TwipJMsl6qdqJuQw1FBrekeSJxyCgZDtQOytK1PygsxPIYpCQS+o8rPDzs/hQF51AfCohKmrRtaawmwhCqZQbm3vDZEwlqBvNm5RPxGpGBO2MpKJM0Jdgz2pvAcNXpHLZiqkiOq9uFqVhZmdIBRlDgABytPyOj3jk5NfvpDy2NEN2JOaYS10n3EMFzVlVmBoADVukLtgAGYp2YIJr/cPWD5mHUTSvA639I5+R5BLYXs/Bso5hmFyK+Vo82oj4UKYAE9RWxA94lSp0PbQElvTyED4jGrKwrNmUEs5qwtU6xKlYBcrAqCwlxvb3QGoD82iaeEBmSQ1GzUPpxgtFnV8RJUaAeDDwaB5y3DVAJdnezt7+8UMQqGZIsLe0NcJhSoCpmEJKsoJ3GrvKrlDB6V5GF0qaSMqXpc+OnOLP2cwYUpCETAhzv5nbKBmIJfezNlI4ExSKtqwsTdpdpzZ8sGbQ5nyswSWCWqSXYChNybRVJsdK7fYVSZSVKmia5UABYWJNzr8o5tiLRR3eQxCcGn8kljRVeGkDzUs3G0Ndlykfg5qioBeeiauay+TAMVF30hZOL+0KsNhQ27PYfvELvul7gC3PWkN8FhgkLcbzFgN7K7C4Ny51agoYS7AYCYDcM13JsLGGeCmh1uTdwX0atBc+IbnC/qsRhIxzSlS1NMSp6NUKIvmDHwtFexslCKsRTi7879IKVNXQV6U1PHWIpqMrmajNQ1Oa5sQAR9mJKXawCiZJeo1sPk8AzhvtzhjMBAzKdgwuzU5chC7FlllvaKRYUPexWPVJxToKQpSVoBIJFeQrppD2fJlqCpk1aUr/AEy0JvfUEZQ+pLlze8U3YcozJ8tCQpSlKYAUJ6UPtFoxuDUlSvy1IKKFKlEqJoBd9dOUVt9IGLcTJWpQLvXjZ48mYQJo7+MNcQlKUgKJzcBbzpC7EYh3FPpHMpSkwACyQWBEZGs2UXtGRSkME9+6AgAJap5k3J48uEeJFPKDMFsaZODoKDVspUEqNCokAkboSCXtE+y8E8vvAUD8woGYAsycxUXBGVjD9DewgjkFi4MONh4xSF0VlJZlH4RxBYEkcoREafSCZRo2phV8rAW4zwtD0JJ3gK16msQBGgDwqwWLKN0jdOoFf2hhhsahTbzGwBLNz5QVL1AMcAsuzB9P8w1kGr3584Qyl6jTUftDaStw9KAUJv8AZgVmxkb9t8fmwKkEVdGY8ai0cpJr4/MRd+1hPcg5i2cApIuWNjFHWlvD/MMm3sZDXsykGYuj7hb/AMhDyZiEu1Szg5aCunOEPZ7DCZMU7slL013mvDDFrTLJyluT62en3SJcr7Cy2ezsS7ZRWvQDwgzZ+yFGWqcogJBGUKcZ62S9wC/pxgDChgCaPbTxt6RdJWOR+FSQvfzKua/ykAVIDG9HaNCCpgKpiJqaZUte7s71bjEJTRmfWvC+h4v5wzxmDSVG5YlrNqTAahlZyeWvHjRrxOLtmAUi7D9tfnFp2dOydyxyuouWendqJ4gnnCJA31kgE08Kcm5QwxUlSZcta3ZRSUsQBW/OgBrxEO1LaCzTtJOWqWskkiqi5GrOQH6eWkUXEWi2bdLSy1A3HWKliDuw8G+4YjPYpWZE4JsHJq1N2niwoOEAYgEEQx2DiVfhp8sChKVEsODX0H1MLp9/vjDrYVsa9nCylupnArrc2LEjwhtNmBqq3gWoNKV9/pCbs+d5dW3X8ng1UwlRcv1iU429CSWR52Zw0tfeqmTxLsMrZlEXpYX9oG2rh0d4ck1YCksEFCTpdS7AEh8odTGAdmLyqVXLpbjz06w92ripCkhKlJM1xnKitSXqHSUfE1LUA4tDRSAUfF4aZmUwBAYKNCBTXhCbaCcqmJcsDS1RFwxq1SsNlUtQTMUVZEsRRTAkgOC4NyLWo8VLaySFJJDZkpPn1jRVMKCuyAfGYcOQ86WHBYsVgFjpSOsduMItK8oWju/0poFCmrCo5mOLYHFGVMQsUKFJUOoLx1LamOxeLU5lpV0SQEpqXcvTmSPSK3ho0ivT0N/gQBPksKip+v7QzlMfiISt2vQDi93+nOAsSsKUyaAUH31eJLYAfuHrGR6U9IyD0v1CH7OSqYVLyH4aZRQPdSiTw4aRt2fSiYe7UUhJdTlhUC2Y2eB8DiyEdE3HBucTdnFjKonIaLLKLH4W5eAfSHiAEWkP69IKwkglns9+gcRopMMMBLGRXPXUNw8YDiEHILunqOEbVIfKBW4s9vvrEq5DVq/D7ETYRLK0ylmfTpCNACMAmhFNKB2fk/KG2GWGIYeMCoQl91IDAgtr508onlc7Qy0EVdrSe6QP6/8AaYpqj9+EW3tjM3JYFionyH7xUFqtAQ8dDLs9iu7Uujkp+YMGFJzFShq2rjw+cL9gJcroT+WCw/uEWASPIG1TVqwk1chXs0lymAat28/2jdKHYpUznV7j7MTJQBajBh99YilhVKPW49/OsN04oBucQUnKqr/qZ/DlGVagHCo4/wCYKQl3pGs2SwaFjFGBJI3lPwT9+kTJQFsCSAEFqGzgU5M9YExUwBR5pAPVyw8iYIwuIOUAFj+k60V+k8Ol4eTCwXay3w5JF79XDxU8TaLVtIgS5ieDHzI+YJ8YqWMNPvnGihoj/snIUvDY0BKlJShKixACSAplF7hnpCqea+XuIJ7MYnKjFDjLA14EH31gGYqo8Pf9odsy2M+z5PeKANch+Q+cM5CsilZk5rhi4Y2FmNDpCnsmsGcQoOMhDO2qdWh+kPNJoQSFPyHkH5QvfYstkGBRLJmFZIYOnKAzvaukR47A5xmQAlwHBU6qMCQL1JdtOkTrQBPW7IF2vdqBiXvxPWGqNtpw4JQhK1EMVElwHLgl90sOPzjOtMUWTdnmXKWEqD1CwAlRYEfqSXbmaUEUvbUshQDlW6L3HIw82ltOcoEgjKS4YNTqWe16xXccokjM1r31PmYmpBQBOp5R2naSly5YRLcJKElSa1JFSRYu/pHG5jGh4R1qRLSqSiYtSnyIygVB3Rci1esGUng0iu4pBfVyeI+3vHuLw6UOAQWAYjUt7Qw2gqUEJyEma+8W9X8m6HjAknBqURmJ1NA/WhuweC7tZFFh+6RkFBCdWJ4tGQ1jCyWvInu1oIUEln4Vr98IK2WsCXpXN1qW8YA2jNmKZSiFFL1B0NxSN8NPTkAq7Upzf2jWYZEw02XMYEGx/b1ivIxNYd4OaClo3WmqMHrkcr0gjBYcVfWjcG1iAL5+MTYcl6QDBgl5UgXAESSiMvygKZN0q48v2jeSrnSDWAiHtheUP7j7RVkqdj09Ys/bIjNL6K9xFWWWJ6J9HgDR0Oux796oCn5Zr/3pizzZNeR+7xV+x3/PLfyH/wDomLTiDWHQJbNRL3npQfdY07ouWLVcU9I2lKiWUHJaA0KapSSXduTxtii6WsfUtyja0aYuZShY8eEI13AKp0oFQDVA8Lj9/OCCUpLhnTVtBq/tAk7dmJy6gu/NjeCZKMwLjVq1FP2gdhmCbcVukj+UOf8AuDV119IquOG6OsWzaih+HUQ9/R4qOKNPP2hojRDezQf8SP8ApE+Rb5xBOLH74xP2TUHxIt/w0z0Un6wJiFV++sM9m7jXssoJngkA7i2cAh9HBoYeSZRKlp4EU8+NrQi7KpH4mWl2cqDs5sdIvOzNmd9PxYWhTIKXSVFwXPIkk3bMOZg9Niy2VsTUd4oKzWsONNeF/SIMbMCLJQoK/SoAsQAMzs/Gg+kNMfJScSEoCrBNsxJAago9qCMxuwR3at8FW6CKuX0GgZ+bNEZQYpXZ0hwo51EtUNlHmfukItoymI3s3TSLgNjAKUJgJYHgK6Bi1OXOK7tyWkBOVtbeECEaChLMLmsdJ2IozJUkKBCciEheYAfCKm5AFyQDaObzjaOp9kcIZuFlFQolFDmLM5S2V2fm2kUq6CwdcgBeVIcsVUrQa9LV5wXtBUsLKUKSppbneIKSLjQq5UF4g27hh3TyZv4fLmJUVUUpNMrfyu7qPCxcRWxjJsoIRMEmYCh0qlEUJNc+W5B1PJ+EB1F2wdOLJpuIAJGduRIB8oyAZeNS29LUTckgf+0ewnjfsvv/AMGo3xkwiWxSA7cXgDDBqG4YgcQYM2xiSp+D8b8+UDTk0zD9LDwYPD9gBsmSVF2J+6DzpBUmRQNQn5X8YjlSgUZgrq6S3G41hrLwwCUOBUA04aGsTXzWA2woVRzyvB6EgAua6DT7aA8KpmdzUwxM5LLAFzR6sPCjkRWKSRiHvARasTYUwOCB+0S4UhoYIg7Uq/NSOCPdR/aK5OF+aT9YsXar/mp/s/3RXl6dCPQwnceI27ILHfE/9M/6kl4ss+bV4qfZj/mt/R8kw+mLLsdIohXsOw6t6NpMxzAuBX+YAbftGsuZGYozekazg4OsQd5S8bGa8IYCxBZSOivlDDZkjMC9A/nZxXrC7Eqqnqf9J+kPezklK0THd0kmg5Bqu9+XCHirDLQl7SJ/JPX/AHRScYG/+30i89plHuFcif8AVFFxSXP3qYXuGOj3s/OaZNb9UmYnzKT8o3WK/fEQHsk/mnmhf+l4LmEgjmR6MfnBexkG9nltiZRZ94lueV9Gi44bbChiMQa/mM4BVpQB0nm1Yp/ZkPi5QAzOpQA0O6QLV5xY1kDETQsPQGjEE0LljUMdDGtoSWw3CzGxcsnfNyAXdwX0r0gnE4nKpWZDlTEW3bmmUtrbpAeypoGMkEAfEBckVJB1+2i3y8HLmTFoEoTA4OagCRXwA6392WRSv/hisnLJU2UmpBJNOOpeKD2gVmCRlZiWqOXDpHTRIEorZiMuVnIS12a92satHM+0MsABmAdqXhHrAUV5co/dY6z2CWr8DKAeoW7XYTFU59NY5IolneOqfw0BXhAlJ/8AkWCCGGirksaGCrC9FlkzCE5CwQuqlgFwLVNsoPHhFE2lhJyiliiTKY5STmKiLqIdWWtHYdDFt7STCVBCUsw96v6/sIVd2EJClAEgk615PG5GvKKVvFS1BZDWocwZTi75kg34x5G86aMxjIXp/cexPjFEgJaDMJhioFwaPRiX/wDG0QY6ektRKn4g0tbWJkypbJKVFGZ6Oa3dyzCnW8Sm3QA0OkABAAoKEsaPZRd+sMkT3SHSQUgB3r0aFEzu8yRvAihLvoeNqn1g2XNSBTg7X8w7c4lB1mhQzDqqEnjfrB+FZyDfh7HwhQjE5lcCOH+Kw1kYpkknnp6x1RlayEh7zSJMITTRy0AYXGZk5mZyW6RJJD2LQJP0CLu0ygJyWOia+J+kICKppqR7/fjDbbKvzUhWjA30cwqJ+D+4wEOtB3ZQ/njXd/8AUQ9xxZUV3sqv8+vBTeaS/rDvHq34ogPZvg5n5g8fYxomZEeFV+Ynx9oiSu8MIM0TYLSoawIgDK/QwT3haJswHiR8J/q+sWHsoJikzEoYh3IJYGgvUPFexY3X4KS3m0W/+H2HSQtSg7LAboBXn0h4bGloQ9rcJkkqJN1qDaBlD6xz/GF83K/kTHT/AOIKAELPGav2QfnHLsaKk82jT8xo6AsMppo8R4MRDGYQ6fH5Qtk/84dVfOD5hBygXHzb6QHsZB3ZcH8TJD5TnFa08g/KkXfCYNB2hNQqqAh6Oa7lmU5qdT1rFI2CT+KlMATnSADa7NpwjqnZsgbWnszGSxag/wDisHLecMhZbE+28KiXi8OUlkqKXGXKw7whmPLjFv2PhCh5aCUpmF3LOGe7GlrdYrfb5RTiZJIoGIFTZb6+0PZm0ZiFJSqXrUlylILvmAAPrpDUkxBFtjZaVTAjOWNy+7dq1Zm4xznb0pCcwS1FmxegJHG0dQxXZ6ZOxCEzphWhbqyy91LOTQK01845v2o2Z3K5ydEzFJFNAS3hSJNPdBRVZyaeMdR/g9iCmQvKMyxPJy6sZaa8WcHRqRzHE/COvyi3/wAPcS0melEtSphXKZSctAQqm9Ykj0hojS0dHnbWQJiysBSy4CCGLtcpYEgO7NR9DFcnqOT4a963kKpKXYgkjTSLDitkZUyp5lTVzwAPjBBq7vmKbO5dmehpFT/ElQUgsn80q1PvX/6iGmu7JiLFyyFqjINxIBUS5POMhUx0Ltq94FjdpTmBVnr4xikIWEshZISHAqRoAwDekB4zEThRI4VPLmfaNp2JU6SKKCEW/ma5fXkI45pvK/n+QBowjAEqyuxqK+z3hr3FlZgKcaeFdfAxU1YlZoVF+vBmhpgsWooDkvY3bx5wlSSywNMZIDlwi/8Ad9YH2jiClOQfGtkgVtresSZyxBzAcgfKFy0jvxmJUoJoWoGfV9X9otxuwobyxlSEg2DRLg5tGIPFtL+cBy17zVr4tE+EUEEuXtZ+da0hrCKu0K/zSWKbULfy8raQrWbHgv3J+/CC9qrday7uVHyAHygRZoof1J92grQ6CezVcR4K/wBoh1PlkqAFfCE3Zg/8QTxCvrFrUEp3t1XB2N9OXvWGlKgPZBhsHlWmtQ5NOR1tCcK4xYpS05jUC9BV6etIquJxYWXDjqR8gGg8cm0BofSpgyBjoPOD1jdFRYQnw6hkDcA5hstOVL9IIATF/Cof2m39X+YuH8O5YMuedQtB9z5RTMctkrd/g4tav2NYtv8ADfHiWnEONZZ88wLnRvnDcbyGWiD+I878tacpA741P/65bj5+McvxihTqHi+dtNoGYlY/6pULWKEAWPIRzrEly2tfYxp5kaOgfCDfT0f0gialyOJ/eNcKjetp9IwqIKX4j5jy1hbyMhlsJZTipB/6yP8AVHVuzKgra0wnKfyR8LNaXWhbT9hHJdjzP+Iw3KbL5/re2sdPw+OTJ2xNUSFAy2GV6kpQQKOdDW1IdCy2EfxPkBC5Kg7nMS5exTYPQeUNJW0889Uk7yOJUl0gG7qIcc6/OK1/EuekiSUBgyyS51I42sbQSvANNQqXu/DVmDlmoEtqKdYaTyIXDCKAxKP7Vf7uA5Ryj+IJH4jEJ17xR9THQcBjVJxKDOUhJ3q5t2ubU6PHNv4gTgcVPKVOnvC3P0jTfyhRTMRLpQaj2iz/AMM8GFqxKlTMndplqs6TUpObkAeIvFWmrLeMXj+DSyJ2KSAayOVGWmtesJAZ6LHtLaQVi1pkzNxJSCZigZYswzAkMaitekU/FzAidNMyaFOtXwBWU7xqFMKeEPMTh8NmmJSFLWA5CkKXXLcgECj66hMJp8qWrM6NXDDLrwJeDyNtCHszbaCSc4FbAMPIRkAdwngr/wADGRK36jHk/AzlrBG6gAVXZ66XJ/a0FTgmoTNQFck1ZuZrAE7CArrNUkBmDvpYBqVPrHk+VKG9Umhdzp0+UcUqb/pABsWlSV1YuKFNjziTZq1qT8QACiGLaaW4GI0mWVCtA9ybkjk8MtnyZSVrBqQQbUfVvrFFWmgs8lFbgVNmr5NW8aTETRPCiFFCk6urzAetrx6JM5UxwyUB2D6Vah1ibF7IUopVnFKAFWvICjwvWovaBZMmeAWF4KSoHMARUN5VJf0hXLwKkqLX8CG4uDBMqTMb4iOQbjDOcfUNimbc/wDePVqRCF0UrmD5Kb5R4tZKvFz0KgfeNZRGVX/c3TM8dC0UJez6yJjggMk3tr+0WPvFGpsLjiOIpQ1fwir7FmETUkVO9Towhz3xzVLUheTzA7h+EWjMHcHgDxprCJEveYetK8IbS0qUUjK7a6cSRHsnZjOZhBoRUbofUlnfnAXIoisIrlQkCuUfN3h1ipK1oAQhR+AdbQulYGZlGpUhnSoNm4cSLQ6Q4GXgGKtelOekDxVmjLIs2js9SJEyYsUKDle7sz8ofbCnZHKAVBQD3NA78a1aK9tSepihzVKgwvbgYl7P48JSCFHMZYfjxtwhYybdhegfteUgkIFGSo3uUJ8oopLq9Pk/rF67STyUzKhsvRwBrxtbpFFQkZ24fX9ospWZEqHq/KBFTN4dX9vpBiqAl3NHhYV7z8vlDwyEb7NW06SeExFuRH0jo+Mm5duMxqAlgMxburaPa8ctwqt9H9w94v0+cRtSUSGYPWv6VB6EdILlQsh9/FKUnupJAaqx1oC/3eHcielPdqNXTLNSS7gGKl25xpmS0A5WClEMeKRcaaxJJ2kBJll6mWjmaAOOXSM5qxew52UgKx0vViWs36qH9oo38QkgYzEAUHee4c+sPcDtjup6JiWoRceEVPtdi+9nTFm6lOWtaN1LpMitzSzmLZ/C7aBRiZwABzSFs6soBCkK4GtLRUcR8MF9lJ6kYkM9UrBykO2U/SNGlkZ6L/J2rknTFqIQ4KFZSpQcpfNmyULmxYdLwq2ntRK5s0d4vVitKXNRW1KdIVCekzlOpQUFD9Tm3G3mI82hh1JU6QMpbQ8uofmBAlO1QtDIIUkAZgaJIO7YgEW5ERkI5igT8WgHkG42pGQLiEMnzUh1LATXLlBBJ5340aBpuISpBTlqXYuKCvKPcXgEkhVQXcl9bs3LiIHyNoTwYU8PI+UcEarADEYXKRRxXUcYPkll0YAgcDZvSBpWHmE1OXd9CQfWGP4VVHAatAGNq1P+faGcn3Mzac6vm3v4xrhUgFs7WDE+7WiM4VdxXWx052gqSKAuCXqQ1tHGthzpEnnQKNu9FgoeTj7pC7aGNILP6tDElCrZkEXu3k9OnOEG1UjM+cqDFrj01g8auRqyQzJ2VKSbBPnUf4iKRYBtFH6Ri5WYIHAt4XibKUrCTcU80j0j0SxrslWXESuDrf1+kP5kkHfFWpQtrrTQ+0VjCEiakj+cDxU4+YixqmMFbv6S+rMK+T1vaJcrygMZ5iAQG4uCKeY6+kTKnJUjKA54kvXiAaP9IUpnEgbqjatfDrTSDpeBAIUVKa7FhXiwFOpjllJdxWHjEZUBKVEEaAtqYk7wpQ6lKoRYXAZnN3LnThAu4AMoPN62q9q1gg1ZyQDYjzf5RPr6dG0Lpksq3zMejEceI8qRDsheUIXmZkMQ5t0ZtKgl4YT8ASxCral/UD7rCzCSkiW6gcwKnDvR6NRiG+cOuS9Bu0SbWxwmpUwY5SfEaNo4J8oqTKzE+PrFi2iEJllrkAC9jwPQ/bQhWKHnHTw3RkbIqBx18S3tAOIVkWzdB5N84NIIFOX1hdijmWCKuzfSLw2EJwi95Frg+sXTGYwHaMpYcpYP5HXqYoeHO+nqIs6FnPmy+Jv/AIpwhOWVMDHu3sXny2YOOfS1A706wAcXuhIZmDUrwaIsRMK6EBuRAjZKxlDkEDoW4VpEOsU1KiVNp6ecL9vOGcM/7QerES0VdxqRp9n5Qo21OQoJKFhQZR1GrWMbicutLsZLItnfB4R5scqE9JSQFOQCS10kRteWIZ9mMUhCwkoBKiz0q9KliQOQ+cdUnUWMSSMBnWoFiAQ5JAFng1OzMoUoLKkGpykuB/apn/zDaQqUO8WABnUAEsDlADNa3j1hdNxTL0Dhmr5EMA31jjnyy7CvCGmE2JhloSoBagQKuEv4FyI9hWrakz+U+BSB5ZaRkS8SX+X59yFsLEx2DgmrAOHFuMT4JJUUplJTUMAzAlNwCXCjQv10gzF5VAOkA1+EXLcanTTQ8awFJQVJCUyk93UGuUpJfjvEt16cOdtFaIESEd6oKWlWUbwHxAlRHwtyBdmYGG6sEkAHMzuA6Op1YJ8fRoglTQlSskoS02ZKd52LudQeIs1IiTjiFEKUEuWAoeGYFJd/A61OkBuTwmNhB8xaAkJUAoL3WQN67PzejQFh9hZlv3iUIBVclSwOYyhmqeHvE+MxBIAHd0Z2RSpdwTYsHvVoilTJqVS3ClAuoZAkuK1NCG++cZOW0wX6gO0cOJK8oUuYCPiUGBP9LU4awoxGGVOIAKBQgZnB5gMC5AqwrXkIt2EVmBEwZkLZ1Fi3iLUo9oeYTBkAZQnIG+MpIPC9y3ufGsOZrtbCcxwmw5qizAPUgrSlTdDVrVAN4YYrY4zS5iEBSUpAUkZid0M9VVAZqAdDF4TslCRmzGn9VWFWdIreztUU0iAbLkmpADVZNaA/qD0J4GDL4ptmbZXp2ypWIyPLKcu93mHRdKWbMNSA7vVxpVwhshcucQl8r0AOYkBnskBSqsW59YueGkpSthmCcrqDMlLl2IzWABehuDSJ5kqQVBQlJVkcOWCkq4uqr1NhxOrxNcsvY1+okw+AGTL3axmDpDgMWGVVfgD6PWnOI5uCYVWkZjQGlQWu1QKkQ4nSu8mAspLUBzEJYMHvcUNWoYVT5AzELUWJCt0OFVrvKDk6UawvaN1LejGhwKRmOdwlr0JuKUoxD3NtXiefgRN4sAQATlYakEc/t4CmgIZAyrQHBVmDgNUgP5h3p1iWUiu4WysOYDje58/CFd1sDC1SChCEioNyS5+Z8DCTC4fukpKyCoFQQ1AauD4DhD2Ri5ZKgpQAVYJIZT3IL2DdIDn7PQoKVIWpeVkh2UQ7hRZKWJ4FrAsaAQIWsPuCyu7S2puKQplCwYVd63qDRoRLm8aAQRtTZSwsklRRmypZNVE8Eios9ubCNJeAWuYmWBlUr4UrZJLU/U17x6nEoxjdlEDKnFRCU39oibMttAC3jDobHKMvegpzUCgCz3BJ0D/dI1RsvfUEnMaV0o+tNaQVzQ7GTEU5DFrn5xZMLJ7zKoEkAMRW9mf7pCjakgoYMSXaxHkTeJMPPCQC+QtV1MT6sTa8bmTnG4matDufJ47v9ppb9VbxAANajQ15jy6xphVmdlAUCTQBwx6EQ1wOxpzJXnEsJcB1MaMQSSKBqji0cLl4eGxBFtWdmlqHBqfXztCfCS1LUmWLqIAqBUlgK846RtLB9/LMhWQKBzJLAOVHXIneBpo7gVEaI2LKwoMxAQlZA/MWCcpDuEIUWSTxdVvCL8XxKjGqyNFlN2dhCCErASBQ5gDV9RzNH6w3wuyZYSCkpmKzZiXSlLZgliCzCtgbdIYJxSVJHeMokJTYO1GqioY0Z+PjJNlypiEJrKUkvlSlIRW9B8ThIJN6Xgz5s5GsjVJSg92pIBe6Ap+qgCU6FNOHGIRhQkFSpaCxbNMSTWzDMRTwpxpB8iV3YHeKcfoKQQ5GlLqbWtn6Zi8OWQczA1KXJISC5JI/UQKHwpaOZzSlSEeNCwqkf/i8reDqjIknzFZjlw6sr0aWTTqBHkC5E/cPxe0pWXKQG+EEceZNHaB+/IJynPajgNTV7mEyMeorMkqKkqUDlGXe1oWy+fCNJuIyTcqAoPQBYbUAPoWPJrQ8uH5a2NWB8jEsACvIS5JYkdRfw94RY/bOUtklLAffVmJHEgnjo1K2pDDAy5pWlEwJUrK2VOVIy3+JIdxe2l4R4uX+auWGWMx/ULu9kvroYHHxQvLsUsU7HZEDeCiQ5YklINa1vWrO3CkZsrasyYpNNwlnUaCuUGqkjyt4QPiUISgTZZSGGoBIVyZnIFKga+EUrFzBKO6kgqBCkioQsMogpIJNOTUh/l2glmTN7shkksTmDMGGoYklNy4cFoIxeOKWylScwDF2PhQ8PBxWKT+PVLPdOopZwogA1tlFSKaP14w2l/mpJUVBQoLgGhplFHY3fSJz4k1UkG0OpGOyqfeUQC4Tw/SCz8LAl6xPhMQmYSZQfdU9gEnV8zNTQeDVgXYiAU92rcWGyoy1Y6hQD304XiOfgkJmJmBfdgAlWpJBckLJYvTd4RFpJmDcTPSxzpygD4g44vlB0B4/KA8OoOoIOZq1KlKNDWr1aldYYLlBSHQkrLBKaMHIuwDAkqrTLxMVXHrYlKkZVMAc9gQztcUIKXeoqHisUnhBawPwVLCkuATQ7xBahzVIGUN66aKpqJiJgSlTp3lsSNaUBD2DU6PWBMJtBBDggEAZmAcngVO5ZvC3CGGzNoiaXLFVA5NDRnFt4APQeBpBcGZYJJMpWXdSQ5SkJUTmzuqgQSFCoJPU30IMpctDqC0sV0QwUFAM9t4Bmo0TycSiWpBSpzmJLgqBJoo7gGXS9mtEOI2wETUhIJfdyOa13cxLuXrwpAhFt0ayv4vFqUSqYN26SxuLsAKXFdS/SD9m7UGUbxYAXYqAzBg5DkF2iZWKlkLC0gVS3EAOaJZlBy1CKteK9jNpSwh5RBNfy2LA6EZTSj8IfolLQEXnCzRdKXlhPxZspVQWNFJ1NGekR4xEqZLBXLSkIIyLDqN7OguTSpPLwoydoKUCtO9R1IZ+ttNIf7LnnIPy8sxRzAJBJSLbvi9a1MS8FxdtmTol2wtCsOWUVrDZEpdbAVqHpapY38IpaMTNQ4CdXHxU1Zjbx4xdMTKSQlUrKVUGXKCai+Y1UfC78BCvGy1E74qz2Ad+graOrhSqsMtCCktiTEoXOqZawwAICSwtVgKPfxibZ3Z5KlBKwUgmp1DPmdKmKi1wHIiw7PVllmzAgpO8CFWLEXoLAgUq9jPKWgSggIAqV2uWYqOVizNTSDLmcfkQ8nFLpJtjS5cqWkJzFQRuJrlUCwbMai9qdHgnE4n8Rl7xF8yfhBNSDUpci2jcOcJipJOVIdzvByH/AKtCouBpWJp+IyKUVKSklgRa7Oz0VStOlTHK+OXuTcaCypSFpSkpcMRmDFrig4mjMBXlGbPWZjFSAQpRCS4IJD/CoFkm/oI9C0rDLIVLs5Bo39Qt0cG0ey50uVnygrIdkoStKALs4oSxfjCQzZK2iOZIL5gHBO9LKwHrcl7ilHFR5wplmUopRyZCgCEku+9SgDeVy0Efi+7lqokhnqONWfW/F4VbQ2rLOUZ1KJqU2AfUkA7oszPD228WZjDGTFZshZO45DUfk1k3r5chJW0AUXVokP8AzOWYtxgGbigojvUukhhlNBzJPmB1jTvZROVnSk0YaWIZ/B38IaMHuRtBc7ETEqICMzalKQedjxpGRJ+KQKCWlud/WPIbw4hwK50pICSALL06xFjVFSg5djR66xkZF5PL/PQSJHMohTUZvYj2jCnMZWat711jIyBHySDLQ12xSXMIobOOF26PEm3pYSWSAB3STQNXJfrGRkc8PKvqwLQX2dkpXLkhaQoPZQB1HGGHaSSkLSyQGFKDp7E+cZGRWWn9UCWxZtAZUuKFjUUOmsEj4En+tHqmvnHsZHMvOvr/AEMu412RMOWbU24/0mOZXTmNSWJOpJJck6xkZFfh/PP2/wBjx0aYM/F/cn/bDfZ6yCSCQWuL/pjIyOmezMsuw6gPVwol+JZ4F2tLAXNAAAGdgAzMogNwYRkZHP8AqQjF2z5qsig5ZiGejVDQHPlJT3zJAaYGYM27pGRkUf59zRN8OkBZIAG+BTqIY4nXnLkvzcVfi7DyEZGQvb7DRDUF5in4fSGu1z/w55TWHIZXYcA9WjIyFjtB49oiwyiZiUkun+XSx0tFUnq/NUNAoUjIyJ8Pmf0QewykJDoLB800Pq2ZNH4QEUgpU4B328GtHsZDz2/YXux7slIZRauZn5ZQW8412kPzEj+31IeMjI5P1P6AWyTHyw5DBsrs1L8IqSqzWNRu001jIyLfB/8Al7GQYmWClTgGqrjkIEw5bEZRRLmgoL8I8jI64aY4diiyiBGRkZERXs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06375" y="-1638300"/>
            <a:ext cx="4991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QTEhQUExQVFRUXGBsbGBgYGR0aGhweICAaGhocHxocHCggGxomHRscITEhJSorLi4uGx8zODMsNygtLisBCgoKDg0OGxAQGzAkICQwNDQsLTQ0LSwsLC8sLCwsNCwsLCw0NDQsLCwsLCwsLCwsLC0sLCw0LCwsLCwsLCwsLP/AABEIAJ0BQQMBIgACEQEDEQH/xAAbAAADAQADAQAAAAAAAAAAAAAEBQYDAAECB//EAEUQAAECBAQDBQUFBgUDBAMAAAECEQADITEEEkFRBSJhE3GBkaEGMrHB8BRCUtHhFSNicqLxJFOSstIzwuJjgqPDQ3OD/8QAGQEAAwEBAQAAAAAAAAAAAAAAAgMEAQUA/8QAMREAAgIBAgQGAQQBBAMAAAAAAAECEQMSIQQiMUETMlFhcfCBI5GxwaEUUmLRM0JD/9oADAMBAAIRAxEAPwCIxaRKmpLqBUl+ZlZbuKgC1IYYDKVBSTLKxUMG3Bpfy30hXx6cFTUKSQanxcBjrR3jHCAqmJSlKlqJohKspsagmgIv4Ry3G437B5sV3R9I4bj5jZVLYKDcqAX8SDpRh5wq41hZCVOkqzEl+UHlcNcabsNblhAshS5ZJSol7B3JHgBUa06mC8biUKDzCEzAbkMbWYeFW8tYPg51bbEzMxhlrStLUcKSCU0NSGCkkuzMSe4xU4TGYUmXMVMnqUUpzU5XuynrSxbMKWiN43i8pUCnzF77h/OHXDVFIByhJZJ5VMQCxDMetx1imaagnQyUWoIo8LNlYrNlBlqRR1ZlpI6DKct2aungGvCTftOGUkpmqBIRVVfecEEAhqGoat2jHhUxSTNyqUlw/vKSoEg6g9x/sTHWOmqTNlLWGKSi1HGdNXdtT84UquvvQzE7lT9H/A34hjl4aej3pXaZnABWFEKrSYoMz1obBgI6xfGZa5ZKlrQtQGUgAIOwYAlnSznchxC72qCM+HKcykqUsBwxT7hy0JB74RTkl8qATRwBXcW8fSDhjtKyzFhjKCkPl+0qpcoAhKkqTUTE56F6cxZj84KxpUMygOzKcrFLgGoBcunoOVzo13Q4/g88SkjsZpSAA4QTcprRxbvtDvjk09grMCkkCh5glSiCPeqCxBZ2va8LnBcun70M4qME46fvQImVSSfeZi97q6208ozlzKFNA1Sk0JSUKCmID676iCkkLllV3F+jDcn4wo4zilSwhgWzk6tyyzYA/wAVf5gS7QS2aG5V+jH8fwSvFFv2yQG5m8j8LwT7BYkSZpmLD/uyQxAaxB6UD9abwNIWHmEkMa9bkgGn08E8MMszGoOVQvR2v1rpV+tosnvFxE5V2SMfZ0DOokEgJNQe4a9C3jDrGTSvKqUEpzFgkUDMtAYEXYG73hVwyQlM7EDIcoByhlOLfRJ74c4tQJkEICsqme7kpOUE6VDs2hNInz82T8f0S5d5/fQnMdg1Jl5yksSAksWrUVPSFM93AAAIA1d9fPwio47iFrkBJzJShROSvLc9LUr1FaQilTAFTFFQAIqQAQM1WYMHDs27xTglcQ8Tuz6d7OzgcDIuCZQ8HFPj6Rj7QT+Vgbpl/wC5H6x59nV/4HDf/rR8EmMOJqZTAj7gNDQ50fkI2XU6EOh64U5x8kj/ANT/AGzq+ojnE8EVz5xUHlpSkqA1IqxqCPeeh2jfhSB9rQdQCP6H8fejTjEwpmT0hXZgy0qKh73uGnQF/M98Kn5fyLz+Q9eykr/DTyiYFSxMKcrEhVJZzAFiGABqdG3jktATLzF2IqRq5fwB3pt0jxwHFKly1pIouap5YsDll5mFRbeg82Kx4L0cUZwkHd6+L02hWVWn+CVrlf4JtMkdsvMhYCpamJp95DMSGt5PBHFwqWGyZSl1FTFObMaJOhIbSmjloXyU/wCKWoBZBQ4WXIJdAKQGY0e23hBc8L5gzlqvVLO7kKtowAoB4wvJKnuBN0+YNUxl8qAACFE83NUDIr+GpqDobBjAfH1lE2SMhQCg/dCXY+8496pN9ho0b4lKpYJLJ90hzvV6F2p41GkKOKYgzFJUpQUwNutbMK/lGcLerczhvOkfUOKGcvEy0yV5yMMC6WSoAs/Q6Ftj0eIT2gkKlTJyVVKVKqdnexs7xTcF4gteKmLRkTlw+iQjMM2U0cs5BrU0tWJzjUwzJk9RFSVuHcC+uorFlp2yrBvJsWykVQT3F7UygfH0hkcPnnzEAlQSgEAKYGpolw5o+gdzbVdh55zoSQMosCHLumlNxpByVf4mYrm9xKajlSrnzO6HSSouDdyRQUE+Wu5nGrdAfEJbrmAAhpKbVr2qQz3cegjfhg5ASB1bQCm9Wr4kQBjFF1GgPKCrUs3SloP4GhRSlCSHU7k3bM73vWBW8EhUObGgfHTw8lCVKUETZjBSnCQ4OhY2NWA72p5xhtsQr1YfKCMbhgmanKCEZsQzh3CJhljm3ARUaHzgTGKYpHh5l4er7lvC+Xf1D8BiuzC1E07FTjViEDzc+kVHBuMtKLqISugDBQ0uLj3bN4xD4cDnznKkygCS1syKVpUt5iH2HU8pKS2SoGlzqSxY6d0S5pqL26k/FzSk/UJ+3DYev5RyEfYjZHkf+UcibUvRffyQavgCxHBFTJiSwopwQxGhrWo7o6wfDsk5ByygrcOlTbhExgT36xR8XkSSpJy5SCcq5ZyaVdqhxTcwPKxLzkAKKgTVNABdm5bEXBVpYRW8rcHbr2Kp5pSDEykhiBzAMywz2LBtQNi1YRcbnKCvcCQ17aVuLk6dIphiCl0gitCUsdS4Jckpt8YQ46ZLGZyFWJ0XRx463G99JIJ676kttskuOJStNCAwDOGe+v5+cVXC+DpmollGIlJUEh3JANLOAzt3RNcckcijo1Gr943Io/idIa8IIQZalTCgFIBAseXUg3oCzb626MlyRKprkiPkezSkrUBMlmYUAZXUHINCFEOoF20FNIHxfAVyarCja3MKFJsAWNDvaGEnjSVKuopagSFUF2U7EOzUN9njJfHESOZRWqX7rHMptKC4Jdho7wvrKkDFPVsK+NrChI93lUSCkdKA30AhVjQySpgbJoa60Bat/TpFfxPjWGnN2kuXlzMkrQklO92IpW4uawJxfC4QAJyzZbqBBHuKvYqKg7bKjcb0pFHDZdMdLAuE8WUgp5jQOxD7Pt11ig4tIw+IT++TNFPeBCUiuxSfrziQmSwFy+qm82Ho0NuLBRkTCQtUxJqnSoNSAXAtXuFqQqUakmnVmcZj0TTj3H2EkITKypUVAUdnFhqO67CJ3jYBIRTNlWbOSCEJAAbQh7w24EofZ00YFw1afOBOLBPM5AORXeLVcVAB8KxtNMdkUvBtv0J6ThggMpITTZyfAn6fWAuB1xEtRIyAlPKl9CGIIYuT1d42xqHSQiYFG5qSTUakD1MD8OmJzArAVzBgDYGzgUamt67xVFPQ2Sq6DEYtMmfNWHLqXls4qhia7Q9BUoIUzErTqG91ZFqGqiXOrUq8T8zDBajplUokPSpSm7WqmC8Ni1JlpDlswrd9NdnMKyddheR8yBuOD3gaszbhwOW7fGFszBKHaJWpyA7l6DLQFwCKMz0rD/jU5k1TmDOzs4FSwbqK9L0ESv2skl6UzWrts9oLBq0mY9k2fQ/Z+WThcMD+ADoHlpaOcXHOn+Yf7pcFcHU+Hw9AGShwAEh+QUAoO6BeLB1XrmT6dmr1b1EObOnDoFcHAGJH5t91A+EDe0SiZk8DWUkCraNv09I04TXEBWuZvNgPhHjiuFzLnEsQUoFehJJZ3NCzd8Lm+T8iuI8oTwFAEt1gAuSK2cCqWqzDXZ9m88Rw/a5jzvmYM7GymZ8tvHpGUiYCMqaBPIA34WBYAsDQ6k/CO8Xi0pTm5lqeqfuqD/e3DV27rxK097Ikqi2xbicC61BBbKHoDdrmYQAKNanqIGnnLVQSom5Cra6Mw0alhGauLKKymaUqJsnQJp7wBvdhozmpEeZuNQnOAjMkAli5JYE+Om3ygpxd0ZKLukGpxKwQlWZRBDPfqHq4f5wv4lMJIsAAWAGhJNaCvX+0F8VUpFgQUqIca3BJD0qIW4pRIDg1FH6vUXDfrGcPGpWFwqrKkVXszi5SZi1Ef/jysoNXNmAFO+rPeMOI3mslhmmHK7s4DJBGkJ8ApQWoFRUSDUk1ToRSu479YbzlpzTSssFEgkAlnAHfvBYnTGcHLd2LUJPaJpZj5FPxHwhkUzM89JWnMpQSSzsPI1Gbx6QtxEw5pakMpJJSo1YgBgfFTecET0oXMmqBNVDKQ4ISwBdyAX8bCNyPb76jeMlGr9v+hbxGbzrcZQlaEnVjlJPwJbSH/s/hsxABP3S7aO7Vs/1rE5j5uVSiz86aKvRBqQwrr1il9k8QVEqVclPxV5QcI7R9D2GKcFXT+wDHzUuACVEJmhzQ+8slxru/eKwtxs0Z6aFH+1P5x6xU6tQxzz6u5LrnAa0owAtQQLNYbuFB/wCg/XdBY40qH8OqVe5vMWooUU37JBbdpssN8D4GKrD4dSMGFLACWYuNQoVD3OjDSIqUvnlilAKf+5R+EfRFqQML2amKneoVUhRNGUw101MJ4ilHcTxq5b+9CZ7f+I+ccjbsVbS/9Mz845Ed+/8Ak5nP6oEm8SIGgCndgNvQ1IpvHvh+GloWCZmpDMQH6sWN9f7KuNIShgo5QVAg1UHqRQA9YMwqyFAywCdLsTYu7lJIo7Hu1h7jStd/2/cqy122v9v3KKaJSmClsztUZrMQ79QOvi8KeOoSlLIWVI3UQS42tDhKk8pCULucwGzMxa9QGpCniqVLNBUDmOQU6szv9dyovfoT+hLYxQytNWEuAzJehJIdLs7vqKHui59nuESFJlrC5iwEgjMlklg1QxppWtKR8+9ow4JfQdDrpvaKPh3G58qWAgKACQEgDlGYBiAQam/jpHQa5EVzi9MSkxmHUpYTLyKuyEg1sfw28NYB4hwpZB5OzUxNLkjKaWBroNDC79szF4pHaqWkAcyAwFlizBRGarEl2YuwhljOJgJK2QSkE1KkFgK7A7M/hrC65lQEXUlQu49ghlShS1pZQIBS6SSCmjnaAV4XluTkLvUNQPS1xbobRQ4njry3UEmXR1PkUm7VS7vT3jWsL5mOSCoLlCW4IoSNw4ABSHbSloFN0qDwykqrfcCx0xjJVWig4+uo+EG8QXNqVFnSeYhyNKJTV6GhGjQFxNIK0pTmYrat/vHZtoaYhZynMVBSqBnJUAwsN6D56xmRrlH8f5kH8PTllZQQSBo2tXptTzhd7SKZazp9mxB9UMPU+sIMFjVLyEXblNmsasKjx1h/xYhcpSiLyVpLMGzFNRZ+6CcdMlYzU3i3IUqdK/5Cd/vJHxIgXgk0pnSyLdpLej2UGpDISUhMwpU7Sy4LBxmluBuXY30MKcMsZ0sNR8Y6Md4tC3uV+DDzMQUqNEKUC5FQUG/ePSDcThhkBAUVZ0PQUc7aPS8c4BJ/fTakMhR72Wmh6GBsQHTLclJM1OZyrXVyGKn1P6xFNJzsnzLn++hnxEkozqUSTmDEtSxBAFPOFgwIVPUijqlUezqASmp1zEV+NHbcZnp7EJUKpUzknV6k20qw0hZg8QqVi1KlpshqhJNGqC3Keo843HdX8gRVK/Zn0XhOFCJElD5soSknuUlz6fCEHFFETgHDdol/GWzf0xQ8PGWVJ6U3sAb60F4R8dosKYe+n0/SnjBvodLH0QXwQ/vJZ3KT/Ux+MCY8TCoTEKGV8pD1NTVteUnyjvg2IZaOih5ZqfAwD9oVnFWGbV2fMdR4dbQuflFcT5Rhg8WclUgstRpS9CQXcVY201jdcvmYgKDAsd9so0bUg69YA4HKRkUtSuYKLCtn1L9/f11ZzMOlJ7VS1UH4KetH2F7UvCJLdoiapNe5ITZBXiicmVOWwGrVpru3WPU/CqyzB7xyliN9NifrpDP9tgTCgLUS1CouSamgy5UjRne8CcSxKVy5pABmCWo5hy/hY5W97r31hjctSVBSb1IacRDl3KiW5qNWnujUFw/SghJxZZE1CbfuxmT1BIfxIJ8YcYuVlVLb8SQHqTzEAkEMbWazO8KePhp+xMtJrdiVVL+YYAM0DgtyTN4dPXFs14XOyzStQdLUylJazPmDbiu8M+JTmlqLcxzFIbUb7WhdJwBVOnIzMEglyCAzpA0eoL1gjFB0Ah6iZr4axsEm9zeDjbafSgfhWOmTORYegbKGux07oJwfDyjtWCitUwsB7oYkWfU18oy4WsJCFFnFBT+FgG3h7hsUhy7FTm/eQWpQvCuIlo2itg+MjXKiNxylKUpPOSFrHNuALbRUeyKGWlL/AHh58x/SEXHSELSUBsxUSCBdwHcv8doa+yJUZsskn3z0sS3jFWOVwTXQbgVRS7CjiiAFSG+8Jij3mbONu7yePC05iRsR5MfygjjgTmkZSGRLALXzGZOUo9aKFRT5CoVlWH1B9HHzgk7Vr3HYOn5OsOkdrLL6gegPxj6bjEA4bN2bqeii1XK7ZhZhVqR8z4ev94kP974IG8Vy8cQE5iMgfkSWL1Ozt3N+c3FSpJUI41qqOvtM38av6f8AlHI7/aKf8k+avyjkc7b0OdsTPE0EoyhLoJFimlLgFQdTlrws4Rw+b2yXCwMwsASR12BANWg6bjhIdJCmoA1g7kC4AG1Cz2uSRgsertElKUkKYJWFZspZyOajiopaOtcoRdIunKcbVFJK1JUsEDm5mZ9A4cV384wxySU5UBRDaso7uS5122jORi15SlVdHpaosaizfGOuJTUhP4lkAumh23bz6xGou7RFjVsjvaKYFO1kpar3D71iiwyUgS0FgQoPzdEhy1GFNND4zuIwhnzFS0qSFn8asr0GrNr6RccN4RPFFoQByklRSpwEgD3V7jfQUi7IuWJZkcaW/Qnp+AmHEIXmSwUgUBBoCAGCQH5r/GOe0y3loIL6ORUULg/io1TtrFHjsKozMwQgppdQJF7DMRUC3oYS+0k45KIqKAitxbmAZibNALzRFqfNEK49iUpwqgkuoMWYnUXJDmha1IRYOWFZyAE1ykA3qoknygvGqWJOYEEhDks33SqtquLCnXQYcGmBaV6Ek+dP19Y2G0Crg1sFKVmmyQT98V73f0T6wXj1JBSF/fKvvFJYMxJ09e+B8MGxEmrMtPM/8+/dHXHcOXWpJowrlCQMzlhlJBDB716QEqckjOOV5F8Cz2dU4GtG+EUfESBh1KI5UpL0cXH5i8T3sx1r/aG/Hlf4QgO5DcvVQFejQeT/AMqQz/5E7h5wKMSqlcOpIAG65dtrXhPgEutNfvD4iGeDAEueCHJk0rQVB2rQdIV4Jf7xAy/fR/uTFsO4tdWWuAm5Js0VdUtQFHqFgjusawAD2YBJGdM9JyF3crCmNGsrp6RvhCTOzbBX++mhesLuLYgqmLWQR+9lkGzAFhW7/lE1XKhOXeZQYpDo7QkqVmcABuYghVw+WF/AuGKmTp60KQhIdBd3D5S4ylLWuT3B7dcXxMxWSWlQSQS1aHf3rm8MpBM0TJRLodwA6gGAJJALA0JCaXJNxC4pxVfeolbL8f2UMheUSU3vaoLMkV1oYS+1I506VP8A9f5mGuACcsogb/72v3DeFPtMXUnViseko/XdDUdOC2R44eQlaNuT/vL/AOr4RngkIM0pU+UTV+FSHr8W2juUuvUKQP6ifnAOEVzTFULTJxJL/iVC57xYriFcStlYvCy0yxLQTVw5zV3L0Dg6elGxxpUs5smYMalkoFbEmga7ddYV8PkqASSMoIcZiAyR95jUudhr1EG4lbkJEyWhKQCSU5n3J0NQw7oncaRIvK/kjcZhlInstBAKSQaEGmihQkd5g+RIPZTFcpAQO6pAsr5DaCZWOAC0gy+b7uVQKgHqPuBI6AWPSAZSSnDzb+6GFTrVyRav1q2Tbq/Y9JNtX6jyfiS6HDl9g/4srEX3pts8KuPk/aEEiplpsXupRHcWYEbg7w+43jEzjhyGCagAAk2T90F0lw/WJriyCJzB/dS1XepqNg4tAYL1L4N4dNTVh/D+IKl4qZNZg/3i7UcAkuWcN8bVK4mGXNbKzLokum+nQiAOH4dfaTE0Jo5yvZnOxrB2IPv5anLXrT9YKD5vwHwbub+AaRpRyCFMe4n5Qz4XPKEJTyu+YtYkl2ckMHY9ITrnZa9U+WQmkGypxC2JJBAIPhWAzp0HxvUUcSxITNBI/E9XrmqzuGp1h77LTnnoP3SVFvHoAIk8eBnHMS4JFjcm/i8Unsso9ugVsXf6+qRTGKUUNxJULOOAt0AT55l/pAYnZsqk7K+PwjTj05lznDAKAcvuaQowJPKCWBzn1eGRhyh4tlQ0waj2iVszGx6pS3cWEW6U55EmgKglyaOXDgk3YOL+sQeBl/vUjcip0LH0oYtlJUhCSVMgDWwYBqE1F6hrRFxnWNE/G9gfLM2k+Y/KORp+05f+cf6f+UciXn/2nPufoR/GJ5CpTBnUQxLuHTo1jHn2fmgT0M4zKYvsxvYdTHfHJTrklLqqbj3WyHmGVt7GrR54SAJiEpUkuqzK2NAW/KOs68P8F8ncHaPoMuWFFWUkBgMwJGW+gatn9eocyUsqKQ8xRHmadWT31jPAzSgGmRVKpLAhrUPpvDDh+JCVOmWZigLPmY0bqO+kQxSZLGSpijAex08zzOXLRLQk0ExQU9BUZVXBqHh7iMEEB1hayC4KuUAlmLU0F7eseJ/HpoUylolpqbigS5Kg1zZ2rTxHauJqzqC1dolL5gtDo0ZgA5puRXeKG7SGc0q2+/fcSYjhyVrCipKTnAyjmDUZlNtqBCvjIKUkrfKCkFSasQcoYP7rmneIe43EYWZOSOVK3SRlCgmhB1Vle1Roehj1xqVTkSlSikgjMFJLDMCaP90pb+KMdpqz0r2EM/DAyDzO6FA0IIYZWrTpC72cWA4u7M3eGv8ACKbDoWUBE7DkFiCQ4DHK5AAYOdekCYThSZal5JmdgTzXD6FRoaNGxnUXFlOCelqL+7gkwntJab5lD/cBT/UYM4w5SrkWwJIJADg5quD0arUt1FxMt8RJ0Gc+hJbpWGHHZi+ymLQuyOZ0ktQ1zAEA+V/Nct5RPcZ518CL2bDAgD6Ywb7XrIwxajKT8f7GAfZtQakM/aGQZkgoS9VJsHoCH2hknWaPyMT/AE18CT2eXml4hJYEycoUbCtXappAWCwjTU68wrp+fXSKThXCUSpa3JJWkpcKFR3fqYFm8OSaoKJTVzKUqupopQY200vFCyLUydZOZ+hr7PSe0mEO3Kav/FV2066VMZcVwZdZDHnk20/eFNrmu0ZcOmKRNIQa5TWlgQXFx3M8e8aocys5r2bZVEsy0kA91T5NAPzGZK1bfdjX2klGWZQy1zGpelU1bx1fSPEzi0wHEIBORKVJDEi5Dk/iJYVMeuOYwhUm8x7EklnUljUuWhZOUMuNNAxAFNc5HhHorlX3q0Zp5V8f2i74VNAlSNORD96jT4H0gL2hNaf5rdziWfhGvBqy5Tih7P0QfmY57Qh0qI0Wg+ctvyjO5ehbKBMxYsc6GOm+kAcPmEdt0mLtevdVqw0mK/fkaZknyzCv+n4Qok+/PYkPNmEDShHkaXrAvysTxHlG2EmGZLzEBNGcFiGNSKgNQUdySb1jPGk5VqSpkpl5WZnbtCXNrbbwPw6cEypiqGimCqHUtar99aRw4p5U0AXlEOxux121hb7/ACTxT0y+RDhJ7TgpSiBazk061YeO3UV2Gy5ZqCpwXBzF8ujgG1dIjsIf3yKChq5L23Fi3xiq4bNWJeICiwMxVGd/dLhQ+b2guJj0a9v5PZY72vU04goCakpUHJcXLGpfdvevC/jc3NiUAvSXLTdzQUbwIasa4qYy0A7G/c3zhdx5ZM+pdkIt/KCb97wGBPVv6GYE9Sv0CMMVFa2cnNSoTV6XtbpBy5hzL/ic+HKKP84T8MUCd62HfUOzwzWakGhKVO93f40gkqkzeDVTkeFyAUpToco/oaNk2BD63JI1qBpvGGMnfu0FgHCT6H68I1w2IBYLY0ehD/2heWzeNfMhXhsKhZSVFT5eUHKgakVL6naHvAgU4htksBc1O8T5UkTBkUogNV9/h4Ew79lpxOIuSdySXrvFNMfjTSsT+1CWM6rntCWa3MrUXhfhK0728Qf+MF8dW0yeaf8AWXvcqVfxMLsCsZkX+78W/wC6HRXIFj2D+GTWmoBLHMkvtUgVMXUyYhYSTsDop3oLCz0fr3t8+TK/eIarqRYdQ9PGKdIIljMohkgkJ1tcBqde6IuLjbTEcWnaodcmw/0p/KOQq/aSf81PpHIl/U9P5JNc/T/DJLjE8gy6vlfrqG1bSCuA4lUzEywzhybVDJU5DuwfrAHEalzQORXanTqRDD2ezy1OHSmvMzAliAxII21EdaSXhlmaknRbyCVKKU5SQ3MakUoLfmbw0kScgeYUpcHMQlKUgMzOEZi+xANLmFnD1JGXMpkqqwL13dSQzR69p54SjKkF2vo1Tq7vaIcXWiKCt0gnAzZCZcyYWmJzkjK6RRqBKg4INyRszR2jFylhRMhcsomKSyV3pVRdiL+rRHftZRkplypbKD5lAbAkhIF6tU2PQtDngWOIlzSRmJmzHL9w8bN4XaGz5eo1pw8xrIEkz8qmBNmBckAEXdu8G4ajiGOJWEgjs5ag1FKoh6sGTm7j8Im+DcTky5qlrQtcxZUpzlItYKUcwpsH62AfIxktVciq0YOU3SCTUMOvdeAns0DJb7C9ftoUHJ2MqgJWySkKJKQnKqlK1JSHI2udh8aualagsLCk5gBkJc/dYe8NHIrtEJxeav7ROB91OZKRXlBIUA5rsf7Qv9l8UUzFN1LeYiiWLVBtD5YNUY11KrFp/wARL/nV8iaecH+0EwJw8zKzlBcF9jS2r6PdrQBjsXnxElXOps2rmgFh+sE+0SnkqzO4AG7OoJFQSHcxLJW4fe5vFW5K0T3s8OWj3NHff0eKLiSAZagoOB/yvf61hDwRVR3nV9N4cceWRh5p2SFf1iDzN+LH5G3cF8AKMfMWjEKTMOWUl7gaKYA0f3bC9IllY8kkvV/E97+99aQ04Ni1GTig95aQASGHv7nutE/KDmL8UalK/uwmCqTRWez095qSohshzFtH3HlHXtApCc4SS6glwBy0Ukgi9w8Z+zsgKKiuiUhLnqoskNqSdI04/hA9w+VNd+YC3hCW14lHsjWuvvQ8YjEVSlTEjKRQk3FHMCIlhfbpUrKDMDm5HOqwo/pDOZhQheZYdRIYuCGHjp3aXhVwd1rUkBJUog81ruXZjla7RsfLa9hcXyOi/wAIP3CFJNAQAdWCgDQdxgT2gWQpaXp2UtQ7wrIr5eUb4CcBIQGADuwNPezFulRHXGpbzEC5UkJ/+QKhZ0V0FSltNVm/zgHZ6ZlD/uhUEErmNvNIqzMsP6PBonO52Zfqtz9bQnxEwha0v/m11PM3rGpPoKzbxDpcwiQqrhi5B303NdCGpHvASgorB5U5WzuKadaC8eMBw5UyU6AovmTSgNd2qenSNpGCxAC8klRXlF0EmpoGKe++0LdU0vUmTSjKN9z1Pw0jD5WaYtw7iz8ooXD/ABMHSOIJMssh1ZlbPRTOSwa3Vm8IXSuB4mgmIUkcpBN3Z2a4Nrhg8G4nhqsuVUshIUtalu34iwOVlB9L1vATUXSbt2Y6VK97B8VhlGalOrE1LaA+jEQr4uMs5YGgA/pENsdi8hQSx7NIS5GZyxd/rRr1idXNzKWo5i5NVX1rDcKd2/QZjvxPx/YdwRYdRCtQXZmrQ0hxNSQsgnMSVF93zK+BET2CCjhpqkAchl5n0dRboKp1+Jh4JhJB6A+csH5x6Uak397BcPGpyZ1jEPKlsGoPH6r9CMVzaKBcsmhsbP5X/SN8SR2IBLOzGwHL8dfGBMQCUrygWL+R6tpC5ddwOJrWr9P7FGEnfvATrl+Aii4B/wBYkXSHPrEiheWZXQj5RS8NnZVTCKOgevWKsq/gpUgPjFVT/wCd/mT5wDg5Us5MsxZLJp2QYMRdRmC2W7awz43MB7VhdtOgN2rE/wANcFI/iB8jBQ3ge7j/AB4EmUFg5lPlSoigokksCQaDUkEh9Ks8dxFMtCSogLWkUpUG46fdvsYR8amEypSWoQVE70GXyBX5neOY9faZUsCQhIsKs7tmLOHP08TvEpJavcTxCV7hn7Rl7zvMf8o5Cn7Kj8SfP9Y5G+DD3J6geuMqqKal9tD5R1wKY+ISlJPM9HLe6otuaU/tHXE7VGu/dAXB8vboyqIqdP4TFKV438FORn0FClILEE67sOm1PGCMXIE2WmrsKJpba4rCuWpgOYG5fSzVB+qCCf2uzJQ1b8o7q+HT5xzGmncSGSadxJrs158qVhGQkZlKCQGd6VJs7MbRXr4gAjKUggkuCw9RS1fCIHis7mWf4lGKWcrMGY5lWJcDejU8zFWaNqLKs0bps8YFSV4sZWoghlqLa0dR27ool4uXLYOlugejpOgNaaee8bw8qGIIBehN9Pz6d0UErAqnKzSnWsPcsz6FR+UJzJKSv0FZE7SQsxctEzGzVJUGOVgmj8oBDOdjRtNINwPApaiSmik3I2qHcDd6GvL0hXxtSsPNWkhJVkAUglSksQ7k5gbH0hPwMqTNUAVJDqFH1Bb66w9QcoWn2GqE5d6KPjKJkj94kBQQCXIce7QFj06Rrx7EKVIlKbKV5CpJIOUkhWpc27vKOjiKykr9wlOZxmcFKgSElw1LDaNOMYyTMTKCa5ZvMTdsq+lnIu0LS6WugeSPTX2FfA0ZVkFqLUL+EN+MF8POH/pK9Kj1EKuGf9VR3mqN3u5Jf6MOcQ5QtqOhXmxb4+kLzv8AUTCb2RN8LmZUKSXdSDQMlqGpJAPhrW0IMIKw2lzynPtkIJOx1+XjAjsUhgGFbfQjow2b9xUFTG/CpS19olAKhTNsGLhz8vQx640VoKkr0SgpzAh+e4cDY20ii9mMYooqZ6mZKQEpCNbEnnIpd/dsNWnF8EkoUJgSE/gSA6iCCLjKFd9n6xPKSUraFTnztkjiVKnqUpCgKtUFy3ugFq166iF/s1g1dvzhSQgAqSpIcuWAOdgmr81wWoY+n4QBSSUoAelxlDPS4Y66mJn2iwoT9xc2iQcykghNOUUBUhwDUquohnr7FktNHoy1RpLqe1pKZdKDJ/2Kf1S/hBXHFkTJKv4VHyNfjAk+eDKWAfuBPiRMHxI8TBXEDmXKJ0E6vihj6ws6ZKZyEAVJ7NKT35Ct/MgeMF4if2i0S04aUkKq6FjtFVILrcgOasRcG8D4diUJejOrwkyhXxzecVvB/ZqUky5+ZylNnzAEjM9ahQfQ+UHkko9SPPJUapSJEsgnKQHzTJRB2YqS7lhR0wvXxN5awiakBI97MErzVYuyQzBnCTresPMZw5SyVHsnIDBSXYO5IJLhwRd9KQjx3BppVMARJAKWIST5EMFOxuBEqUX1J46ejFvDeMJKsnbKTMUoAkcwUC495hd71rowq44eQpGIbmbNVTlnBtVs1DE3jODp7eWlhKopwpTUD2c1DdSQ8OZElKUlQJCl1UyjWrVG1LQeSEZJOI+MFKmgbg0lE7FYgTk5kBD5c5R7plpBzAEjU21MIOMplifNEoKTLflClFZsCXUamr+DRScKSUTJq2HNmD3+8DZmHuxOYhIViFglwVsTa5Y0DAaw7FLnfpQxedh3squUmWsTHVnGUpCQeVzmrmBLpNDTL1jdSgF091SElPdlSn4QZheGS0F0qIe4anzhZlZMs6hISd9TGalJtoLGkm2azjmEsVPvf7RT4+cC9lMyzczChITmBLV6+daDzgiSnOJX84ra6Qz9KjygTi8kcxSVCjlny0YUpbo8e/8AbT96i828lsTk0uo9/wCcUOCetw8tJGrv9PE5N9498O+Hnl/9ifkIryrZBxO+IqJUoOW5Sx2yWhdgDzhWyvm0NOMNnU2qU20un5Qlwi696n/L1gce8Ar3G0+YFSwCfdSlh/pHwBj0hDlPKQ6EuEudHfpU6bQuS5Kk9FN4CgHnFTgcPLmSEl15shSMtbMAGbZjvCsrUEr7i8rtbi/9lp3V5rjqHv7PR+OZ/p/8I5E3iv8A3MR4X/Jk5xOQAgEBr36NX4jwhDhJgROCiHAV8afOHmOksCaV2p1u14Uqw7zWCaZk1AVuHNTtF+JrS0xuq0rKGdxYIBACcu5Ds/xhdguIBSwkqLEEcrl/D847xIkoLKSVnVy3UOAwMd4LiKycspKJZemROU+YH5mFqCUbSPeGL8apyrxi6WuShJEwhRyvykhiSBo4p16RCThUk1d6w4Tw+auWDQ0cXsWJvrePZoppW6NnT6nqQsLxSigUNg1mSB+sVMrii5aOeYnYJpmvqSQQKaFjEpw3hq1LUxYIJBLs+g+ukMkSkJKsxBZhXU3J9QH6QjMk3SfYF+qF3G8V22KWa1QA5DEcrWgTh+MUkhKS13AFT37/AKR4mqH2g5QWzML/AJQRgZDTm0Nh9bv6RRSUKfoMik0kxpNnqmIBUxKQBXxZyKtXvjmO4c/YpAAJUTc6BVKhq9/xjpIZKgat+b22uPAwZisIozZYRmEsIUzB8pNm3Di3Q6GJ7p7e/wDBuVpNIEkyimaxu46aEbCG4qMuhCvgfryhXPzdvzM7JFCS7ChNAxO2lqs8MpKqC1/7/GJ83VAVWxMKkKSCpRFAQxqSL0AtbWkLuyLkWiwn8FmBJJAIP36s1qkH0vCkcG5iSpKU9cxJsOUJSX/XvboY8qZlO3Z74RgsQspErkTqc+UkULhJU9GbMB4w6lSjNT2BmOoA1zEl/wCJTsatb8oxwPAkozPmmZ8pZKCANgSaqs7NcDUQywMoy1N2ZAuS3u+j+sIyTV7CJ1dm6p86UnsylAWwymqhroDahjTCYdZlrVPWlySSAFMKUAzVPcOtS0Y/aFhZUgImJzMgFPMN3oWHfe5Go7xmJVMlLKgsFIUoC4zAegdtIVfYVCMrFkpHIE35mJIsBmIp5R3xGYpUmWtJsiYT3lJA8MxHpA+HKiGVQhara8r/AB+EOTK/dgAukhIfeiSfWG3R110IzLknzQoWCwNqcl3qKVi04QqbNlJOUyUpCWZw9HzBqcw1vSJHHhwJ4YEkpIOr9rM/v4RRez+OnzJKUS8uWUkJUqrki76ppqLnSN4hWrI8luqHCZSsgSJinUlzyuA9jmTYkeMLJmHQQxCszG2rae8CFV6a1jY4RalpJmKOVLqBWwcu3LV/KxtHmfw5SuZalkirvbdn6UGsR3T6gaX2JuUqYFolnIAgnI6QQlwp3CDmrs/o8MJGJBWuXmGZLFsnV2zZq721jxheFImzpiFOElRcuxoFF3DXI+MO/wBjIS55Son3sqc3dmv0vFE5pfI5NxQkkYgGapKUKVzKcgMBXVTj4vCWQP8AEf8A9Xr/ADRaqlIQjnUos5ZgAde8+cQ2FJE0Fi4W5DHdzSDwy1JhKVvcqZuCVVlhItWh8z8YVT0BKUoFcpI8kqAr3vDubjSDSo2+qxNqxBLq3USP9P8A5RmNMYqRvhppyj+FcrXoB84dTMXLEtb15TS+htEzgJtwxIdCjvRSQQN4fyMNh5wIKgCPeBYeLvZ4HNFJ2xeRJ7sgVc61KGqlEDo9G7toZYA0bXK1fH0tFdO9jpZqNbGwgLBYqXJmrlzMOhYCkBS3qKpAcsWqLipcxR/qIzVR7AJ0I+OKy5S1SCT1ZSoXYGQtZJQlSstTlDkB9hH0PiXCcPiJaUiYEpzBQyEdQAxGrk/qIDx3B5clKfsaOdTh1rYkVUa5g7jlodYzFlWiq3B8UjJR9w7/ADf8hFj7KgCUQoiimuxYgKFXFK3iVxGHWg5VpyqSXIBzAByo1c0Aq5JprFN7ILT+9C3pkYgt+IHvtrpAcWrxv73GSa02ym+zS/pR/wCccjH7ZJ2V5q/5xyOX9+7idUCIx9jfQ+J2gU4wnMAxYBw2U0G4J+tIJxKVDOVBnCWs5D33g1HD5apYJQSrKPdAc03o5L7/ADjsJx7h6FP8GUrhsh3CCSdy/jzOYYYeSEkhIAbze+zsBXvI2jfh8sJlZmWMoq+UqpYUvtQwSnCECrZmc9TVy5Fya0hEm26Zvhy6Hz9QvXeKrBzE9lKJUScibuwoNB17zEmpTp8KekU/C5qOxlHKCcrOQSAzhzpo8VZY2kEt2ZYVWUliApZJBItc0HzgmRIKU1JJcqd2Jet2jTIBUnmUweoA2DA1gHi+NUiQZSS5UCk6GtVW0NWGxhdanSC7WI5asygqrqUVDxMOJ6AFpUKJ5TfoCa30FI79n+HpPMEKK0AUPuP3guSwZusG4/BKHvMkEBIS4NhXV3ffR43JNXQEZR6XucTKdWYaoU4dqjtCO/3oa4LH5ylVQGYVcPXyrfuGsKsIlTIJ7+/3R+f0YfYHKQOQVDjlcasT16NbziXI0upmVraTE/F3+1d4T8CNO6C5RswNx1dz02gDHEnFsbhIejb6eMHFIo1H+vSF5u3wY3uEyuJGUsha8pSRzdPwlmr/ABMaejLD45yoqR2lQQqWQ/Ukpr6H5QFicAiYrMsO1xlDHvpUWu4jyuQ6c6VunKHSCA46DrQMKV6R5KLSaYzeqv799x0rFpWkIlrV2hDusFSgLUY3cirfOOpWFnAKAZS2curM3iS4HQiApE2ZLAC5agm3IFKoOgHcGA8TeNULWshaQ0sqAKSgILfi5g5I2G2kY5WyZqDlVVZh9hmpFWCipTkAXLmrBxQiFeJkzwFlRUlIqxuQa6h4bS8fMlrnBP75IKFWqxGR2HIRyHmbujbjGPTMkkWUpLVQUszPQ9AQO+kbrcWthmlKqZMypIDAm6iSehSpn/KDZmJMqQy1JQVoUJeYgZlZcu9OYG7GnQQCshKQS9KMkWGQj4sY5xCUpSQZooXZNygFRHyH+rzoUltY5z22EvEFjLkZ2U7tplypZ/O2kWXs6QnBoUSTyktQF0ksKdKvEdi5AAcPStb6V84s/Y+cP2eHAfnDg3Ykh/MbRuZ3j/JPNWjRPEeYlmBoBRgdC7dNRV/LDFcfOVQZDsX7rfQg44NBBzlO1CDmGzeO8eJPBpdCpUtmqFO+/wB4uG26GIlpE6ZT2Wwq4Qvs1AqLuKsxLkA1rQ8xPjDWfMCnUMxAvQ/IQZI4ZIIzI7MuHcMCdbk6neNpeCEs0VV3qoKcMXowv61vqc5Nysp/Vc7rYRGW9SHD26d73gI4M2Dp7gxI6ix8P1iuTKQtlB0u+hAPhVj/AAn9I8TZEsByaWt4VGkbFyT6DVGV3RJzsCqpKVq6+DXCfj8oQ4sBxT6III9BF/8AaEBSgUlKQj3/AHupZmDv0BvvEDjXJOz02NBFWNt9Q5X3BuGmvTlcb84+TRdDh0rNmSnJRyUkj02j5/hFABRN2oN6pPwBj6hi0FCUB1LExsmUhi9alww3o1D45xC3RkI6l0PMhC65ZqWtWu1KMX+tYXyuEZVz1Olc2YtKmXRmJIDVNlO4D28O0cVlpCVIYjMAXWAwoCQMvMXcs+nhBYwspR/6mUaUDtrR9YmTUOgvw+tCTiuCUhAAQou5KgKjqxcgEl/CM5PFUpzpmIynRQ90ijk5SWU9i+tYbY3CFwZeICSAUglAVSjiqxdhrCnF8NmJFMRmBFSU6XplWCz6PreKIyi0lYl4pMYHgkkAuEOSlQIcsXFnNOoG8e8PwuUmZmDsoAcqS2hJLlkkuWr5wpwxDACa2VxVL5rFvep8Ks0N5KX+8MpIy7gtpqC2v6iAyuSW7AkskEFfY1f5Ur+r/nHIMydfVH5xyJef0Rmt/WRXHOGdkgqAqogEsw7menyAgvA4pKZUvMh+UCtrDq0eOKTCtLKOj9O5vG8c4ag9lLrcah9zvFbdw3Y57R6jCbiM+UJ916gEaaaa+j7wFjcfdIUACLsTQ3YJDv6WgYYwq7SgSZbhxR7+XhGeNUsrUnOQxYKYPQn8vWBjGnTAhqj1AU8LlihJUNlUUfgQPqsGy8MlLAABqigy72Br3nzjpWHuXO/qR9GC5eDKpYVnIoWDOzN1vX+8NlNvuPUrWwNJwAYhSlKOo28h731e2srhaS1mBD16geNW8o14VhyWUFEaszi4uDQ+Ua8FxZJnZgD2aiA1DRw77wDyNN7gzmoKwqVLyMEgU0+LM3Wv6whxWLyTDLTlUoglRUFBn2cgvXUbQ9WrMzvrQKNg5a9v02gYrypK2d8reKgmp195zZ20owKXtZHp0tSa6gGEQVSwpWoYO5oGNB4GG3CMuWoL1YVzdKCpLeXlC3hM8lyS5d/h5X8IoeBgKzpKUtmJNy5qdTQPoIXOTtpj5SekmcOorxKyQ1KvdhyhxvS0OJEkBKLlwWYPqfy9ILxmFQhcxSUgKdlXIUx/CSw7rdI7wrrT7xSQSCaVAI6UvHslSVvZDbio6puu5vKSFKDAEjKC4W7nupl8RYxsjDoSxXJCibMAprGuYsBrfSCkSuzTmPNYeCm10vf51gvEHKjcOB59bxN4ldBLyPrFWmdYTFSVTChKlpWwcc3TVQyvWrWe8FTULAJExKgxop76VzMR5eELnSWTlAAdm0e5tUlqkwm4zjVyykJPKAXBAcklIBfQh3tXybFGTlUX+4UZ9nsw3EylGZmSpgxBUGS9lAPR9Q4PjC3jstQRzKDqNABUOwPV8unxpHniOOVJkgupWZaElzvq7Hf8mhHguJKnTZoLJTLBCU7Bymlq8t+sWxhLTqfYWlKT1djWZMChko2YEl/4coo2uZ/KPU1SlqUWGUFLU5dadCSQfGM8SkoRmCiSFAVtW5YN9ARpw+b2iKijoLO9wkjyje1jbB8fIORRAqdS4pY9+8ZezcvtJa5faFIQAsspgHQAR/TXasOuK4YBCWaqgLfWhhNgpZkz1pSbqy7UKQoa6PBQlcGg0tw2dwcrSCjEnM17o+RHmNaQRhuHrBUAtyEFIKgCH5QTUmpDhnIAIg3hyhmCGou7Uq9218YMxSjLWpiS6Eqr4lvQ7fmmWSa2/YzJGSpo2kYHszlyIBDlWSoDgpKhlA97XoT4bSsKslKVKWg5ecJU4c7ApcDqdvEr/tRcqBIOYpuWYFrH5M0cxONmplBYWPuqbLQu4q5NRlfbpC7m6TPY/GdegZPwIL/4iYl6VALX1I6GtKAxhivZ9AImGcuWWAKgcoV39/SlaRujElQJDJYVAdiOU1rs9esFpkoWwUl3INzckO9a6X26x6ORruLWRrZydiPHcDl5DlJWpn953OrJZnqRTYQrxmDCc0tMlU1ikByEK/mSQ4INaMFDWhEVysJVASQlLgMANC3dpA2YnMCfvKSL2CSretA3rDo5GtrGOMrq9ydn8KkZg8lYYWBqprKGVtSXYKejACHHCZJlYdUoqcETCgpPOgKd2dLBQzGps1qx7w681hlqevuuNaVfRvlDCQ6palOxSPN32Ipy2gJZZdGL1Th3Jafg6nlXNSQASRmsSeZgWU9atvvGGMwCVhCAFJFE8iSFJPOp1KCrKKiMpuaxVSiGJby5e+0e8PJCk5g4cNViwfu+qR7XJPYG9Ttk7hsBICSlIWzAqSQoE0cK5i6DcP6UqT+zXUo5yoLLsUcmzClgGAbZ3MNUSkhRGUF2vXS/lSPaUoSGCAA70pV2sKRn+pkgFNJk4MFkDAFIUSDmSVNQAADVLsB/Mq9CM0pVzJMwkgACiXcMDsUudRbwinVhkqLEFlAg10ZtO++7QJIl5kVLk50uf4VqQTRrkZujwXjuW4euxR+2JvX+mO4L+1fwJ8o5Gawq9/v7n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765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xQTEhQUExQVFRUXGBsbGBgYGR0aGhweICAaGhocHxocHCggGxomHRscITEhJSorLi4uGx8zODMsNygtLisBCgoKDg0OGxAQGzAkICQwNDQsLTQ0LSwsLC8sLCwsNCwsLCw0NDQsLCwsLCwsLCwsLC0sLCw0LCwsLCwsLCwsLP/AABEIAJ0BQQMBIgACEQEDEQH/xAAbAAADAQADAQAAAAAAAAAAAAAEBQYDAAECB//EAEUQAAECBAQDBQUFBgUDBAMAAAECEQADITEEEkFRBSJhE3GBkaEGMrHB8BRCUtHhFSNicqLxJFOSstIzwuJjgqPDQ3OD/8QAGQEAAwEBAQAAAAAAAAAAAAAAAgMEAQUA/8QAMREAAgIBAgQGAQQBBAMAAAAAAAECEQMSIQQiMUETMlFhcfCBI5GxwaEUUmLRM0JD/9oADAMBAAIRAxEAPwCIxaRKmpLqBUl+ZlZbuKgC1IYYDKVBSTLKxUMG3Bpfy30hXx6cFTUKSQanxcBjrR3jHCAqmJSlKlqJohKspsagmgIv4Ry3G437B5sV3R9I4bj5jZVLYKDcqAX8SDpRh5wq41hZCVOkqzEl+UHlcNcabsNblhAshS5ZJSol7B3JHgBUa06mC8biUKDzCEzAbkMbWYeFW8tYPg51bbEzMxhlrStLUcKSCU0NSGCkkuzMSe4xU4TGYUmXMVMnqUUpzU5XuynrSxbMKWiN43i8pUCnzF77h/OHXDVFIByhJZJ5VMQCxDMetx1imaagnQyUWoIo8LNlYrNlBlqRR1ZlpI6DKct2aungGvCTftOGUkpmqBIRVVfecEEAhqGoat2jHhUxSTNyqUlw/vKSoEg6g9x/sTHWOmqTNlLWGKSi1HGdNXdtT84UquvvQzE7lT9H/A34hjl4aej3pXaZnABWFEKrSYoMz1obBgI6xfGZa5ZKlrQtQGUgAIOwYAlnSznchxC72qCM+HKcykqUsBwxT7hy0JB74RTkl8qATRwBXcW8fSDhjtKyzFhjKCkPl+0qpcoAhKkqTUTE56F6cxZj84KxpUMygOzKcrFLgGoBcunoOVzo13Q4/g88SkjsZpSAA4QTcprRxbvtDvjk09grMCkkCh5glSiCPeqCxBZ2va8LnBcun70M4qME46fvQImVSSfeZi97q6208ozlzKFNA1Sk0JSUKCmID676iCkkLllV3F+jDcn4wo4zilSwhgWzk6tyyzYA/wAVf5gS7QS2aG5V+jH8fwSvFFv2yQG5m8j8LwT7BYkSZpmLD/uyQxAaxB6UD9abwNIWHmEkMa9bkgGn08E8MMszGoOVQvR2v1rpV+tosnvFxE5V2SMfZ0DOokEgJNQe4a9C3jDrGTSvKqUEpzFgkUDMtAYEXYG73hVwyQlM7EDIcoByhlOLfRJ74c4tQJkEICsqme7kpOUE6VDs2hNInz82T8f0S5d5/fQnMdg1Jl5yksSAksWrUVPSFM93AAAIA1d9fPwio47iFrkBJzJShROSvLc9LUr1FaQilTAFTFFQAIqQAQM1WYMHDs27xTglcQ8Tuz6d7OzgcDIuCZQ8HFPj6Rj7QT+Vgbpl/wC5H6x59nV/4HDf/rR8EmMOJqZTAj7gNDQ50fkI2XU6EOh64U5x8kj/ANT/AGzq+ojnE8EVz5xUHlpSkqA1IqxqCPeeh2jfhSB9rQdQCP6H8fejTjEwpmT0hXZgy0qKh73uGnQF/M98Kn5fyLz+Q9eykr/DTyiYFSxMKcrEhVJZzAFiGABqdG3jktATLzF2IqRq5fwB3pt0jxwHFKly1pIouap5YsDll5mFRbeg82Kx4L0cUZwkHd6+L02hWVWn+CVrlf4JtMkdsvMhYCpamJp95DMSGt5PBHFwqWGyZSl1FTFObMaJOhIbSmjloXyU/wCKWoBZBQ4WXIJdAKQGY0e23hBc8L5gzlqvVLO7kKtowAoB4wvJKnuBN0+YNUxl8qAACFE83NUDIr+GpqDobBjAfH1lE2SMhQCg/dCXY+8496pN9ho0b4lKpYJLJ90hzvV6F2p41GkKOKYgzFJUpQUwNutbMK/lGcLerczhvOkfUOKGcvEy0yV5yMMC6WSoAs/Q6Ftj0eIT2gkKlTJyVVKVKqdnexs7xTcF4gteKmLRkTlw+iQjMM2U0cs5BrU0tWJzjUwzJk9RFSVuHcC+uorFlp2yrBvJsWykVQT3F7UygfH0hkcPnnzEAlQSgEAKYGpolw5o+gdzbVdh55zoSQMosCHLumlNxpByVf4mYrm9xKajlSrnzO6HSSouDdyRQUE+Wu5nGrdAfEJbrmAAhpKbVr2qQz3cegjfhg5ASB1bQCm9Wr4kQBjFF1GgPKCrUs3SloP4GhRSlCSHU7k3bM73vWBW8EhUObGgfHTw8lCVKUETZjBSnCQ4OhY2NWA72p5xhtsQr1YfKCMbhgmanKCEZsQzh3CJhljm3ARUaHzgTGKYpHh5l4er7lvC+Xf1D8BiuzC1E07FTjViEDzc+kVHBuMtKLqISugDBQ0uLj3bN4xD4cDnznKkygCS1syKVpUt5iH2HU8pKS2SoGlzqSxY6d0S5pqL26k/FzSk/UJ+3DYev5RyEfYjZHkf+UcibUvRffyQavgCxHBFTJiSwopwQxGhrWo7o6wfDsk5ByygrcOlTbhExgT36xR8XkSSpJy5SCcq5ZyaVdqhxTcwPKxLzkAKKgTVNABdm5bEXBVpYRW8rcHbr2Kp5pSDEykhiBzAMywz2LBtQNi1YRcbnKCvcCQ17aVuLk6dIphiCl0gitCUsdS4Jckpt8YQ46ZLGZyFWJ0XRx463G99JIJ676kttskuOJStNCAwDOGe+v5+cVXC+DpmollGIlJUEh3JANLOAzt3RNcckcijo1Gr943Io/idIa8IIQZalTCgFIBAseXUg3oCzb626MlyRKprkiPkezSkrUBMlmYUAZXUHINCFEOoF20FNIHxfAVyarCja3MKFJsAWNDvaGEnjSVKuopagSFUF2U7EOzUN9njJfHESOZRWqX7rHMptKC4Jdho7wvrKkDFPVsK+NrChI93lUSCkdKA30AhVjQySpgbJoa60Bat/TpFfxPjWGnN2kuXlzMkrQklO92IpW4uawJxfC4QAJyzZbqBBHuKvYqKg7bKjcb0pFHDZdMdLAuE8WUgp5jQOxD7Pt11ig4tIw+IT++TNFPeBCUiuxSfrziQmSwFy+qm82Ho0NuLBRkTCQtUxJqnSoNSAXAtXuFqQqUakmnVmcZj0TTj3H2EkITKypUVAUdnFhqO67CJ3jYBIRTNlWbOSCEJAAbQh7w24EofZ00YFw1afOBOLBPM5AORXeLVcVAB8KxtNMdkUvBtv0J6ThggMpITTZyfAn6fWAuB1xEtRIyAlPKl9CGIIYuT1d42xqHSQiYFG5qSTUakD1MD8OmJzArAVzBgDYGzgUamt67xVFPQ2Sq6DEYtMmfNWHLqXls4qhia7Q9BUoIUzErTqG91ZFqGqiXOrUq8T8zDBajplUokPSpSm7WqmC8Ni1JlpDlswrd9NdnMKyddheR8yBuOD3gaszbhwOW7fGFszBKHaJWpyA7l6DLQFwCKMz0rD/jU5k1TmDOzs4FSwbqK9L0ESv2skl6UzWrts9oLBq0mY9k2fQ/Z+WThcMD+ADoHlpaOcXHOn+Yf7pcFcHU+Hw9AGShwAEh+QUAoO6BeLB1XrmT6dmr1b1EObOnDoFcHAGJH5t91A+EDe0SiZk8DWUkCraNv09I04TXEBWuZvNgPhHjiuFzLnEsQUoFehJJZ3NCzd8Lm+T8iuI8oTwFAEt1gAuSK2cCqWqzDXZ9m88Rw/a5jzvmYM7GymZ8tvHpGUiYCMqaBPIA34WBYAsDQ6k/CO8Xi0pTm5lqeqfuqD/e3DV27rxK097Ikqi2xbicC61BBbKHoDdrmYQAKNanqIGnnLVQSom5Cra6Mw0alhGauLKKymaUqJsnQJp7wBvdhozmpEeZuNQnOAjMkAli5JYE+Om3ygpxd0ZKLukGpxKwQlWZRBDPfqHq4f5wv4lMJIsAAWAGhJNaCvX+0F8VUpFgQUqIca3BJD0qIW4pRIDg1FH6vUXDfrGcPGpWFwqrKkVXszi5SZi1Ef/jysoNXNmAFO+rPeMOI3mslhmmHK7s4DJBGkJ8ApQWoFRUSDUk1ToRSu479YbzlpzTSssFEgkAlnAHfvBYnTGcHLd2LUJPaJpZj5FPxHwhkUzM89JWnMpQSSzsPI1Gbx6QtxEw5pakMpJJSo1YgBgfFTecET0oXMmqBNVDKQ4ISwBdyAX8bCNyPb76jeMlGr9v+hbxGbzrcZQlaEnVjlJPwJbSH/s/hsxABP3S7aO7Vs/1rE5j5uVSiz86aKvRBqQwrr1il9k8QVEqVclPxV5QcI7R9D2GKcFXT+wDHzUuACVEJmhzQ+8slxru/eKwtxs0Z6aFH+1P5x6xU6tQxzz6u5LrnAa0owAtQQLNYbuFB/wCg/XdBY40qH8OqVe5vMWooUU37JBbdpssN8D4GKrD4dSMGFLACWYuNQoVD3OjDSIqUvnlilAKf+5R+EfRFqQML2amKneoVUhRNGUw101MJ4ilHcTxq5b+9CZ7f+I+ccjbsVbS/9Mz845Ed+/8Ak5nP6oEm8SIGgCndgNvQ1IpvHvh+GloWCZmpDMQH6sWN9f7KuNIShgo5QVAg1UHqRQA9YMwqyFAywCdLsTYu7lJIo7Hu1h7jStd/2/cqy122v9v3KKaJSmClsztUZrMQ79QOvi8KeOoSlLIWVI3UQS42tDhKk8pCULucwGzMxa9QGpCniqVLNBUDmOQU6szv9dyovfoT+hLYxQytNWEuAzJehJIdLs7vqKHui59nuESFJlrC5iwEgjMlklg1QxppWtKR8+9ow4JfQdDrpvaKPh3G58qWAgKACQEgDlGYBiAQam/jpHQa5EVzi9MSkxmHUpYTLyKuyEg1sfw28NYB4hwpZB5OzUxNLkjKaWBroNDC79szF4pHaqWkAcyAwFlizBRGarEl2YuwhljOJgJK2QSkE1KkFgK7A7M/hrC65lQEXUlQu49ghlShS1pZQIBS6SSCmjnaAV4XluTkLvUNQPS1xbobRQ4njry3UEmXR1PkUm7VS7vT3jWsL5mOSCoLlCW4IoSNw4ABSHbSloFN0qDwykqrfcCx0xjJVWig4+uo+EG8QXNqVFnSeYhyNKJTV6GhGjQFxNIK0pTmYrat/vHZtoaYhZynMVBSqBnJUAwsN6D56xmRrlH8f5kH8PTllZQQSBo2tXptTzhd7SKZazp9mxB9UMPU+sIMFjVLyEXblNmsasKjx1h/xYhcpSiLyVpLMGzFNRZ+6CcdMlYzU3i3IUqdK/5Cd/vJHxIgXgk0pnSyLdpLej2UGpDISUhMwpU7Sy4LBxmluBuXY30MKcMsZ0sNR8Y6Md4tC3uV+DDzMQUqNEKUC5FQUG/ePSDcThhkBAUVZ0PQUc7aPS8c4BJ/fTakMhR72Wmh6GBsQHTLclJM1OZyrXVyGKn1P6xFNJzsnzLn++hnxEkozqUSTmDEtSxBAFPOFgwIVPUijqlUezqASmp1zEV+NHbcZnp7EJUKpUzknV6k20qw0hZg8QqVi1KlpshqhJNGqC3Keo843HdX8gRVK/Zn0XhOFCJElD5soSknuUlz6fCEHFFETgHDdol/GWzf0xQ8PGWVJ6U3sAb60F4R8dosKYe+n0/SnjBvodLH0QXwQ/vJZ3KT/Ux+MCY8TCoTEKGV8pD1NTVteUnyjvg2IZaOih5ZqfAwD9oVnFWGbV2fMdR4dbQuflFcT5Rhg8WclUgstRpS9CQXcVY201jdcvmYgKDAsd9so0bUg69YA4HKRkUtSuYKLCtn1L9/f11ZzMOlJ7VS1UH4KetH2F7UvCJLdoiapNe5ITZBXiicmVOWwGrVpru3WPU/CqyzB7xyliN9NifrpDP9tgTCgLUS1CouSamgy5UjRne8CcSxKVy5pABmCWo5hy/hY5W97r31hjctSVBSb1IacRDl3KiW5qNWnujUFw/SghJxZZE1CbfuxmT1BIfxIJ8YcYuVlVLb8SQHqTzEAkEMbWazO8KePhp+xMtJrdiVVL+YYAM0DgtyTN4dPXFs14XOyzStQdLUylJazPmDbiu8M+JTmlqLcxzFIbUb7WhdJwBVOnIzMEglyCAzpA0eoL1gjFB0Ah6iZr4axsEm9zeDjbafSgfhWOmTORYegbKGux07oJwfDyjtWCitUwsB7oYkWfU18oy4WsJCFFnFBT+FgG3h7hsUhy7FTm/eQWpQvCuIlo2itg+MjXKiNxylKUpPOSFrHNuALbRUeyKGWlL/AHh58x/SEXHSELSUBsxUSCBdwHcv8doa+yJUZsskn3z0sS3jFWOVwTXQbgVRS7CjiiAFSG+8Jij3mbONu7yePC05iRsR5MfygjjgTmkZSGRLALXzGZOUo9aKFRT5CoVlWH1B9HHzgk7Vr3HYOn5OsOkdrLL6gegPxj6bjEA4bN2bqeii1XK7ZhZhVqR8z4ev94kP974IG8Vy8cQE5iMgfkSWL1Ozt3N+c3FSpJUI41qqOvtM38av6f8AlHI7/aKf8k+avyjkc7b0OdsTPE0EoyhLoJFimlLgFQdTlrws4Rw+b2yXCwMwsASR12BANWg6bjhIdJCmoA1g7kC4AG1Cz2uSRgsertElKUkKYJWFZspZyOajiopaOtcoRdIunKcbVFJK1JUsEDm5mZ9A4cV384wxySU5UBRDaso7uS5122jORi15SlVdHpaosaizfGOuJTUhP4lkAumh23bz6xGou7RFjVsjvaKYFO1kpar3D71iiwyUgS0FgQoPzdEhy1GFNND4zuIwhnzFS0qSFn8asr0GrNr6RccN4RPFFoQByklRSpwEgD3V7jfQUi7IuWJZkcaW/Qnp+AmHEIXmSwUgUBBoCAGCQH5r/GOe0y3loIL6ORUULg/io1TtrFHjsKozMwQgppdQJF7DMRUC3oYS+0k45KIqKAitxbmAZibNALzRFqfNEK49iUpwqgkuoMWYnUXJDmha1IRYOWFZyAE1ykA3qoknygvGqWJOYEEhDks33SqtquLCnXQYcGmBaV6Ek+dP19Y2G0Crg1sFKVmmyQT98V73f0T6wXj1JBSF/fKvvFJYMxJ09e+B8MGxEmrMtPM/8+/dHXHcOXWpJowrlCQMzlhlJBDB716QEqckjOOV5F8Cz2dU4GtG+EUfESBh1KI5UpL0cXH5i8T3sx1r/aG/Hlf4QgO5DcvVQFejQeT/AMqQz/5E7h5wKMSqlcOpIAG65dtrXhPgEutNfvD4iGeDAEueCHJk0rQVB2rQdIV4Jf7xAy/fR/uTFsO4tdWWuAm5Js0VdUtQFHqFgjusawAD2YBJGdM9JyF3crCmNGsrp6RvhCTOzbBX++mhesLuLYgqmLWQR+9lkGzAFhW7/lE1XKhOXeZQYpDo7QkqVmcABuYghVw+WF/AuGKmTp60KQhIdBd3D5S4ylLWuT3B7dcXxMxWSWlQSQS1aHf3rm8MpBM0TJRLodwA6gGAJJALA0JCaXJNxC4pxVfeolbL8f2UMheUSU3vaoLMkV1oYS+1I506VP8A9f5mGuACcsogb/72v3DeFPtMXUnViseko/XdDUdOC2R44eQlaNuT/vL/AOr4RngkIM0pU+UTV+FSHr8W2juUuvUKQP6ifnAOEVzTFULTJxJL/iVC57xYriFcStlYvCy0yxLQTVw5zV3L0Dg6elGxxpUs5smYMalkoFbEmga7ddYV8PkqASSMoIcZiAyR95jUudhr1EG4lbkJEyWhKQCSU5n3J0NQw7oncaRIvK/kjcZhlInstBAKSQaEGmihQkd5g+RIPZTFcpAQO6pAsr5DaCZWOAC0gy+b7uVQKgHqPuBI6AWPSAZSSnDzb+6GFTrVyRav1q2Tbq/Y9JNtX6jyfiS6HDl9g/4srEX3pts8KuPk/aEEiplpsXupRHcWYEbg7w+43jEzjhyGCagAAk2T90F0lw/WJriyCJzB/dS1XepqNg4tAYL1L4N4dNTVh/D+IKl4qZNZg/3i7UcAkuWcN8bVK4mGXNbKzLokum+nQiAOH4dfaTE0Jo5yvZnOxrB2IPv5anLXrT9YKD5vwHwbub+AaRpRyCFMe4n5Qz4XPKEJTyu+YtYkl2ckMHY9ITrnZa9U+WQmkGypxC2JJBAIPhWAzp0HxvUUcSxITNBI/E9XrmqzuGp1h77LTnnoP3SVFvHoAIk8eBnHMS4JFjcm/i8Unsso9ugVsXf6+qRTGKUUNxJULOOAt0AT55l/pAYnZsqk7K+PwjTj05lznDAKAcvuaQowJPKCWBzn1eGRhyh4tlQ0waj2iVszGx6pS3cWEW6U55EmgKglyaOXDgk3YOL+sQeBl/vUjcip0LH0oYtlJUhCSVMgDWwYBqE1F6hrRFxnWNE/G9gfLM2k+Y/KORp+05f+cf6f+UciXn/2nPufoR/GJ5CpTBnUQxLuHTo1jHn2fmgT0M4zKYvsxvYdTHfHJTrklLqqbj3WyHmGVt7GrR54SAJiEpUkuqzK2NAW/KOs68P8F8ncHaPoMuWFFWUkBgMwJGW+gatn9eocyUsqKQ8xRHmadWT31jPAzSgGmRVKpLAhrUPpvDDh+JCVOmWZigLPmY0bqO+kQxSZLGSpijAex08zzOXLRLQk0ExQU9BUZVXBqHh7iMEEB1hayC4KuUAlmLU0F7eseJ/HpoUylolpqbigS5Kg1zZ2rTxHauJqzqC1dolL5gtDo0ZgA5puRXeKG7SGc0q2+/fcSYjhyVrCipKTnAyjmDUZlNtqBCvjIKUkrfKCkFSasQcoYP7rmneIe43EYWZOSOVK3SRlCgmhB1Vle1Roehj1xqVTkSlSikgjMFJLDMCaP90pb+KMdpqz0r2EM/DAyDzO6FA0IIYZWrTpC72cWA4u7M3eGv8ACKbDoWUBE7DkFiCQ4DHK5AAYOdekCYThSZal5JmdgTzXD6FRoaNGxnUXFlOCelqL+7gkwntJab5lD/cBT/UYM4w5SrkWwJIJADg5quD0arUt1FxMt8RJ0Gc+hJbpWGHHZi+ymLQuyOZ0ktQ1zAEA+V/Nct5RPcZ518CL2bDAgD6Ywb7XrIwxajKT8f7GAfZtQakM/aGQZkgoS9VJsHoCH2hknWaPyMT/AE18CT2eXml4hJYEycoUbCtXappAWCwjTU68wrp+fXSKThXCUSpa3JJWkpcKFR3fqYFm8OSaoKJTVzKUqupopQY200vFCyLUydZOZ+hr7PSe0mEO3Kav/FV2066VMZcVwZdZDHnk20/eFNrmu0ZcOmKRNIQa5TWlgQXFx3M8e8aocys5r2bZVEsy0kA91T5NAPzGZK1bfdjX2klGWZQy1zGpelU1bx1fSPEzi0wHEIBORKVJDEi5Dk/iJYVMeuOYwhUm8x7EklnUljUuWhZOUMuNNAxAFNc5HhHorlX3q0Zp5V8f2i74VNAlSNORD96jT4H0gL2hNaf5rdziWfhGvBqy5Tih7P0QfmY57Qh0qI0Wg+ctvyjO5ehbKBMxYsc6GOm+kAcPmEdt0mLtevdVqw0mK/fkaZknyzCv+n4Qok+/PYkPNmEDShHkaXrAvysTxHlG2EmGZLzEBNGcFiGNSKgNQUdySb1jPGk5VqSpkpl5WZnbtCXNrbbwPw6cEypiqGimCqHUtar99aRw4p5U0AXlEOxux121hb7/ACTxT0y+RDhJ7TgpSiBazk061YeO3UV2Gy5ZqCpwXBzF8ujgG1dIjsIf3yKChq5L23Fi3xiq4bNWJeICiwMxVGd/dLhQ+b2guJj0a9v5PZY72vU04goCakpUHJcXLGpfdvevC/jc3NiUAvSXLTdzQUbwIasa4qYy0A7G/c3zhdx5ZM+pdkIt/KCb97wGBPVv6GYE9Sv0CMMVFa2cnNSoTV6XtbpBy5hzL/ic+HKKP84T8MUCd62HfUOzwzWakGhKVO93f40gkqkzeDVTkeFyAUpToco/oaNk2BD63JI1qBpvGGMnfu0FgHCT6H68I1w2IBYLY0ehD/2heWzeNfMhXhsKhZSVFT5eUHKgakVL6naHvAgU4htksBc1O8T5UkTBkUogNV9/h4Ew79lpxOIuSdySXrvFNMfjTSsT+1CWM6rntCWa3MrUXhfhK0728Qf+MF8dW0yeaf8AWXvcqVfxMLsCsZkX+78W/wC6HRXIFj2D+GTWmoBLHMkvtUgVMXUyYhYSTsDop3oLCz0fr3t8+TK/eIarqRYdQ9PGKdIIljMohkgkJ1tcBqde6IuLjbTEcWnaodcmw/0p/KOQq/aSf81PpHIl/U9P5JNc/T/DJLjE8gy6vlfrqG1bSCuA4lUzEywzhybVDJU5DuwfrAHEalzQORXanTqRDD2ezy1OHSmvMzAliAxII21EdaSXhlmaknRbyCVKKU5SQ3MakUoLfmbw0kScgeYUpcHMQlKUgMzOEZi+xANLmFnD1JGXMpkqqwL13dSQzR69p54SjKkF2vo1Tq7vaIcXWiKCt0gnAzZCZcyYWmJzkjK6RRqBKg4INyRszR2jFylhRMhcsomKSyV3pVRdiL+rRHftZRkplypbKD5lAbAkhIF6tU2PQtDngWOIlzSRmJmzHL9w8bN4XaGz5eo1pw8xrIEkz8qmBNmBckAEXdu8G4ajiGOJWEgjs5ag1FKoh6sGTm7j8Im+DcTky5qlrQtcxZUpzlItYKUcwpsH62AfIxktVciq0YOU3SCTUMOvdeAns0DJb7C9ftoUHJ2MqgJWySkKJKQnKqlK1JSHI2udh8aualagsLCk5gBkJc/dYe8NHIrtEJxeav7ROB91OZKRXlBIUA5rsf7Qv9l8UUzFN1LeYiiWLVBtD5YNUY11KrFp/wARL/nV8iaecH+0EwJw8zKzlBcF9jS2r6PdrQBjsXnxElXOps2rmgFh+sE+0SnkqzO4AG7OoJFQSHcxLJW4fe5vFW5K0T3s8OWj3NHff0eKLiSAZagoOB/yvf61hDwRVR3nV9N4cceWRh5p2SFf1iDzN+LH5G3cF8AKMfMWjEKTMOWUl7gaKYA0f3bC9IllY8kkvV/E97+99aQ04Ni1GTig95aQASGHv7nutE/KDmL8UalK/uwmCqTRWez095qSohshzFtH3HlHXtApCc4SS6glwBy0Ukgi9w8Z+zsgKKiuiUhLnqoskNqSdI04/hA9w+VNd+YC3hCW14lHsjWuvvQ8YjEVSlTEjKRQk3FHMCIlhfbpUrKDMDm5HOqwo/pDOZhQheZYdRIYuCGHjp3aXhVwd1rUkBJUog81ruXZjla7RsfLa9hcXyOi/wAIP3CFJNAQAdWCgDQdxgT2gWQpaXp2UtQ7wrIr5eUb4CcBIQGADuwNPezFulRHXGpbzEC5UkJ/+QKhZ0V0FSltNVm/zgHZ6ZlD/uhUEErmNvNIqzMsP6PBonO52Zfqtz9bQnxEwha0v/m11PM3rGpPoKzbxDpcwiQqrhi5B303NdCGpHvASgorB5U5WzuKadaC8eMBw5UyU6AovmTSgNd2qenSNpGCxAC8klRXlF0EmpoGKe++0LdU0vUmTSjKN9z1Pw0jD5WaYtw7iz8ooXD/ABMHSOIJMssh1ZlbPRTOSwa3Vm8IXSuB4mgmIUkcpBN3Z2a4Nrhg8G4nhqsuVUshIUtalu34iwOVlB9L1vATUXSbt2Y6VK97B8VhlGalOrE1LaA+jEQr4uMs5YGgA/pENsdi8hQSx7NIS5GZyxd/rRr1idXNzKWo5i5NVX1rDcKd2/QZjvxPx/YdwRYdRCtQXZmrQ0hxNSQsgnMSVF93zK+BET2CCjhpqkAchl5n0dRboKp1+Jh4JhJB6A+csH5x6Uak397BcPGpyZ1jEPKlsGoPH6r9CMVzaKBcsmhsbP5X/SN8SR2IBLOzGwHL8dfGBMQCUrygWL+R6tpC5ddwOJrWr9P7FGEnfvATrl+Aii4B/wBYkXSHPrEiheWZXQj5RS8NnZVTCKOgevWKsq/gpUgPjFVT/wCd/mT5wDg5Us5MsxZLJp2QYMRdRmC2W7awz43MB7VhdtOgN2rE/wANcFI/iB8jBQ3ge7j/AB4EmUFg5lPlSoigokksCQaDUkEh9Ks8dxFMtCSogLWkUpUG46fdvsYR8amEypSWoQVE70GXyBX5neOY9faZUsCQhIsKs7tmLOHP08TvEpJavcTxCV7hn7Rl7zvMf8o5Cn7Kj8SfP9Y5G+DD3J6geuMqqKal9tD5R1wKY+ISlJPM9HLe6otuaU/tHXE7VGu/dAXB8vboyqIqdP4TFKV438FORn0FClILEE67sOm1PGCMXIE2WmrsKJpba4rCuWpgOYG5fSzVB+qCCf2uzJQ1b8o7q+HT5xzGmncSGSadxJrs158qVhGQkZlKCQGd6VJs7MbRXr4gAjKUggkuCw9RS1fCIHis7mWf4lGKWcrMGY5lWJcDejU8zFWaNqLKs0bps8YFSV4sZWoghlqLa0dR27ool4uXLYOlugejpOgNaaee8bw8qGIIBehN9Pz6d0UErAqnKzSnWsPcsz6FR+UJzJKSv0FZE7SQsxctEzGzVJUGOVgmj8oBDOdjRtNINwPApaiSmik3I2qHcDd6GvL0hXxtSsPNWkhJVkAUglSksQ7k5gbH0hPwMqTNUAVJDqFH1Bb66w9QcoWn2GqE5d6KPjKJkj94kBQQCXIce7QFj06Rrx7EKVIlKbKV5CpJIOUkhWpc27vKOjiKykr9wlOZxmcFKgSElw1LDaNOMYyTMTKCa5ZvMTdsq+lnIu0LS6WugeSPTX2FfA0ZVkFqLUL+EN+MF8POH/pK9Kj1EKuGf9VR3mqN3u5Jf6MOcQ5QtqOhXmxb4+kLzv8AUTCb2RN8LmZUKSXdSDQMlqGpJAPhrW0IMIKw2lzynPtkIJOx1+XjAjsUhgGFbfQjow2b9xUFTG/CpS19olAKhTNsGLhz8vQx640VoKkr0SgpzAh+e4cDY20ii9mMYooqZ6mZKQEpCNbEnnIpd/dsNWnF8EkoUJgSE/gSA6iCCLjKFd9n6xPKSUraFTnztkjiVKnqUpCgKtUFy3ugFq166iF/s1g1dvzhSQgAqSpIcuWAOdgmr81wWoY+n4QBSSUoAelxlDPS4Y66mJn2iwoT9xc2iQcykghNOUUBUhwDUquohnr7FktNHoy1RpLqe1pKZdKDJ/2Kf1S/hBXHFkTJKv4VHyNfjAk+eDKWAfuBPiRMHxI8TBXEDmXKJ0E6vihj6ws6ZKZyEAVJ7NKT35Ct/MgeMF4if2i0S04aUkKq6FjtFVILrcgOasRcG8D4diUJejOrwkyhXxzecVvB/ZqUky5+ZylNnzAEjM9ahQfQ+UHkko9SPPJUapSJEsgnKQHzTJRB2YqS7lhR0wvXxN5awiakBI97MErzVYuyQzBnCTresPMZw5SyVHsnIDBSXYO5IJLhwRd9KQjx3BppVMARJAKWIST5EMFOxuBEqUX1J46ejFvDeMJKsnbKTMUoAkcwUC495hd71rowq44eQpGIbmbNVTlnBtVs1DE3jODp7eWlhKopwpTUD2c1DdSQ8OZElKUlQJCl1UyjWrVG1LQeSEZJOI+MFKmgbg0lE7FYgTk5kBD5c5R7plpBzAEjU21MIOMplifNEoKTLflClFZsCXUamr+DRScKSUTJq2HNmD3+8DZmHuxOYhIViFglwVsTa5Y0DAaw7FLnfpQxedh3squUmWsTHVnGUpCQeVzmrmBLpNDTL1jdSgF091SElPdlSn4QZheGS0F0qIe4anzhZlZMs6hISd9TGalJtoLGkm2azjmEsVPvf7RT4+cC9lMyzczChITmBLV6+daDzgiSnOJX84ra6Qz9KjygTi8kcxSVCjlny0YUpbo8e/8AbT96i828lsTk0uo9/wCcUOCetw8tJGrv9PE5N9498O+Hnl/9ifkIryrZBxO+IqJUoOW5Sx2yWhdgDzhWyvm0NOMNnU2qU20un5Qlwi696n/L1gce8Ar3G0+YFSwCfdSlh/pHwBj0hDlPKQ6EuEudHfpU6bQuS5Kk9FN4CgHnFTgcPLmSEl15shSMtbMAGbZjvCsrUEr7i8rtbi/9lp3V5rjqHv7PR+OZ/p/8I5E3iv8A3MR4X/Jk5xOQAgEBr36NX4jwhDhJgROCiHAV8afOHmOksCaV2p1u14Uqw7zWCaZk1AVuHNTtF+JrS0xuq0rKGdxYIBACcu5Ds/xhdguIBSwkqLEEcrl/D847xIkoLKSVnVy3UOAwMd4LiKycspKJZemROU+YH5mFqCUbSPeGL8apyrxi6WuShJEwhRyvykhiSBo4p16RCThUk1d6w4Tw+auWDQ0cXsWJvrePZoppW6NnT6nqQsLxSigUNg1mSB+sVMrii5aOeYnYJpmvqSQQKaFjEpw3hq1LUxYIJBLs+g+ukMkSkJKsxBZhXU3J9QH6QjMk3SfYF+qF3G8V22KWa1QA5DEcrWgTh+MUkhKS13AFT37/AKR4mqH2g5QWzML/AJQRgZDTm0Nh9bv6RRSUKfoMik0kxpNnqmIBUxKQBXxZyKtXvjmO4c/YpAAJUTc6BVKhq9/xjpIZKgat+b22uPAwZisIozZYRmEsIUzB8pNm3Di3Q6GJ7p7e/wDBuVpNIEkyimaxu46aEbCG4qMuhCvgfryhXPzdvzM7JFCS7ChNAxO2lqs8MpKqC1/7/GJ83VAVWxMKkKSCpRFAQxqSL0AtbWkLuyLkWiwn8FmBJJAIP36s1qkH0vCkcG5iSpKU9cxJsOUJSX/XvboY8qZlO3Z74RgsQspErkTqc+UkULhJU9GbMB4w6lSjNT2BmOoA1zEl/wCJTsatb8oxwPAkozPmmZ8pZKCANgSaqs7NcDUQywMoy1N2ZAuS3u+j+sIyTV7CJ1dm6p86UnsylAWwymqhroDahjTCYdZlrVPWlySSAFMKUAzVPcOtS0Y/aFhZUgImJzMgFPMN3oWHfe5Go7xmJVMlLKgsFIUoC4zAegdtIVfYVCMrFkpHIE35mJIsBmIp5R3xGYpUmWtJsiYT3lJA8MxHpA+HKiGVQhara8r/AB+EOTK/dgAukhIfeiSfWG3R110IzLknzQoWCwNqcl3qKVi04QqbNlJOUyUpCWZw9HzBqcw1vSJHHhwJ4YEkpIOr9rM/v4RRez+OnzJKUS8uWUkJUqrki76ppqLnSN4hWrI8luqHCZSsgSJinUlzyuA9jmTYkeMLJmHQQxCszG2rae8CFV6a1jY4RalpJmKOVLqBWwcu3LV/KxtHmfw5SuZalkirvbdn6UGsR3T6gaX2JuUqYFolnIAgnI6QQlwp3CDmrs/o8MJGJBWuXmGZLFsnV2zZq721jxheFImzpiFOElRcuxoFF3DXI+MO/wBjIS55Son3sqc3dmv0vFE5pfI5NxQkkYgGapKUKVzKcgMBXVTj4vCWQP8AEf8A9Xr/ADRaqlIQjnUos5ZgAde8+cQ2FJE0Fi4W5DHdzSDwy1JhKVvcqZuCVVlhItWh8z8YVT0BKUoFcpI8kqAr3vDubjSDSo2+qxNqxBLq3USP9P8A5RmNMYqRvhppyj+FcrXoB84dTMXLEtb15TS+htEzgJtwxIdCjvRSQQN4fyMNh5wIKgCPeBYeLvZ4HNFJ2xeRJ7sgVc61KGqlEDo9G7toZYA0bXK1fH0tFdO9jpZqNbGwgLBYqXJmrlzMOhYCkBS3qKpAcsWqLipcxR/qIzVR7AJ0I+OKy5S1SCT1ZSoXYGQtZJQlSstTlDkB9hH0PiXCcPiJaUiYEpzBQyEdQAxGrk/qIDx3B5clKfsaOdTh1rYkVUa5g7jlodYzFlWiq3B8UjJR9w7/ADf8hFj7KgCUQoiimuxYgKFXFK3iVxGHWg5VpyqSXIBzAByo1c0Aq5JprFN7ILT+9C3pkYgt+IHvtrpAcWrxv73GSa02ym+zS/pR/wCccjH7ZJ2V5q/5xyOX9+7idUCIx9jfQ+J2gU4wnMAxYBw2U0G4J+tIJxKVDOVBnCWs5D33g1HD5apYJQSrKPdAc03o5L7/ADjsJx7h6FP8GUrhsh3CCSdy/jzOYYYeSEkhIAbze+zsBXvI2jfh8sJlZmWMoq+UqpYUvtQwSnCECrZmc9TVy5Fya0hEm26Zvhy6Hz9QvXeKrBzE9lKJUScibuwoNB17zEmpTp8KekU/C5qOxlHKCcrOQSAzhzpo8VZY2kEt2ZYVWUliApZJBItc0HzgmRIKU1JJcqd2Jet2jTIBUnmUweoA2DA1gHi+NUiQZSS5UCk6GtVW0NWGxhdanSC7WI5asygqrqUVDxMOJ6AFpUKJ5TfoCa30FI79n+HpPMEKK0AUPuP3guSwZusG4/BKHvMkEBIS4NhXV3ffR43JNXQEZR6XucTKdWYaoU4dqjtCO/3oa4LH5ylVQGYVcPXyrfuGsKsIlTIJ7+/3R+f0YfYHKQOQVDjlcasT16NbziXI0upmVraTE/F3+1d4T8CNO6C5RswNx1dz02gDHEnFsbhIejb6eMHFIo1H+vSF5u3wY3uEyuJGUsha8pSRzdPwlmr/ABMaejLD45yoqR2lQQqWQ/Ukpr6H5QFicAiYrMsO1xlDHvpUWu4jyuQ6c6VunKHSCA46DrQMKV6R5KLSaYzeqv799x0rFpWkIlrV2hDusFSgLUY3cirfOOpWFnAKAZS2curM3iS4HQiApE2ZLAC5agm3IFKoOgHcGA8TeNULWshaQ0sqAKSgILfi5g5I2G2kY5WyZqDlVVZh9hmpFWCipTkAXLmrBxQiFeJkzwFlRUlIqxuQa6h4bS8fMlrnBP75IKFWqxGR2HIRyHmbujbjGPTMkkWUpLVQUszPQ9AQO+kbrcWthmlKqZMypIDAm6iSehSpn/KDZmJMqQy1JQVoUJeYgZlZcu9OYG7GnQQCshKQS9KMkWGQj4sY5xCUpSQZooXZNygFRHyH+rzoUltY5z22EvEFjLkZ2U7tplypZ/O2kWXs6QnBoUSTyktQF0ksKdKvEdi5AAcPStb6V84s/Y+cP2eHAfnDg3Ykh/MbRuZ3j/JPNWjRPEeYlmBoBRgdC7dNRV/LDFcfOVQZDsX7rfQg44NBBzlO1CDmGzeO8eJPBpdCpUtmqFO+/wB4uG26GIlpE6ZT2Wwq4Qvs1AqLuKsxLkA1rQ8xPjDWfMCnUMxAvQ/IQZI4ZIIzI7MuHcMCdbk6neNpeCEs0VV3qoKcMXowv61vqc5Nysp/Vc7rYRGW9SHD26d73gI4M2Dp7gxI6ix8P1iuTKQtlB0u+hAPhVj/AAn9I8TZEsByaWt4VGkbFyT6DVGV3RJzsCqpKVq6+DXCfj8oQ4sBxT6III9BF/8AaEBSgUlKQj3/AHupZmDv0BvvEDjXJOz02NBFWNt9Q5X3BuGmvTlcb84+TRdDh0rNmSnJRyUkj02j5/hFABRN2oN6pPwBj6hi0FCUB1LExsmUhi9alww3o1D45xC3RkI6l0PMhC65ZqWtWu1KMX+tYXyuEZVz1Olc2YtKmXRmJIDVNlO4D28O0cVlpCVIYjMAXWAwoCQMvMXcs+nhBYwspR/6mUaUDtrR9YmTUOgvw+tCTiuCUhAAQou5KgKjqxcgEl/CM5PFUpzpmIynRQ90ijk5SWU9i+tYbY3CFwZeICSAUglAVSjiqxdhrCnF8NmJFMRmBFSU6XplWCz6PreKIyi0lYl4pMYHgkkAuEOSlQIcsXFnNOoG8e8PwuUmZmDsoAcqS2hJLlkkuWr5wpwxDACa2VxVL5rFvep8Ks0N5KX+8MpIy7gtpqC2v6iAyuSW7AkskEFfY1f5Ur+r/nHIMydfVH5xyJef0Rmt/WRXHOGdkgqAqogEsw7menyAgvA4pKZUvMh+UCtrDq0eOKTCtLKOj9O5vG8c4ag9lLrcah9zvFbdw3Y57R6jCbiM+UJ916gEaaaa+j7wFjcfdIUACLsTQ3YJDv6WgYYwq7SgSZbhxR7+XhGeNUsrUnOQxYKYPQn8vWBjGnTAhqj1AU8LlihJUNlUUfgQPqsGy8MlLAABqigy72Br3nzjpWHuXO/qR9GC5eDKpYVnIoWDOzN1vX+8NlNvuPUrWwNJwAYhSlKOo28h731e2srhaS1mBD16geNW8o14VhyWUFEaszi4uDQ+Ua8FxZJnZgD2aiA1DRw77wDyNN7gzmoKwqVLyMEgU0+LM3Wv6whxWLyTDLTlUoglRUFBn2cgvXUbQ9WrMzvrQKNg5a9v02gYrypK2d8reKgmp195zZ20owKXtZHp0tSa6gGEQVSwpWoYO5oGNB4GG3CMuWoL1YVzdKCpLeXlC3hM8lyS5d/h5X8IoeBgKzpKUtmJNy5qdTQPoIXOTtpj5SekmcOorxKyQ1KvdhyhxvS0OJEkBKLlwWYPqfy9ILxmFQhcxSUgKdlXIUx/CSw7rdI7wrrT7xSQSCaVAI6UvHslSVvZDbio6puu5vKSFKDAEjKC4W7nupl8RYxsjDoSxXJCibMAprGuYsBrfSCkSuzTmPNYeCm10vf51gvEHKjcOB59bxN4ldBLyPrFWmdYTFSVTChKlpWwcc3TVQyvWrWe8FTULAJExKgxop76VzMR5eELnSWTlAAdm0e5tUlqkwm4zjVyykJPKAXBAcklIBfQh3tXybFGTlUX+4UZ9nsw3EylGZmSpgxBUGS9lAPR9Q4PjC3jstQRzKDqNABUOwPV8unxpHniOOVJkgupWZaElzvq7Hf8mhHguJKnTZoLJTLBCU7Bymlq8t+sWxhLTqfYWlKT1djWZMChko2YEl/4coo2uZ/KPU1SlqUWGUFLU5dadCSQfGM8SkoRmCiSFAVtW5YN9ARpw+b2iKijoLO9wkjyje1jbB8fIORRAqdS4pY9+8ZezcvtJa5faFIQAsspgHQAR/TXasOuK4YBCWaqgLfWhhNgpZkz1pSbqy7UKQoa6PBQlcGg0tw2dwcrSCjEnM17o+RHmNaQRhuHrBUAtyEFIKgCH5QTUmpDhnIAIg3hyhmCGou7Uq9218YMxSjLWpiS6Eqr4lvQ7fmmWSa2/YzJGSpo2kYHszlyIBDlWSoDgpKhlA97XoT4bSsKslKVKWg5ecJU4c7ApcDqdvEr/tRcqBIOYpuWYFrH5M0cxONmplBYWPuqbLQu4q5NRlfbpC7m6TPY/GdegZPwIL/4iYl6VALX1I6GtKAxhivZ9AImGcuWWAKgcoV39/SlaRujElQJDJYVAdiOU1rs9esFpkoWwUl3INzckO9a6X26x6ORruLWRrZydiPHcDl5DlJWpn953OrJZnqRTYQrxmDCc0tMlU1ikByEK/mSQ4INaMFDWhEVysJVASQlLgMANC3dpA2YnMCfvKSL2CSretA3rDo5GtrGOMrq9ydn8KkZg8lYYWBqprKGVtSXYKejACHHCZJlYdUoqcETCgpPOgKd2dLBQzGps1qx7w681hlqevuuNaVfRvlDCQ6palOxSPN32Ipy2gJZZdGL1Th3Jafg6nlXNSQASRmsSeZgWU9atvvGGMwCVhCAFJFE8iSFJPOp1KCrKKiMpuaxVSiGJby5e+0e8PJCk5g4cNViwfu+qR7XJPYG9Ttk7hsBICSlIWzAqSQoE0cK5i6DcP6UqT+zXUo5yoLLsUcmzClgGAbZ3MNUSkhRGUF2vXS/lSPaUoSGCAA70pV2sKRn+pkgFNJk4MFkDAFIUSDmSVNQAADVLsB/Mq9CM0pVzJMwkgACiXcMDsUudRbwinVhkqLEFlAg10ZtO++7QJIl5kVLk50uf4VqQTRrkZujwXjuW4euxR+2JvX+mO4L+1fwJ8o5Gawq9/v7n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06375" y="-1638300"/>
            <a:ext cx="76581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www.localgetaways.com/wp-content/uploads/2011/08/Armstrong-Redwood-Forest-1024x83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2827059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95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Chemical energy in carbon compounds flows through food chains by means of feeding</a:t>
            </a:r>
            <a:endParaRPr lang="en-US" dirty="0"/>
          </a:p>
        </p:txBody>
      </p:sp>
      <p:pic>
        <p:nvPicPr>
          <p:cNvPr id="3074" name="Picture 2" descr="http://www.kidsgeo.com/images/food-ch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14382"/>
            <a:ext cx="3733800" cy="464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5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Energy released by respiration is used in living organisms and converted to heat</a:t>
            </a:r>
          </a:p>
          <a:p>
            <a:pPr lvl="1"/>
            <a:r>
              <a:rPr lang="en-US" dirty="0"/>
              <a:t>Why do cells need energy?</a:t>
            </a:r>
          </a:p>
          <a:p>
            <a:r>
              <a:rPr lang="en-US" dirty="0" smtClean="0"/>
              <a:t>Are energy transformations 100% efficient? </a:t>
            </a:r>
          </a:p>
          <a:p>
            <a:pPr lvl="1"/>
            <a:r>
              <a:rPr lang="en-US" dirty="0" smtClean="0"/>
              <a:t>What happens to heat?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03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 Flow</a:t>
            </a:r>
            <a:endParaRPr lang="en-US" dirty="0"/>
          </a:p>
        </p:txBody>
      </p:sp>
      <p:pic>
        <p:nvPicPr>
          <p:cNvPr id="4098" name="Picture 2" descr="http://media.web.britannica.com/eb-media/00/95200-004-52061B80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4648200" cy="523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691" y="280773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Trophic Levels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15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so much energy lost?</a:t>
            </a:r>
          </a:p>
          <a:p>
            <a:pPr lvl="1"/>
            <a:r>
              <a:rPr lang="en-US" dirty="0" smtClean="0"/>
              <a:t>Released as heat</a:t>
            </a:r>
          </a:p>
          <a:p>
            <a:pPr lvl="1"/>
            <a:r>
              <a:rPr lang="en-US" dirty="0" smtClean="0"/>
              <a:t>Not all of the organism is consumed</a:t>
            </a:r>
          </a:p>
          <a:p>
            <a:pPr lvl="1"/>
            <a:r>
              <a:rPr lang="en-US" dirty="0" smtClean="0"/>
              <a:t>Not all that is consumed is digested or absorbed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1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Biomass – total mass of a group of organisms</a:t>
            </a:r>
          </a:p>
          <a:p>
            <a:pPr lvl="1"/>
            <a:r>
              <a:rPr lang="en-US" dirty="0" smtClean="0"/>
              <a:t>Biomass is lost </a:t>
            </a:r>
          </a:p>
          <a:p>
            <a:pPr lvl="1"/>
            <a:r>
              <a:rPr lang="en-US" dirty="0" smtClean="0"/>
              <a:t>Since carbon compounds contain energy, biomass contains energy</a:t>
            </a:r>
          </a:p>
          <a:p>
            <a:pPr lvl="1"/>
            <a:r>
              <a:rPr lang="en-US" dirty="0" smtClean="0"/>
              <a:t>CO2 and water loss from respiration </a:t>
            </a:r>
          </a:p>
          <a:p>
            <a:pPr lvl="1"/>
            <a:r>
              <a:rPr lang="en-US" dirty="0" smtClean="0"/>
              <a:t>Uneaten or undigested parts </a:t>
            </a:r>
          </a:p>
        </p:txBody>
      </p:sp>
    </p:spTree>
    <p:extLst>
      <p:ext uri="{BB962C8B-B14F-4D97-AF65-F5344CB8AC3E}">
        <p14:creationId xmlns:p14="http://schemas.microsoft.com/office/powerpoint/2010/main" val="69565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loss of energy restricts the length of food chains and biomass at higher trophic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77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173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Topic 4 Ecology</vt:lpstr>
      <vt:lpstr>Energy Flow</vt:lpstr>
      <vt:lpstr>Energy Flow </vt:lpstr>
      <vt:lpstr>Energy Flow</vt:lpstr>
      <vt:lpstr> Energy Flow</vt:lpstr>
      <vt:lpstr>Energy Flow</vt:lpstr>
      <vt:lpstr>Energy Flow</vt:lpstr>
      <vt:lpstr>Energy Flow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 Ecology</dc:title>
  <dc:creator>Kelly L. Smith</dc:creator>
  <cp:lastModifiedBy>Kelly L. Smith</cp:lastModifiedBy>
  <cp:revision>5</cp:revision>
  <dcterms:created xsi:type="dcterms:W3CDTF">2015-09-08T20:59:37Z</dcterms:created>
  <dcterms:modified xsi:type="dcterms:W3CDTF">2015-09-08T21:39:18Z</dcterms:modified>
</cp:coreProperties>
</file>