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5/22/2017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5/22/2017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5/22/2017</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5/22/2017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5/22/2017</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5/22/2017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5/22/2017</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5/22/2017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5/22/2017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5/22/2017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5/22/2017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5/22/2017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5/22/2017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5/22/2017</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Genetic Modification</a:t>
            </a:r>
            <a:endParaRPr lang="en-US" dirty="0"/>
          </a:p>
        </p:txBody>
      </p:sp>
      <p:sp>
        <p:nvSpPr>
          <p:cNvPr id="5" name="Text Placeholder 4"/>
          <p:cNvSpPr>
            <a:spLocks noGrp="1"/>
          </p:cNvSpPr>
          <p:nvPr>
            <p:ph type="body" idx="1"/>
          </p:nvPr>
        </p:nvSpPr>
        <p:spPr/>
        <p:txBody>
          <a:bodyPr/>
          <a:lstStyle/>
          <a:p>
            <a:r>
              <a:rPr lang="en-US" dirty="0" smtClean="0"/>
              <a:t>3.5</a:t>
            </a:r>
            <a:endParaRPr lang="en-US" dirty="0"/>
          </a:p>
        </p:txBody>
      </p:sp>
    </p:spTree>
    <p:extLst>
      <p:ext uri="{BB962C8B-B14F-4D97-AF65-F5344CB8AC3E}">
        <p14:creationId xmlns:p14="http://schemas.microsoft.com/office/powerpoint/2010/main" val="11653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Ligation of vector and insert </a:t>
            </a:r>
            <a:endParaRPr lang="en-US" dirty="0"/>
          </a:p>
        </p:txBody>
      </p:sp>
      <p:sp>
        <p:nvSpPr>
          <p:cNvPr id="3" name="Content Placeholder 2"/>
          <p:cNvSpPr>
            <a:spLocks noGrp="1"/>
          </p:cNvSpPr>
          <p:nvPr>
            <p:ph idx="1"/>
          </p:nvPr>
        </p:nvSpPr>
        <p:spPr>
          <a:xfrm>
            <a:off x="116984" y="1825625"/>
            <a:ext cx="5536842" cy="4794116"/>
          </a:xfrm>
        </p:spPr>
        <p:txBody>
          <a:bodyPr/>
          <a:lstStyle/>
          <a:p>
            <a:r>
              <a:rPr lang="en-US" dirty="0" smtClean="0"/>
              <a:t>The </a:t>
            </a:r>
            <a:r>
              <a:rPr lang="en-US" dirty="0"/>
              <a:t>gene and vector are then spliced together by the enzyme DNA ligase to form a </a:t>
            </a:r>
            <a:r>
              <a:rPr lang="en-US" i="1" dirty="0"/>
              <a:t>recombinant construct</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796290" y="1969182"/>
            <a:ext cx="6116534" cy="3626342"/>
          </a:xfrm>
          <a:prstGeom prst="rect">
            <a:avLst/>
          </a:prstGeom>
        </p:spPr>
      </p:pic>
    </p:spTree>
    <p:extLst>
      <p:ext uri="{BB962C8B-B14F-4D97-AF65-F5344CB8AC3E}">
        <p14:creationId xmlns:p14="http://schemas.microsoft.com/office/powerpoint/2010/main" val="257669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and expression</a:t>
            </a:r>
            <a:endParaRPr lang="en-US" dirty="0"/>
          </a:p>
        </p:txBody>
      </p:sp>
      <p:sp>
        <p:nvSpPr>
          <p:cNvPr id="3" name="Content Placeholder 2"/>
          <p:cNvSpPr>
            <a:spLocks noGrp="1"/>
          </p:cNvSpPr>
          <p:nvPr>
            <p:ph idx="1"/>
          </p:nvPr>
        </p:nvSpPr>
        <p:spPr/>
        <p:txBody>
          <a:bodyPr>
            <a:normAutofit/>
          </a:bodyPr>
          <a:lstStyle/>
          <a:p>
            <a:r>
              <a:rPr lang="en-US" dirty="0"/>
              <a:t>The recombinant </a:t>
            </a:r>
            <a:r>
              <a:rPr lang="en-US" dirty="0" smtClean="0"/>
              <a:t>construct is introduced </a:t>
            </a:r>
            <a:r>
              <a:rPr lang="en-US" dirty="0"/>
              <a:t>into an appropriate host cell or organism</a:t>
            </a:r>
          </a:p>
          <a:p>
            <a:r>
              <a:rPr lang="en-US" dirty="0" smtClean="0"/>
              <a:t>Antibiotic selection is commonly used in order to identify which cells have successfully incorporated the recombinant construct</a:t>
            </a:r>
          </a:p>
          <a:p>
            <a:r>
              <a:rPr lang="en-US" dirty="0" smtClean="0"/>
              <a:t>Transgenic </a:t>
            </a:r>
            <a:r>
              <a:rPr lang="en-US" dirty="0"/>
              <a:t>cells, once isolated and purified, will hopefully begin expressing the desired trait encoded by the gene of interest</a:t>
            </a:r>
          </a:p>
          <a:p>
            <a:pPr marL="0" indent="0">
              <a:buNone/>
            </a:pPr>
            <a:endParaRPr lang="en-US" dirty="0"/>
          </a:p>
        </p:txBody>
      </p:sp>
    </p:spTree>
    <p:extLst>
      <p:ext uri="{BB962C8B-B14F-4D97-AF65-F5344CB8AC3E}">
        <p14:creationId xmlns:p14="http://schemas.microsoft.com/office/powerpoint/2010/main" val="22172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56700" y="107547"/>
            <a:ext cx="10597100" cy="6444713"/>
          </a:xfrm>
          <a:prstGeom prst="rect">
            <a:avLst/>
          </a:prstGeom>
        </p:spPr>
      </p:pic>
    </p:spTree>
    <p:extLst>
      <p:ext uri="{BB962C8B-B14F-4D97-AF65-F5344CB8AC3E}">
        <p14:creationId xmlns:p14="http://schemas.microsoft.com/office/powerpoint/2010/main" val="332839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Gel Electrophoresis</a:t>
            </a:r>
            <a:endParaRPr lang="en-US" dirty="0"/>
          </a:p>
        </p:txBody>
      </p:sp>
      <p:sp>
        <p:nvSpPr>
          <p:cNvPr id="3" name="Content Placeholder 2"/>
          <p:cNvSpPr>
            <a:spLocks noGrp="1"/>
          </p:cNvSpPr>
          <p:nvPr>
            <p:ph idx="1"/>
          </p:nvPr>
        </p:nvSpPr>
        <p:spPr/>
        <p:txBody>
          <a:bodyPr/>
          <a:lstStyle/>
          <a:p>
            <a:r>
              <a:rPr lang="en-US" dirty="0"/>
              <a:t>Gel electrophoresis is used to separate proteins or fragments of DNA according to </a:t>
            </a:r>
            <a:r>
              <a:rPr lang="en-US" dirty="0" smtClean="0"/>
              <a:t>size</a:t>
            </a:r>
          </a:p>
          <a:p>
            <a:r>
              <a:rPr lang="en-US" dirty="0" smtClean="0"/>
              <a:t>Create a DNA fingerprint </a:t>
            </a:r>
            <a:endParaRPr lang="en-US" dirty="0"/>
          </a:p>
        </p:txBody>
      </p:sp>
    </p:spTree>
    <p:extLst>
      <p:ext uri="{BB962C8B-B14F-4D97-AF65-F5344CB8AC3E}">
        <p14:creationId xmlns:p14="http://schemas.microsoft.com/office/powerpoint/2010/main" val="18770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Gel Electrophoresis</a:t>
            </a:r>
            <a:endParaRPr lang="en-US" dirty="0"/>
          </a:p>
        </p:txBody>
      </p:sp>
      <p:sp>
        <p:nvSpPr>
          <p:cNvPr id="3" name="Content Placeholder 2"/>
          <p:cNvSpPr>
            <a:spLocks noGrp="1"/>
          </p:cNvSpPr>
          <p:nvPr>
            <p:ph idx="1"/>
          </p:nvPr>
        </p:nvSpPr>
        <p:spPr/>
        <p:txBody>
          <a:bodyPr>
            <a:normAutofit/>
          </a:bodyPr>
          <a:lstStyle/>
          <a:p>
            <a:r>
              <a:rPr lang="en-US" dirty="0"/>
              <a:t>DNA may be cut into fragments using restriction endonuclease </a:t>
            </a:r>
          </a:p>
          <a:p>
            <a:r>
              <a:rPr lang="en-US" dirty="0" smtClean="0"/>
              <a:t>DNA </a:t>
            </a:r>
            <a:r>
              <a:rPr lang="en-US" dirty="0"/>
              <a:t>samples are placed into an </a:t>
            </a:r>
            <a:r>
              <a:rPr lang="en-US" i="1" dirty="0"/>
              <a:t>agarose</a:t>
            </a:r>
            <a:r>
              <a:rPr lang="en-US" dirty="0"/>
              <a:t> gel </a:t>
            </a:r>
            <a:endParaRPr lang="en-US" dirty="0" smtClean="0"/>
          </a:p>
          <a:p>
            <a:r>
              <a:rPr lang="en-US" dirty="0" smtClean="0"/>
              <a:t>Electric current is run through the gel causing the negative DNA to move to the positive end </a:t>
            </a:r>
          </a:p>
          <a:p>
            <a:endParaRPr lang="en-US" dirty="0"/>
          </a:p>
        </p:txBody>
      </p:sp>
    </p:spTree>
    <p:extLst>
      <p:ext uri="{BB962C8B-B14F-4D97-AF65-F5344CB8AC3E}">
        <p14:creationId xmlns:p14="http://schemas.microsoft.com/office/powerpoint/2010/main" val="10009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Gel Electrophoresis </a:t>
            </a:r>
            <a:endParaRPr lang="en-US" dirty="0"/>
          </a:p>
        </p:txBody>
      </p:sp>
      <p:pic>
        <p:nvPicPr>
          <p:cNvPr id="4" name="Content Placeholder 3"/>
          <p:cNvPicPr>
            <a:picLocks noGrp="1" noChangeAspect="1"/>
          </p:cNvPicPr>
          <p:nvPr>
            <p:ph idx="1"/>
          </p:nvPr>
        </p:nvPicPr>
        <p:blipFill>
          <a:blip r:embed="rId2"/>
          <a:stretch>
            <a:fillRect/>
          </a:stretch>
        </p:blipFill>
        <p:spPr>
          <a:xfrm>
            <a:off x="1708150" y="2516981"/>
            <a:ext cx="8772525" cy="3333750"/>
          </a:xfrm>
          <a:prstGeom prst="rect">
            <a:avLst/>
          </a:prstGeom>
        </p:spPr>
      </p:pic>
    </p:spTree>
    <p:extLst>
      <p:ext uri="{BB962C8B-B14F-4D97-AF65-F5344CB8AC3E}">
        <p14:creationId xmlns:p14="http://schemas.microsoft.com/office/powerpoint/2010/main" val="403944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Gel Electrophoresis</a:t>
            </a:r>
            <a:endParaRPr lang="en-US" dirty="0"/>
          </a:p>
        </p:txBody>
      </p:sp>
      <p:pic>
        <p:nvPicPr>
          <p:cNvPr id="1026" name="Picture 2" descr="Image result for dna fingerpr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 y="1945455"/>
            <a:ext cx="239077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na fingerpr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547" y="1945455"/>
            <a:ext cx="28575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na fingerpri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743" y="1945455"/>
            <a:ext cx="5699534" cy="434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9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Gel Electrophoresis</a:t>
            </a:r>
            <a:endParaRPr lang="en-US" dirty="0"/>
          </a:p>
        </p:txBody>
      </p:sp>
      <p:sp>
        <p:nvSpPr>
          <p:cNvPr id="3" name="Content Placeholder 2"/>
          <p:cNvSpPr>
            <a:spLocks noGrp="1"/>
          </p:cNvSpPr>
          <p:nvPr>
            <p:ph idx="1"/>
          </p:nvPr>
        </p:nvSpPr>
        <p:spPr/>
        <p:txBody>
          <a:bodyPr/>
          <a:lstStyle/>
          <a:p>
            <a:r>
              <a:rPr lang="en-US" dirty="0" smtClean="0"/>
              <a:t>Proteins may also be used in this process</a:t>
            </a:r>
          </a:p>
          <a:p>
            <a:r>
              <a:rPr lang="en-US" dirty="0" smtClean="0"/>
              <a:t>Proteins </a:t>
            </a:r>
            <a:r>
              <a:rPr lang="en-US" dirty="0"/>
              <a:t>may be folded into a variety of shapes (affecting size) and have positive and negative regions (no clear charge)</a:t>
            </a:r>
          </a:p>
          <a:p>
            <a:r>
              <a:rPr lang="en-US" dirty="0" smtClean="0"/>
              <a:t>Protein </a:t>
            </a:r>
            <a:r>
              <a:rPr lang="en-US" dirty="0"/>
              <a:t>samples are placed into a </a:t>
            </a:r>
            <a:r>
              <a:rPr lang="en-US" i="1" dirty="0"/>
              <a:t>polyacrylamide</a:t>
            </a:r>
            <a:r>
              <a:rPr lang="en-US" dirty="0"/>
              <a:t> gel </a:t>
            </a:r>
            <a:endParaRPr lang="en-US" dirty="0" smtClean="0"/>
          </a:p>
          <a:p>
            <a:r>
              <a:rPr lang="en-US" dirty="0" smtClean="0"/>
              <a:t>Electric current is run through the gel separating the protein fragments</a:t>
            </a:r>
            <a:endParaRPr lang="en-US" dirty="0"/>
          </a:p>
        </p:txBody>
      </p:sp>
    </p:spTree>
    <p:extLst>
      <p:ext uri="{BB962C8B-B14F-4D97-AF65-F5344CB8AC3E}">
        <p14:creationId xmlns:p14="http://schemas.microsoft.com/office/powerpoint/2010/main" val="379134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a:t>
            </a:r>
            <a:endParaRPr lang="en-US" dirty="0"/>
          </a:p>
        </p:txBody>
      </p:sp>
      <p:sp>
        <p:nvSpPr>
          <p:cNvPr id="3" name="Content Placeholder 2"/>
          <p:cNvSpPr>
            <a:spLocks noGrp="1"/>
          </p:cNvSpPr>
          <p:nvPr>
            <p:ph idx="1"/>
          </p:nvPr>
        </p:nvSpPr>
        <p:spPr/>
        <p:txBody>
          <a:bodyPr/>
          <a:lstStyle/>
          <a:p>
            <a:r>
              <a:rPr lang="en-US" dirty="0"/>
              <a:t>Clones are groups of genetically identical organisms, derived from a single original parent </a:t>
            </a:r>
            <a:r>
              <a:rPr lang="en-US" dirty="0" smtClean="0"/>
              <a:t>cell</a:t>
            </a:r>
          </a:p>
          <a:p>
            <a:pPr marL="457200" lvl="1" indent="0">
              <a:buNone/>
            </a:pPr>
            <a:endParaRPr lang="en-US" dirty="0"/>
          </a:p>
        </p:txBody>
      </p:sp>
    </p:spTree>
    <p:extLst>
      <p:ext uri="{BB962C8B-B14F-4D97-AF65-F5344CB8AC3E}">
        <p14:creationId xmlns:p14="http://schemas.microsoft.com/office/powerpoint/2010/main" val="39001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 </a:t>
            </a:r>
            <a:endParaRPr lang="en-US" dirty="0"/>
          </a:p>
        </p:txBody>
      </p:sp>
      <p:sp>
        <p:nvSpPr>
          <p:cNvPr id="3" name="Content Placeholder 2"/>
          <p:cNvSpPr>
            <a:spLocks noGrp="1"/>
          </p:cNvSpPr>
          <p:nvPr>
            <p:ph idx="1"/>
          </p:nvPr>
        </p:nvSpPr>
        <p:spPr/>
        <p:txBody>
          <a:bodyPr>
            <a:normAutofit/>
          </a:bodyPr>
          <a:lstStyle/>
          <a:p>
            <a:r>
              <a:rPr lang="en-US" dirty="0" smtClean="0"/>
              <a:t>Natural Cloning </a:t>
            </a:r>
          </a:p>
          <a:p>
            <a:pPr lvl="1"/>
            <a:r>
              <a:rPr lang="en-US" dirty="0"/>
              <a:t>All bacteria, the majority of fungi and many species of </a:t>
            </a:r>
            <a:r>
              <a:rPr lang="en-US" dirty="0" err="1"/>
              <a:t>protists</a:t>
            </a:r>
            <a:r>
              <a:rPr lang="en-US" dirty="0"/>
              <a:t> reproduce asexually to produce genetic </a:t>
            </a:r>
            <a:r>
              <a:rPr lang="en-US" dirty="0" smtClean="0"/>
              <a:t>clones</a:t>
            </a:r>
          </a:p>
          <a:p>
            <a:pPr lvl="1"/>
            <a:r>
              <a:rPr lang="en-US" dirty="0" smtClean="0"/>
              <a:t>Binary Fission</a:t>
            </a:r>
          </a:p>
          <a:p>
            <a:pPr lvl="1"/>
            <a:r>
              <a:rPr lang="en-US" dirty="0" smtClean="0">
                <a:solidFill>
                  <a:schemeClr val="tx1">
                    <a:lumMod val="75000"/>
                  </a:schemeClr>
                </a:solidFill>
              </a:rPr>
              <a:t>Budding </a:t>
            </a:r>
          </a:p>
          <a:p>
            <a:pPr lvl="1"/>
            <a:r>
              <a:rPr lang="en-US" dirty="0" smtClean="0">
                <a:solidFill>
                  <a:schemeClr val="tx1">
                    <a:lumMod val="75000"/>
                  </a:schemeClr>
                </a:solidFill>
              </a:rPr>
              <a:t>Fragmentation</a:t>
            </a:r>
          </a:p>
        </p:txBody>
      </p:sp>
    </p:spTree>
    <p:extLst>
      <p:ext uri="{BB962C8B-B14F-4D97-AF65-F5344CB8AC3E}">
        <p14:creationId xmlns:p14="http://schemas.microsoft.com/office/powerpoint/2010/main" val="25058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1280160" y="1828456"/>
            <a:ext cx="9628632" cy="3986213"/>
          </a:xfrm>
        </p:spPr>
        <p:txBody>
          <a:bodyPr/>
          <a:lstStyle/>
          <a:p>
            <a:r>
              <a:rPr lang="en-US" dirty="0" smtClean="0"/>
              <a:t>Polymerase </a:t>
            </a:r>
            <a:r>
              <a:rPr lang="en-US" dirty="0"/>
              <a:t>chain reaction (PCR) is an artificial method of replicating DNA </a:t>
            </a:r>
            <a:endParaRPr lang="en-US" dirty="0" smtClean="0"/>
          </a:p>
          <a:p>
            <a:r>
              <a:rPr lang="en-US" dirty="0" smtClean="0"/>
              <a:t>Used </a:t>
            </a:r>
            <a:r>
              <a:rPr lang="en-US" dirty="0"/>
              <a:t>to amplify large quantities of a specific sequence of DNA from </a:t>
            </a:r>
            <a:r>
              <a:rPr lang="en-US" dirty="0" smtClean="0"/>
              <a:t>a small sample</a:t>
            </a:r>
          </a:p>
          <a:p>
            <a:pPr lvl="1"/>
            <a:r>
              <a:rPr lang="en-US" dirty="0" smtClean="0"/>
              <a:t>Why would you want to do this?</a:t>
            </a:r>
          </a:p>
          <a:p>
            <a:r>
              <a:rPr lang="en-US" dirty="0" smtClean="0"/>
              <a:t>Each </a:t>
            </a:r>
            <a:r>
              <a:rPr lang="en-US" dirty="0"/>
              <a:t>reaction cycle doubles the amount of DNA </a:t>
            </a:r>
          </a:p>
          <a:p>
            <a:pPr marL="0" indent="0">
              <a:buNone/>
            </a:pPr>
            <a:endParaRPr lang="en-US" dirty="0"/>
          </a:p>
        </p:txBody>
      </p:sp>
      <p:pic>
        <p:nvPicPr>
          <p:cNvPr id="1026" name="Picture 2" descr="Image result for pc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767" y="4205725"/>
            <a:ext cx="5788025" cy="265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51421" y="2190749"/>
            <a:ext cx="7248525" cy="3467100"/>
          </a:xfrm>
          <a:prstGeom prst="rect">
            <a:avLst/>
          </a:prstGeom>
        </p:spPr>
      </p:pic>
    </p:spTree>
    <p:extLst>
      <p:ext uri="{BB962C8B-B14F-4D97-AF65-F5344CB8AC3E}">
        <p14:creationId xmlns:p14="http://schemas.microsoft.com/office/powerpoint/2010/main" val="173537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a:t>
            </a:r>
            <a:endParaRPr lang="en-US" dirty="0"/>
          </a:p>
        </p:txBody>
      </p:sp>
      <p:sp>
        <p:nvSpPr>
          <p:cNvPr id="3" name="Content Placeholder 2"/>
          <p:cNvSpPr>
            <a:spLocks noGrp="1"/>
          </p:cNvSpPr>
          <p:nvPr>
            <p:ph idx="1"/>
          </p:nvPr>
        </p:nvSpPr>
        <p:spPr/>
        <p:txBody>
          <a:bodyPr/>
          <a:lstStyle/>
          <a:p>
            <a:r>
              <a:rPr lang="en-US" dirty="0"/>
              <a:t>Plants have the capacity for </a:t>
            </a:r>
            <a:r>
              <a:rPr lang="en-US" i="1" dirty="0"/>
              <a:t>vegetative propagation</a:t>
            </a:r>
            <a:r>
              <a:rPr lang="en-US" dirty="0"/>
              <a:t>, whereby small pieces can be induced to grow independently</a:t>
            </a:r>
          </a:p>
          <a:p>
            <a:pPr marL="0" indent="0">
              <a:buNone/>
            </a:pPr>
            <a:endParaRPr lang="en-US" dirty="0"/>
          </a:p>
        </p:txBody>
      </p:sp>
    </p:spTree>
    <p:extLst>
      <p:ext uri="{BB962C8B-B14F-4D97-AF65-F5344CB8AC3E}">
        <p14:creationId xmlns:p14="http://schemas.microsoft.com/office/powerpoint/2010/main" val="157881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a:t>
            </a:r>
            <a:endParaRPr lang="en-US" dirty="0"/>
          </a:p>
        </p:txBody>
      </p:sp>
      <p:sp>
        <p:nvSpPr>
          <p:cNvPr id="3" name="Content Placeholder 2"/>
          <p:cNvSpPr>
            <a:spLocks noGrp="1"/>
          </p:cNvSpPr>
          <p:nvPr>
            <p:ph idx="1"/>
          </p:nvPr>
        </p:nvSpPr>
        <p:spPr>
          <a:xfrm>
            <a:off x="1280160" y="2190749"/>
            <a:ext cx="5060482" cy="3986213"/>
          </a:xfrm>
        </p:spPr>
        <p:txBody>
          <a:bodyPr>
            <a:normAutofit/>
          </a:bodyPr>
          <a:lstStyle/>
          <a:p>
            <a:r>
              <a:rPr lang="en-US" dirty="0"/>
              <a:t>Even human beings are capable of creating genetic clones through natural means</a:t>
            </a:r>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6340642" y="2454080"/>
            <a:ext cx="4595562" cy="3190357"/>
          </a:xfrm>
          <a:prstGeom prst="rect">
            <a:avLst/>
          </a:prstGeom>
        </p:spPr>
      </p:pic>
    </p:spTree>
    <p:extLst>
      <p:ext uri="{BB962C8B-B14F-4D97-AF65-F5344CB8AC3E}">
        <p14:creationId xmlns:p14="http://schemas.microsoft.com/office/powerpoint/2010/main" val="39304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a:t>
            </a:r>
            <a:endParaRPr lang="en-US" dirty="0"/>
          </a:p>
        </p:txBody>
      </p:sp>
      <p:sp>
        <p:nvSpPr>
          <p:cNvPr id="3" name="Content Placeholder 2"/>
          <p:cNvSpPr>
            <a:spLocks noGrp="1"/>
          </p:cNvSpPr>
          <p:nvPr>
            <p:ph idx="1"/>
          </p:nvPr>
        </p:nvSpPr>
        <p:spPr/>
        <p:txBody>
          <a:bodyPr/>
          <a:lstStyle/>
          <a:p>
            <a:r>
              <a:rPr lang="en-US" dirty="0" smtClean="0"/>
              <a:t>Artificial cloning</a:t>
            </a:r>
          </a:p>
          <a:p>
            <a:pPr lvl="1"/>
            <a:r>
              <a:rPr lang="en-US" dirty="0"/>
              <a:t>At a very early stage, embryonic cells retain </a:t>
            </a:r>
            <a:r>
              <a:rPr lang="en-US" dirty="0" err="1"/>
              <a:t>pluripotency</a:t>
            </a:r>
            <a:r>
              <a:rPr lang="en-US" dirty="0"/>
              <a:t> </a:t>
            </a:r>
          </a:p>
          <a:p>
            <a:pPr lvl="1"/>
            <a:r>
              <a:rPr lang="en-US" dirty="0" smtClean="0"/>
              <a:t>Separated artificially and then implanted into a surrogate</a:t>
            </a:r>
          </a:p>
          <a:p>
            <a:pPr lvl="1"/>
            <a:r>
              <a:rPr lang="en-US" dirty="0" smtClean="0"/>
              <a:t>This </a:t>
            </a:r>
            <a:r>
              <a:rPr lang="en-US" dirty="0"/>
              <a:t>method of cloning is limited by the fact that the embryo used is still formed randomly via sexual reproduction and so the specific genetic features of the resulting clones have yet to be determined</a:t>
            </a:r>
          </a:p>
          <a:p>
            <a:pPr lvl="1"/>
            <a:endParaRPr lang="en-US" dirty="0"/>
          </a:p>
        </p:txBody>
      </p:sp>
    </p:spTree>
    <p:extLst>
      <p:ext uri="{BB962C8B-B14F-4D97-AF65-F5344CB8AC3E}">
        <p14:creationId xmlns:p14="http://schemas.microsoft.com/office/powerpoint/2010/main" val="329806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01302" y="849229"/>
            <a:ext cx="7124700" cy="5448300"/>
          </a:xfrm>
          <a:prstGeom prst="rect">
            <a:avLst/>
          </a:prstGeom>
        </p:spPr>
      </p:pic>
    </p:spTree>
    <p:extLst>
      <p:ext uri="{BB962C8B-B14F-4D97-AF65-F5344CB8AC3E}">
        <p14:creationId xmlns:p14="http://schemas.microsoft.com/office/powerpoint/2010/main" val="88798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a:t>
            </a:r>
            <a:endParaRPr lang="en-US" dirty="0"/>
          </a:p>
        </p:txBody>
      </p:sp>
      <p:sp>
        <p:nvSpPr>
          <p:cNvPr id="3" name="Content Placeholder 2"/>
          <p:cNvSpPr>
            <a:spLocks noGrp="1"/>
          </p:cNvSpPr>
          <p:nvPr>
            <p:ph idx="1"/>
          </p:nvPr>
        </p:nvSpPr>
        <p:spPr/>
        <p:txBody>
          <a:bodyPr/>
          <a:lstStyle/>
          <a:p>
            <a:r>
              <a:rPr lang="en-US" dirty="0" smtClean="0"/>
              <a:t>Second method of artificial cloning is SCNT</a:t>
            </a:r>
          </a:p>
          <a:p>
            <a:pPr lvl="1"/>
            <a:r>
              <a:rPr lang="en-US" dirty="0" smtClean="0"/>
              <a:t>Stem </a:t>
            </a:r>
            <a:r>
              <a:rPr lang="en-US" dirty="0"/>
              <a:t>cells can be artificially generated from adult tissue using a process called somatic cell nuclear transfer (SCNT</a:t>
            </a:r>
            <a:r>
              <a:rPr lang="en-US" dirty="0" smtClean="0"/>
              <a:t>)</a:t>
            </a:r>
          </a:p>
          <a:p>
            <a:pPr lvl="1"/>
            <a:r>
              <a:rPr lang="en-US" dirty="0" smtClean="0"/>
              <a:t>Steps in virtual lab</a:t>
            </a:r>
            <a:endParaRPr lang="en-US" dirty="0"/>
          </a:p>
          <a:p>
            <a:endParaRPr lang="en-US" dirty="0"/>
          </a:p>
        </p:txBody>
      </p:sp>
      <p:pic>
        <p:nvPicPr>
          <p:cNvPr id="4" name="Picture 3"/>
          <p:cNvPicPr>
            <a:picLocks noChangeAspect="1"/>
          </p:cNvPicPr>
          <p:nvPr/>
        </p:nvPicPr>
        <p:blipFill>
          <a:blip r:embed="rId2"/>
          <a:stretch>
            <a:fillRect/>
          </a:stretch>
        </p:blipFill>
        <p:spPr>
          <a:xfrm>
            <a:off x="4163384" y="3603634"/>
            <a:ext cx="6619557" cy="3044030"/>
          </a:xfrm>
          <a:prstGeom prst="rect">
            <a:avLst/>
          </a:prstGeom>
        </p:spPr>
      </p:pic>
    </p:spTree>
    <p:extLst>
      <p:ext uri="{BB962C8B-B14F-4D97-AF65-F5344CB8AC3E}">
        <p14:creationId xmlns:p14="http://schemas.microsoft.com/office/powerpoint/2010/main" val="140306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a:t>
            </a:r>
            <a:endParaRPr lang="en-US" dirty="0"/>
          </a:p>
        </p:txBody>
      </p:sp>
      <p:sp>
        <p:nvSpPr>
          <p:cNvPr id="3" name="Content Placeholder 2"/>
          <p:cNvSpPr>
            <a:spLocks noGrp="1"/>
          </p:cNvSpPr>
          <p:nvPr>
            <p:ph idx="1"/>
          </p:nvPr>
        </p:nvSpPr>
        <p:spPr/>
        <p:txBody>
          <a:bodyPr/>
          <a:lstStyle/>
          <a:p>
            <a:pPr marL="0" indent="0">
              <a:buNone/>
            </a:pPr>
            <a:r>
              <a:rPr lang="en-US" b="1" dirty="0" smtClean="0"/>
              <a:t>Two different types of cloning with different purposes</a:t>
            </a:r>
          </a:p>
          <a:p>
            <a:r>
              <a:rPr lang="en-US" b="1" dirty="0" smtClean="0"/>
              <a:t>Reproductive cloning:</a:t>
            </a:r>
          </a:p>
          <a:p>
            <a:r>
              <a:rPr lang="en-US" b="1" dirty="0" smtClean="0"/>
              <a:t>Therapeutic </a:t>
            </a:r>
            <a:r>
              <a:rPr lang="en-US" b="1" dirty="0"/>
              <a:t>cloning:</a:t>
            </a:r>
            <a:r>
              <a:rPr lang="en-US"/>
              <a:t> </a:t>
            </a:r>
            <a:endParaRPr lang="en-US" dirty="0"/>
          </a:p>
        </p:txBody>
      </p:sp>
    </p:spTree>
    <p:extLst>
      <p:ext uri="{BB962C8B-B14F-4D97-AF65-F5344CB8AC3E}">
        <p14:creationId xmlns:p14="http://schemas.microsoft.com/office/powerpoint/2010/main" val="51851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GMOs</a:t>
            </a:r>
            <a:endParaRPr lang="en-US" dirty="0"/>
          </a:p>
        </p:txBody>
      </p:sp>
      <p:sp>
        <p:nvSpPr>
          <p:cNvPr id="3" name="Content Placeholder 2"/>
          <p:cNvSpPr>
            <a:spLocks noGrp="1"/>
          </p:cNvSpPr>
          <p:nvPr>
            <p:ph idx="1"/>
          </p:nvPr>
        </p:nvSpPr>
        <p:spPr/>
        <p:txBody>
          <a:bodyPr/>
          <a:lstStyle/>
          <a:p>
            <a:r>
              <a:rPr lang="en-US" dirty="0"/>
              <a:t>Genetically modified organisms (GMOs) are used in agriculture to improve crop yields and reduce farming costs</a:t>
            </a:r>
          </a:p>
          <a:p>
            <a:r>
              <a:rPr lang="en-US" dirty="0"/>
              <a:t>However the use of GM crops is a contentious issue, as economic benefits must be weighed against environmental risks</a:t>
            </a:r>
          </a:p>
        </p:txBody>
      </p:sp>
    </p:spTree>
    <p:extLst>
      <p:ext uri="{BB962C8B-B14F-4D97-AF65-F5344CB8AC3E}">
        <p14:creationId xmlns:p14="http://schemas.microsoft.com/office/powerpoint/2010/main" val="2325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GMOs</a:t>
            </a:r>
            <a:endParaRPr lang="en-US" dirty="0"/>
          </a:p>
        </p:txBody>
      </p:sp>
      <p:sp>
        <p:nvSpPr>
          <p:cNvPr id="3" name="Content Placeholder 2"/>
          <p:cNvSpPr>
            <a:spLocks noGrp="1"/>
          </p:cNvSpPr>
          <p:nvPr>
            <p:ph idx="1"/>
          </p:nvPr>
        </p:nvSpPr>
        <p:spPr/>
        <p:txBody>
          <a:bodyPr>
            <a:normAutofit/>
          </a:bodyPr>
          <a:lstStyle/>
          <a:p>
            <a:r>
              <a:rPr lang="en-US" dirty="0" smtClean="0"/>
              <a:t>Human health</a:t>
            </a:r>
          </a:p>
          <a:p>
            <a:pPr lvl="1"/>
            <a:r>
              <a:rPr lang="en-US" dirty="0" smtClean="0"/>
              <a:t>Can incorporate </a:t>
            </a:r>
            <a:r>
              <a:rPr lang="en-US" dirty="0"/>
              <a:t>genes for certain proteins, </a:t>
            </a:r>
            <a:r>
              <a:rPr lang="en-US" dirty="0" smtClean="0"/>
              <a:t>vitamins, </a:t>
            </a:r>
            <a:r>
              <a:rPr lang="en-US" dirty="0"/>
              <a:t>or vaccines</a:t>
            </a:r>
          </a:p>
          <a:p>
            <a:pPr lvl="1"/>
            <a:r>
              <a:rPr lang="en-US" dirty="0" smtClean="0"/>
              <a:t>Can be made to lack </a:t>
            </a:r>
            <a:r>
              <a:rPr lang="en-US" dirty="0"/>
              <a:t>common natural allergens or toxins</a:t>
            </a:r>
          </a:p>
          <a:p>
            <a:pPr lvl="1"/>
            <a:r>
              <a:rPr lang="en-US" dirty="0" smtClean="0"/>
              <a:t>Could </a:t>
            </a:r>
            <a:r>
              <a:rPr lang="en-US" dirty="0"/>
              <a:t>trigger unexpected adverse health reactions in some individuals</a:t>
            </a:r>
          </a:p>
          <a:p>
            <a:pPr lvl="1"/>
            <a:r>
              <a:rPr lang="en-US" dirty="0"/>
              <a:t>Currently, not all foods with GM components are labelled, making informed decisions of use difficult for </a:t>
            </a:r>
            <a:r>
              <a:rPr lang="en-US" dirty="0" smtClean="0"/>
              <a:t>consumers</a:t>
            </a:r>
            <a:endParaRPr lang="en-US" dirty="0"/>
          </a:p>
        </p:txBody>
      </p:sp>
    </p:spTree>
    <p:extLst>
      <p:ext uri="{BB962C8B-B14F-4D97-AF65-F5344CB8AC3E}">
        <p14:creationId xmlns:p14="http://schemas.microsoft.com/office/powerpoint/2010/main" val="27213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GMOs</a:t>
            </a:r>
            <a:endParaRPr lang="en-US" dirty="0"/>
          </a:p>
        </p:txBody>
      </p:sp>
      <p:sp>
        <p:nvSpPr>
          <p:cNvPr id="3" name="Content Placeholder 2"/>
          <p:cNvSpPr>
            <a:spLocks noGrp="1"/>
          </p:cNvSpPr>
          <p:nvPr>
            <p:ph idx="1"/>
          </p:nvPr>
        </p:nvSpPr>
        <p:spPr/>
        <p:txBody>
          <a:bodyPr>
            <a:normAutofit/>
          </a:bodyPr>
          <a:lstStyle/>
          <a:p>
            <a:r>
              <a:rPr lang="en-US" dirty="0" smtClean="0"/>
              <a:t>Economics</a:t>
            </a:r>
          </a:p>
          <a:p>
            <a:pPr lvl="1"/>
            <a:r>
              <a:rPr lang="en-US" dirty="0" smtClean="0"/>
              <a:t>Grow </a:t>
            </a:r>
            <a:r>
              <a:rPr lang="en-US" dirty="0"/>
              <a:t>in a wider range of environments (e.g. drought / frost / salinity resistance)</a:t>
            </a:r>
          </a:p>
          <a:p>
            <a:pPr lvl="1"/>
            <a:r>
              <a:rPr lang="en-US" dirty="0" smtClean="0"/>
              <a:t>Produce </a:t>
            </a:r>
            <a:r>
              <a:rPr lang="en-US" dirty="0"/>
              <a:t>greater yields (crops can potentially grow larger and faster)</a:t>
            </a:r>
          </a:p>
          <a:p>
            <a:pPr lvl="1"/>
            <a:r>
              <a:rPr lang="en-US" dirty="0" smtClean="0"/>
              <a:t>Slow </a:t>
            </a:r>
            <a:r>
              <a:rPr lang="en-US" dirty="0"/>
              <a:t>the rate of spoiling, leading to longer shelf lives for GM foods</a:t>
            </a:r>
          </a:p>
          <a:p>
            <a:pPr lvl="1"/>
            <a:r>
              <a:rPr lang="en-US" dirty="0" smtClean="0"/>
              <a:t>Resistance </a:t>
            </a:r>
            <a:r>
              <a:rPr lang="en-US" dirty="0"/>
              <a:t>to certain viruses or produce toxins to pests </a:t>
            </a:r>
            <a:r>
              <a:rPr lang="en-US" dirty="0" smtClean="0"/>
              <a:t>Herbicide </a:t>
            </a:r>
            <a:r>
              <a:rPr lang="en-US" dirty="0"/>
              <a:t>resistant crops can be used to allow for the easier killing of weeds (which compete with crops for soil nutrients)</a:t>
            </a:r>
          </a:p>
          <a:p>
            <a:pPr lvl="1"/>
            <a:r>
              <a:rPr lang="en-US" dirty="0" smtClean="0"/>
              <a:t>Improved </a:t>
            </a:r>
            <a:r>
              <a:rPr lang="en-US" dirty="0"/>
              <a:t>yield, reduction in farming costs and ability to farm more land will provide an economic benefit to farmers</a:t>
            </a:r>
          </a:p>
          <a:p>
            <a:pPr lvl="1"/>
            <a:r>
              <a:rPr lang="en-US" dirty="0" smtClean="0"/>
              <a:t>Patent </a:t>
            </a:r>
            <a:r>
              <a:rPr lang="en-US" dirty="0"/>
              <a:t>protection allows biotech companies to restrict the use of seeds and force farmers to pay high prices for use</a:t>
            </a:r>
          </a:p>
          <a:p>
            <a:endParaRPr lang="en-US" dirty="0"/>
          </a:p>
        </p:txBody>
      </p:sp>
    </p:spTree>
    <p:extLst>
      <p:ext uri="{BB962C8B-B14F-4D97-AF65-F5344CB8AC3E}">
        <p14:creationId xmlns:p14="http://schemas.microsoft.com/office/powerpoint/2010/main" val="171984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159282" y="1868917"/>
            <a:ext cx="6610227" cy="4826851"/>
          </a:xfrm>
        </p:spPr>
        <p:txBody>
          <a:bodyPr/>
          <a:lstStyle/>
          <a:p>
            <a:r>
              <a:rPr lang="en-US" sz="2400" dirty="0" smtClean="0"/>
              <a:t>A thermal cycler is used to complete the PCR process </a:t>
            </a:r>
          </a:p>
          <a:p>
            <a:pPr lvl="1"/>
            <a:r>
              <a:rPr lang="en-US" sz="2400" i="1" dirty="0" smtClean="0"/>
              <a:t>Denaturation</a:t>
            </a:r>
            <a:r>
              <a:rPr lang="en-US" sz="2400" dirty="0"/>
              <a:t> </a:t>
            </a:r>
            <a:endParaRPr lang="en-US" sz="2400" dirty="0" smtClean="0"/>
          </a:p>
          <a:p>
            <a:pPr lvl="1"/>
            <a:r>
              <a:rPr lang="en-US" sz="2400" i="1" dirty="0" smtClean="0"/>
              <a:t>Annealing</a:t>
            </a:r>
            <a:r>
              <a:rPr lang="en-US" sz="2400" dirty="0"/>
              <a:t> </a:t>
            </a:r>
            <a:endParaRPr lang="en-US" sz="2400" dirty="0" smtClean="0"/>
          </a:p>
          <a:p>
            <a:pPr lvl="1"/>
            <a:r>
              <a:rPr lang="en-US" sz="2400" i="1" dirty="0" smtClean="0"/>
              <a:t>Elongation</a:t>
            </a:r>
            <a:r>
              <a:rPr lang="en-US" sz="2400" dirty="0"/>
              <a:t> </a:t>
            </a:r>
            <a:endParaRPr lang="en-US" dirty="0"/>
          </a:p>
        </p:txBody>
      </p:sp>
      <p:pic>
        <p:nvPicPr>
          <p:cNvPr id="4" name="Picture 3"/>
          <p:cNvPicPr>
            <a:picLocks noChangeAspect="1"/>
          </p:cNvPicPr>
          <p:nvPr/>
        </p:nvPicPr>
        <p:blipFill>
          <a:blip r:embed="rId2"/>
          <a:stretch>
            <a:fillRect/>
          </a:stretch>
        </p:blipFill>
        <p:spPr>
          <a:xfrm>
            <a:off x="7868725" y="1147399"/>
            <a:ext cx="3533775" cy="5429250"/>
          </a:xfrm>
          <a:prstGeom prst="rect">
            <a:avLst/>
          </a:prstGeom>
        </p:spPr>
      </p:pic>
    </p:spTree>
    <p:extLst>
      <p:ext uri="{BB962C8B-B14F-4D97-AF65-F5344CB8AC3E}">
        <p14:creationId xmlns:p14="http://schemas.microsoft.com/office/powerpoint/2010/main" val="36530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GMOs</a:t>
            </a:r>
            <a:endParaRPr lang="en-US" dirty="0"/>
          </a:p>
        </p:txBody>
      </p:sp>
      <p:sp>
        <p:nvSpPr>
          <p:cNvPr id="3" name="Content Placeholder 2"/>
          <p:cNvSpPr>
            <a:spLocks noGrp="1"/>
          </p:cNvSpPr>
          <p:nvPr>
            <p:ph idx="1"/>
          </p:nvPr>
        </p:nvSpPr>
        <p:spPr/>
        <p:txBody>
          <a:bodyPr>
            <a:normAutofit lnSpcReduction="10000"/>
          </a:bodyPr>
          <a:lstStyle/>
          <a:p>
            <a:r>
              <a:rPr lang="en-US" dirty="0" smtClean="0"/>
              <a:t>Environment</a:t>
            </a:r>
          </a:p>
          <a:p>
            <a:pPr lvl="1"/>
            <a:r>
              <a:rPr lang="en-US" dirty="0"/>
              <a:t>The ability to farm a wider range of environments with GM crops will potentially reduce the need for associated deforestation</a:t>
            </a:r>
          </a:p>
          <a:p>
            <a:pPr lvl="1"/>
            <a:r>
              <a:rPr lang="en-US" dirty="0"/>
              <a:t>G</a:t>
            </a:r>
            <a:r>
              <a:rPr lang="en-US" dirty="0" smtClean="0"/>
              <a:t>eneration </a:t>
            </a:r>
            <a:r>
              <a:rPr lang="en-US" dirty="0"/>
              <a:t>of pest-resistant crops means that less chemical insecticides will be released into the environment</a:t>
            </a:r>
          </a:p>
          <a:p>
            <a:pPr lvl="1"/>
            <a:r>
              <a:rPr lang="en-US" dirty="0" smtClean="0"/>
              <a:t>GM </a:t>
            </a:r>
            <a:r>
              <a:rPr lang="en-US" dirty="0"/>
              <a:t>crops could potentially reduce biodiversity in a region by competing with indigenous plant life</a:t>
            </a:r>
          </a:p>
          <a:p>
            <a:pPr lvl="1"/>
            <a:r>
              <a:rPr lang="en-US" dirty="0"/>
              <a:t>Furthermore, proteins or toxins produced by GM crops could negatively affect certain organisms within the ecosystem</a:t>
            </a:r>
          </a:p>
          <a:p>
            <a:pPr lvl="1"/>
            <a:r>
              <a:rPr lang="en-US" dirty="0"/>
              <a:t>Cross-pollination by GM crops could also result in the formation of herbicide-resistant weeds and grasses</a:t>
            </a:r>
          </a:p>
          <a:p>
            <a:pPr lvl="1"/>
            <a:r>
              <a:rPr lang="en-US" dirty="0"/>
              <a:t>GM crops with pest toxins could also accelerate the evolution of resistant pest species</a:t>
            </a:r>
          </a:p>
          <a:p>
            <a:endParaRPr lang="en-US" dirty="0"/>
          </a:p>
        </p:txBody>
      </p:sp>
    </p:spTree>
    <p:extLst>
      <p:ext uri="{BB962C8B-B14F-4D97-AF65-F5344CB8AC3E}">
        <p14:creationId xmlns:p14="http://schemas.microsoft.com/office/powerpoint/2010/main" val="241399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GMOs</a:t>
            </a:r>
            <a:endParaRPr lang="en-US" dirty="0"/>
          </a:p>
        </p:txBody>
      </p:sp>
      <p:sp>
        <p:nvSpPr>
          <p:cNvPr id="3" name="Content Placeholder 2"/>
          <p:cNvSpPr>
            <a:spLocks noGrp="1"/>
          </p:cNvSpPr>
          <p:nvPr>
            <p:ph idx="1"/>
          </p:nvPr>
        </p:nvSpPr>
        <p:spPr/>
        <p:txBody>
          <a:bodyPr/>
          <a:lstStyle/>
          <a:p>
            <a:r>
              <a:rPr lang="en-US" dirty="0"/>
              <a:t>Analysis of data on risks to monarch butterflies of </a:t>
            </a:r>
            <a:r>
              <a:rPr lang="en-US" dirty="0" err="1"/>
              <a:t>Bt</a:t>
            </a:r>
            <a:r>
              <a:rPr lang="en-US" dirty="0"/>
              <a:t> </a:t>
            </a:r>
            <a:r>
              <a:rPr lang="en-US" dirty="0" smtClean="0"/>
              <a:t>crops</a:t>
            </a:r>
          </a:p>
          <a:p>
            <a:r>
              <a:rPr lang="en-US" dirty="0" smtClean="0"/>
              <a:t>On </a:t>
            </a:r>
            <a:r>
              <a:rPr lang="en-US" dirty="0" err="1" smtClean="0"/>
              <a:t>edmodo</a:t>
            </a:r>
            <a:endParaRPr lang="en-US" dirty="0" smtClean="0"/>
          </a:p>
          <a:p>
            <a:pPr marL="457200" lvl="1" indent="0">
              <a:buNone/>
            </a:pPr>
            <a:endParaRPr lang="en-US" dirty="0"/>
          </a:p>
        </p:txBody>
      </p:sp>
    </p:spTree>
    <p:extLst>
      <p:ext uri="{BB962C8B-B14F-4D97-AF65-F5344CB8AC3E}">
        <p14:creationId xmlns:p14="http://schemas.microsoft.com/office/powerpoint/2010/main" val="21915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Endonucleases </a:t>
            </a:r>
            <a:endParaRPr lang="en-US" dirty="0"/>
          </a:p>
        </p:txBody>
      </p:sp>
      <p:sp>
        <p:nvSpPr>
          <p:cNvPr id="3" name="Content Placeholder 2"/>
          <p:cNvSpPr>
            <a:spLocks noGrp="1"/>
          </p:cNvSpPr>
          <p:nvPr>
            <p:ph idx="1"/>
          </p:nvPr>
        </p:nvSpPr>
        <p:spPr>
          <a:xfrm>
            <a:off x="1280160" y="2190749"/>
            <a:ext cx="5002653" cy="3986213"/>
          </a:xfrm>
        </p:spPr>
        <p:txBody>
          <a:bodyPr/>
          <a:lstStyle/>
          <a:p>
            <a:r>
              <a:rPr lang="en-US" dirty="0" smtClean="0"/>
              <a:t>Aka restriction enzymes</a:t>
            </a:r>
          </a:p>
          <a:p>
            <a:r>
              <a:rPr lang="en-US" dirty="0" smtClean="0"/>
              <a:t>Cut DNA at specific locations known as restriction sites</a:t>
            </a:r>
          </a:p>
          <a:p>
            <a:r>
              <a:rPr lang="en-US" dirty="0" smtClean="0"/>
              <a:t>Each enzyme cuts at a different site</a:t>
            </a:r>
          </a:p>
          <a:p>
            <a:pPr lvl="1"/>
            <a:r>
              <a:rPr lang="en-US" dirty="0" smtClean="0"/>
              <a:t>Can produce blunt ends or sticky ends</a:t>
            </a:r>
          </a:p>
        </p:txBody>
      </p:sp>
      <p:pic>
        <p:nvPicPr>
          <p:cNvPr id="2050" name="Picture 2" descr="Image result for restriction enzy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6028" y="1932373"/>
            <a:ext cx="3855986" cy="450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1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Mapping </a:t>
            </a:r>
            <a:endParaRPr lang="en-US" dirty="0"/>
          </a:p>
        </p:txBody>
      </p:sp>
      <p:sp>
        <p:nvSpPr>
          <p:cNvPr id="3" name="Content Placeholder 2"/>
          <p:cNvSpPr>
            <a:spLocks noGrp="1"/>
          </p:cNvSpPr>
          <p:nvPr>
            <p:ph idx="1"/>
          </p:nvPr>
        </p:nvSpPr>
        <p:spPr>
          <a:xfrm>
            <a:off x="619432" y="2190749"/>
            <a:ext cx="4262284" cy="3986213"/>
          </a:xfrm>
        </p:spPr>
        <p:txBody>
          <a:bodyPr>
            <a:normAutofit/>
          </a:bodyPr>
          <a:lstStyle/>
          <a:p>
            <a:r>
              <a:rPr lang="en-US" sz="2400" dirty="0" smtClean="0"/>
              <a:t>How many pieces would you have if you were to cut the plasmid with </a:t>
            </a:r>
            <a:r>
              <a:rPr lang="en-US" sz="2400" dirty="0" err="1" smtClean="0"/>
              <a:t>ScaI</a:t>
            </a:r>
            <a:r>
              <a:rPr lang="en-US" sz="2400" dirty="0" smtClean="0"/>
              <a:t>? </a:t>
            </a:r>
          </a:p>
          <a:p>
            <a:r>
              <a:rPr lang="en-US" sz="2400" dirty="0" smtClean="0"/>
              <a:t>What would their sizes be?</a:t>
            </a:r>
          </a:p>
          <a:p>
            <a:r>
              <a:rPr lang="en-US" sz="2400" dirty="0" smtClean="0"/>
              <a:t>What about </a:t>
            </a:r>
            <a:r>
              <a:rPr lang="en-US" sz="2400" dirty="0" err="1" smtClean="0"/>
              <a:t>NzuI</a:t>
            </a:r>
            <a:r>
              <a:rPr lang="en-US" sz="2400" dirty="0" smtClean="0"/>
              <a:t>?</a:t>
            </a:r>
            <a:endParaRPr lang="en-US" sz="2400" dirty="0"/>
          </a:p>
        </p:txBody>
      </p:sp>
      <p:pic>
        <p:nvPicPr>
          <p:cNvPr id="3074" name="Picture 2" descr="Image result for restriction m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962" y="657197"/>
            <a:ext cx="6068244" cy="608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Genetic Modification </a:t>
            </a:r>
            <a:endParaRPr lang="en-US" dirty="0"/>
          </a:p>
        </p:txBody>
      </p:sp>
      <p:sp>
        <p:nvSpPr>
          <p:cNvPr id="5" name="Content Placeholder 4"/>
          <p:cNvSpPr>
            <a:spLocks noGrp="1"/>
          </p:cNvSpPr>
          <p:nvPr>
            <p:ph idx="1"/>
          </p:nvPr>
        </p:nvSpPr>
        <p:spPr/>
        <p:txBody>
          <a:bodyPr>
            <a:normAutofit/>
          </a:bodyPr>
          <a:lstStyle/>
          <a:p>
            <a:r>
              <a:rPr lang="en-US" dirty="0"/>
              <a:t>Gene modification is carried out by gene transfer between </a:t>
            </a:r>
            <a:r>
              <a:rPr lang="en-US" dirty="0" smtClean="0"/>
              <a:t>species</a:t>
            </a:r>
          </a:p>
          <a:p>
            <a:r>
              <a:rPr lang="en-US" dirty="0" smtClean="0"/>
              <a:t>The genetic </a:t>
            </a:r>
            <a:r>
              <a:rPr lang="en-US" dirty="0"/>
              <a:t>code </a:t>
            </a:r>
            <a:r>
              <a:rPr lang="en-US" dirty="0" smtClean="0"/>
              <a:t>is universal so an </a:t>
            </a:r>
            <a:r>
              <a:rPr lang="en-US" dirty="0"/>
              <a:t>organism can potentially express a new trait if the appropriate gene is introduced into its genome</a:t>
            </a:r>
          </a:p>
          <a:p>
            <a:r>
              <a:rPr lang="en-US" dirty="0"/>
              <a:t>The transfer of genes between species is called </a:t>
            </a:r>
            <a:r>
              <a:rPr lang="en-US" b="1" dirty="0"/>
              <a:t>gene modification</a:t>
            </a:r>
            <a:r>
              <a:rPr lang="en-US" dirty="0"/>
              <a:t>, and the new organism created is called a </a:t>
            </a:r>
            <a:r>
              <a:rPr lang="en-US" b="1" dirty="0"/>
              <a:t>transgenic</a:t>
            </a:r>
            <a:endParaRPr lang="en-US" dirty="0"/>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352389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Modification</a:t>
            </a:r>
            <a:endParaRPr lang="en-US" dirty="0"/>
          </a:p>
        </p:txBody>
      </p:sp>
      <p:sp>
        <p:nvSpPr>
          <p:cNvPr id="3" name="Content Placeholder 2"/>
          <p:cNvSpPr>
            <a:spLocks noGrp="1"/>
          </p:cNvSpPr>
          <p:nvPr>
            <p:ph idx="1"/>
          </p:nvPr>
        </p:nvSpPr>
        <p:spPr>
          <a:xfrm>
            <a:off x="91225" y="1828456"/>
            <a:ext cx="10515600" cy="4351338"/>
          </a:xfrm>
        </p:spPr>
        <p:txBody>
          <a:bodyPr/>
          <a:lstStyle/>
          <a:p>
            <a:r>
              <a:rPr lang="en-US" dirty="0" smtClean="0"/>
              <a:t>Four main steps:</a:t>
            </a:r>
          </a:p>
          <a:p>
            <a:pPr lvl="1"/>
            <a:r>
              <a:rPr lang="en-US" dirty="0" smtClean="0"/>
              <a:t>Isolation </a:t>
            </a:r>
            <a:r>
              <a:rPr lang="en-US" dirty="0"/>
              <a:t>of gene and vector (by PCR)</a:t>
            </a:r>
          </a:p>
          <a:p>
            <a:pPr lvl="1"/>
            <a:r>
              <a:rPr lang="en-US" dirty="0"/>
              <a:t>Digestion of gene and vector (by restriction endonuclease)</a:t>
            </a:r>
          </a:p>
          <a:p>
            <a:pPr lvl="1"/>
            <a:r>
              <a:rPr lang="en-US" dirty="0"/>
              <a:t>Ligation of gene and vector (by DNA ligase)</a:t>
            </a:r>
          </a:p>
          <a:p>
            <a:pPr lvl="1"/>
            <a:r>
              <a:rPr lang="en-US" dirty="0"/>
              <a:t>Selection and expression of transgenic construct</a:t>
            </a:r>
          </a:p>
          <a:p>
            <a:endParaRPr lang="en-US" dirty="0"/>
          </a:p>
        </p:txBody>
      </p:sp>
      <p:pic>
        <p:nvPicPr>
          <p:cNvPr id="4" name="Content Placeholder 3"/>
          <p:cNvPicPr>
            <a:picLocks noChangeAspect="1"/>
          </p:cNvPicPr>
          <p:nvPr/>
        </p:nvPicPr>
        <p:blipFill>
          <a:blip r:embed="rId2"/>
          <a:stretch>
            <a:fillRect/>
          </a:stretch>
        </p:blipFill>
        <p:spPr>
          <a:xfrm>
            <a:off x="4082602" y="3600065"/>
            <a:ext cx="7096261" cy="3257935"/>
          </a:xfrm>
          <a:prstGeom prst="rect">
            <a:avLst/>
          </a:prstGeom>
        </p:spPr>
      </p:pic>
    </p:spTree>
    <p:extLst>
      <p:ext uri="{BB962C8B-B14F-4D97-AF65-F5344CB8AC3E}">
        <p14:creationId xmlns:p14="http://schemas.microsoft.com/office/powerpoint/2010/main" val="206666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of gene and vector</a:t>
            </a:r>
            <a:endParaRPr lang="en-US" dirty="0"/>
          </a:p>
        </p:txBody>
      </p:sp>
      <p:sp>
        <p:nvSpPr>
          <p:cNvPr id="3" name="Content Placeholder 2"/>
          <p:cNvSpPr>
            <a:spLocks noGrp="1"/>
          </p:cNvSpPr>
          <p:nvPr>
            <p:ph idx="1"/>
          </p:nvPr>
        </p:nvSpPr>
        <p:spPr/>
        <p:txBody>
          <a:bodyPr>
            <a:normAutofit/>
          </a:bodyPr>
          <a:lstStyle/>
          <a:p>
            <a:r>
              <a:rPr lang="en-US" dirty="0" smtClean="0"/>
              <a:t>Isolate DNA</a:t>
            </a:r>
          </a:p>
          <a:p>
            <a:r>
              <a:rPr lang="en-US" dirty="0" smtClean="0"/>
              <a:t>Use PCR to amplify </a:t>
            </a:r>
          </a:p>
          <a:p>
            <a:r>
              <a:rPr lang="en-US" dirty="0" smtClean="0"/>
              <a:t>A vector is chosen </a:t>
            </a:r>
          </a:p>
          <a:p>
            <a:pPr marL="0" indent="0">
              <a:buNone/>
            </a:pPr>
            <a:endParaRPr lang="en-US" dirty="0"/>
          </a:p>
        </p:txBody>
      </p:sp>
    </p:spTree>
    <p:extLst>
      <p:ext uri="{BB962C8B-B14F-4D97-AF65-F5344CB8AC3E}">
        <p14:creationId xmlns:p14="http://schemas.microsoft.com/office/powerpoint/2010/main" val="91914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with restriction enzymes</a:t>
            </a:r>
            <a:endParaRPr lang="en-US" dirty="0"/>
          </a:p>
        </p:txBody>
      </p:sp>
      <p:sp>
        <p:nvSpPr>
          <p:cNvPr id="3" name="Content Placeholder 2"/>
          <p:cNvSpPr>
            <a:spLocks noGrp="1"/>
          </p:cNvSpPr>
          <p:nvPr>
            <p:ph idx="1"/>
          </p:nvPr>
        </p:nvSpPr>
        <p:spPr/>
        <p:txBody>
          <a:bodyPr/>
          <a:lstStyle/>
          <a:p>
            <a:r>
              <a:rPr lang="en-US" dirty="0"/>
              <a:t>In order to incorporate a gene of interest into a vector, both must be cut with restriction enzymes at specific </a:t>
            </a:r>
            <a:r>
              <a:rPr lang="en-US" i="1" dirty="0"/>
              <a:t>recognition sites</a:t>
            </a:r>
            <a:endParaRPr lang="en-US" dirty="0"/>
          </a:p>
          <a:p>
            <a:pPr marL="0" indent="0">
              <a:buNone/>
            </a:pPr>
            <a:endParaRPr lang="en-US" dirty="0"/>
          </a:p>
        </p:txBody>
      </p:sp>
    </p:spTree>
    <p:extLst>
      <p:ext uri="{BB962C8B-B14F-4D97-AF65-F5344CB8AC3E}">
        <p14:creationId xmlns:p14="http://schemas.microsoft.com/office/powerpoint/2010/main" val="137960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TotalTime>
  <Words>862</Words>
  <Application>Microsoft Office PowerPoint</Application>
  <PresentationFormat>Widescreen</PresentationFormat>
  <Paragraphs>113</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Wingdings</vt:lpstr>
      <vt:lpstr>Educational subjects 16x9</vt:lpstr>
      <vt:lpstr>Genetic Modification</vt:lpstr>
      <vt:lpstr>PCR</vt:lpstr>
      <vt:lpstr>PCR</vt:lpstr>
      <vt:lpstr>Restriction Endonucleases </vt:lpstr>
      <vt:lpstr>Restriction Mapping </vt:lpstr>
      <vt:lpstr>Genetic Modification </vt:lpstr>
      <vt:lpstr>Genetic Modification</vt:lpstr>
      <vt:lpstr>Isolation of gene and vector</vt:lpstr>
      <vt:lpstr>Digestion with restriction enzymes</vt:lpstr>
      <vt:lpstr>Ligation of vector and insert </vt:lpstr>
      <vt:lpstr>Selection and expression</vt:lpstr>
      <vt:lpstr>PowerPoint Presentation</vt:lpstr>
      <vt:lpstr>Gel Electrophoresis</vt:lpstr>
      <vt:lpstr>Gel Electrophoresis</vt:lpstr>
      <vt:lpstr>Gel Electrophoresis </vt:lpstr>
      <vt:lpstr>Gel Electrophoresis</vt:lpstr>
      <vt:lpstr>Gel Electrophoresis</vt:lpstr>
      <vt:lpstr>Cloning</vt:lpstr>
      <vt:lpstr>Cloning </vt:lpstr>
      <vt:lpstr>Cloning</vt:lpstr>
      <vt:lpstr>Cloning</vt:lpstr>
      <vt:lpstr>Cloning</vt:lpstr>
      <vt:lpstr>Cloning</vt:lpstr>
      <vt:lpstr>PowerPoint Presentation</vt:lpstr>
      <vt:lpstr>Cloning</vt:lpstr>
      <vt:lpstr>Cloning</vt:lpstr>
      <vt:lpstr>GMOs</vt:lpstr>
      <vt:lpstr>GMOs</vt:lpstr>
      <vt:lpstr>GMOs</vt:lpstr>
      <vt:lpstr>GMOs</vt:lpstr>
      <vt:lpstr>GMOs</vt:lpstr>
    </vt:vector>
  </TitlesOfParts>
  <Company>Onslow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Modification</dc:title>
  <dc:creator>Kelly Dillman</dc:creator>
  <cp:lastModifiedBy>Kelly Dillman</cp:lastModifiedBy>
  <cp:revision>3</cp:revision>
  <dcterms:created xsi:type="dcterms:W3CDTF">2017-05-16T18:51:09Z</dcterms:created>
  <dcterms:modified xsi:type="dcterms:W3CDTF">2017-05-22T12:25:56Z</dcterms:modified>
</cp:coreProperties>
</file>