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2" r:id="rId16"/>
    <p:sldId id="270" r:id="rId17"/>
    <p:sldId id="273" r:id="rId18"/>
    <p:sldId id="271" r:id="rId19"/>
    <p:sldId id="275" r:id="rId20"/>
    <p:sldId id="274" r:id="rId21"/>
    <p:sldId id="276" r:id="rId22"/>
    <p:sldId id="277" r:id="rId23"/>
    <p:sldId id="278" r:id="rId24"/>
    <p:sldId id="279" r:id="rId25"/>
    <p:sldId id="282" r:id="rId26"/>
    <p:sldId id="281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160171-F32E-4999-8C19-CF0025FB8FBC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75E2B5AE-FC7E-49C4-AC4C-AFF52E35E6B0}">
      <dgm:prSet phldrT="[Text]"/>
      <dgm:spPr/>
      <dgm:t>
        <a:bodyPr/>
        <a:lstStyle/>
        <a:p>
          <a:r>
            <a:rPr lang="en-US" dirty="0" smtClean="0"/>
            <a:t>Hypothalamus</a:t>
          </a:r>
          <a:endParaRPr lang="en-US" dirty="0"/>
        </a:p>
      </dgm:t>
    </dgm:pt>
    <dgm:pt modelId="{43356D26-9F11-4AEA-8520-FD1C7EA29F23}" type="parTrans" cxnId="{AD6721E0-95E5-4167-9CA3-B919E8C387D3}">
      <dgm:prSet/>
      <dgm:spPr/>
      <dgm:t>
        <a:bodyPr/>
        <a:lstStyle/>
        <a:p>
          <a:endParaRPr lang="en-US"/>
        </a:p>
      </dgm:t>
    </dgm:pt>
    <dgm:pt modelId="{35CD4274-6397-47B5-A2FD-3C12A7DE19A7}" type="sibTrans" cxnId="{AD6721E0-95E5-4167-9CA3-B919E8C387D3}">
      <dgm:prSet/>
      <dgm:spPr/>
      <dgm:t>
        <a:bodyPr/>
        <a:lstStyle/>
        <a:p>
          <a:endParaRPr lang="en-US"/>
        </a:p>
      </dgm:t>
    </dgm:pt>
    <dgm:pt modelId="{44317324-7983-4C87-ADD5-F646D35B8A3F}">
      <dgm:prSet phldrT="[Text]"/>
      <dgm:spPr/>
      <dgm:t>
        <a:bodyPr/>
        <a:lstStyle/>
        <a:p>
          <a:r>
            <a:rPr lang="en-US" dirty="0" smtClean="0"/>
            <a:t>Pituitary gland</a:t>
          </a:r>
          <a:endParaRPr lang="en-US" dirty="0"/>
        </a:p>
      </dgm:t>
    </dgm:pt>
    <dgm:pt modelId="{9D5A4BDA-7578-451E-A97E-B3BBC3E47045}" type="parTrans" cxnId="{5ED5C8CC-E5AA-4D94-8C01-BE26E4F15C03}">
      <dgm:prSet/>
      <dgm:spPr/>
      <dgm:t>
        <a:bodyPr/>
        <a:lstStyle/>
        <a:p>
          <a:endParaRPr lang="en-US"/>
        </a:p>
      </dgm:t>
    </dgm:pt>
    <dgm:pt modelId="{8D29EBFD-6BCF-427C-9C61-B9674E7D747A}" type="sibTrans" cxnId="{5ED5C8CC-E5AA-4D94-8C01-BE26E4F15C03}">
      <dgm:prSet/>
      <dgm:spPr/>
      <dgm:t>
        <a:bodyPr/>
        <a:lstStyle/>
        <a:p>
          <a:endParaRPr lang="en-US"/>
        </a:p>
      </dgm:t>
    </dgm:pt>
    <dgm:pt modelId="{7EEDE839-EC47-4A2F-9FF4-925093BDF7EA}">
      <dgm:prSet phldrT="[Text]"/>
      <dgm:spPr/>
      <dgm:t>
        <a:bodyPr/>
        <a:lstStyle/>
        <a:p>
          <a:r>
            <a:rPr lang="en-US" dirty="0" smtClean="0"/>
            <a:t>Endocrine glands</a:t>
          </a:r>
          <a:endParaRPr lang="en-US" dirty="0"/>
        </a:p>
      </dgm:t>
    </dgm:pt>
    <dgm:pt modelId="{DE5915F9-D0AB-4AD1-AE90-6D4C38BB7AAA}" type="parTrans" cxnId="{DA560C5C-F61C-4954-91B0-B5CABC45B807}">
      <dgm:prSet/>
      <dgm:spPr/>
      <dgm:t>
        <a:bodyPr/>
        <a:lstStyle/>
        <a:p>
          <a:endParaRPr lang="en-US"/>
        </a:p>
      </dgm:t>
    </dgm:pt>
    <dgm:pt modelId="{8F9ACF73-D60A-48C1-857B-A13DD756269B}" type="sibTrans" cxnId="{DA560C5C-F61C-4954-91B0-B5CABC45B807}">
      <dgm:prSet/>
      <dgm:spPr/>
      <dgm:t>
        <a:bodyPr/>
        <a:lstStyle/>
        <a:p>
          <a:endParaRPr lang="en-US"/>
        </a:p>
      </dgm:t>
    </dgm:pt>
    <dgm:pt modelId="{857CB5AB-65F5-4FB3-B5B4-BC342FA5BA71}" type="pres">
      <dgm:prSet presAssocID="{7D160171-F32E-4999-8C19-CF0025FB8FBC}" presName="Name0" presStyleCnt="0">
        <dgm:presLayoutVars>
          <dgm:dir/>
          <dgm:animLvl val="lvl"/>
          <dgm:resizeHandles val="exact"/>
        </dgm:presLayoutVars>
      </dgm:prSet>
      <dgm:spPr/>
    </dgm:pt>
    <dgm:pt modelId="{8FD6F99B-0CC5-4382-9B30-20654AE0B20E}" type="pres">
      <dgm:prSet presAssocID="{75E2B5AE-FC7E-49C4-AC4C-AFF52E35E6B0}" presName="Name8" presStyleCnt="0"/>
      <dgm:spPr/>
    </dgm:pt>
    <dgm:pt modelId="{4C64ADB8-A49C-46E1-B931-F7AAE88EAAC4}" type="pres">
      <dgm:prSet presAssocID="{75E2B5AE-FC7E-49C4-AC4C-AFF52E35E6B0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88B616-1756-48DB-A936-EE0E57917DD7}" type="pres">
      <dgm:prSet presAssocID="{75E2B5AE-FC7E-49C4-AC4C-AFF52E35E6B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9011B6-6871-4653-A517-73DA11CF85DC}" type="pres">
      <dgm:prSet presAssocID="{44317324-7983-4C87-ADD5-F646D35B8A3F}" presName="Name8" presStyleCnt="0"/>
      <dgm:spPr/>
    </dgm:pt>
    <dgm:pt modelId="{9847528E-F355-4DC4-A4D3-64AD2D5F83C0}" type="pres">
      <dgm:prSet presAssocID="{44317324-7983-4C87-ADD5-F646D35B8A3F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83D5CA-0707-4F20-8626-847ED03A48B8}" type="pres">
      <dgm:prSet presAssocID="{44317324-7983-4C87-ADD5-F646D35B8A3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DFF537-B708-4823-A6AD-D081BEFF0223}" type="pres">
      <dgm:prSet presAssocID="{7EEDE839-EC47-4A2F-9FF4-925093BDF7EA}" presName="Name8" presStyleCnt="0"/>
      <dgm:spPr/>
    </dgm:pt>
    <dgm:pt modelId="{B022B330-2FD7-49F2-8EE3-336401E77E6E}" type="pres">
      <dgm:prSet presAssocID="{7EEDE839-EC47-4A2F-9FF4-925093BDF7EA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AEB01E-3859-4252-A408-044A85230598}" type="pres">
      <dgm:prSet presAssocID="{7EEDE839-EC47-4A2F-9FF4-925093BDF7E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6DA25E8-2127-4058-9A85-5A9E31B91D67}" type="presOf" srcId="{75E2B5AE-FC7E-49C4-AC4C-AFF52E35E6B0}" destId="{4488B616-1756-48DB-A936-EE0E57917DD7}" srcOrd="1" destOrd="0" presId="urn:microsoft.com/office/officeart/2005/8/layout/pyramid3"/>
    <dgm:cxn modelId="{5ED5C8CC-E5AA-4D94-8C01-BE26E4F15C03}" srcId="{7D160171-F32E-4999-8C19-CF0025FB8FBC}" destId="{44317324-7983-4C87-ADD5-F646D35B8A3F}" srcOrd="1" destOrd="0" parTransId="{9D5A4BDA-7578-451E-A97E-B3BBC3E47045}" sibTransId="{8D29EBFD-6BCF-427C-9C61-B9674E7D747A}"/>
    <dgm:cxn modelId="{63E9B024-BAE6-4CD6-86ED-CC737E5D5EAC}" type="presOf" srcId="{7D160171-F32E-4999-8C19-CF0025FB8FBC}" destId="{857CB5AB-65F5-4FB3-B5B4-BC342FA5BA71}" srcOrd="0" destOrd="0" presId="urn:microsoft.com/office/officeart/2005/8/layout/pyramid3"/>
    <dgm:cxn modelId="{AD6721E0-95E5-4167-9CA3-B919E8C387D3}" srcId="{7D160171-F32E-4999-8C19-CF0025FB8FBC}" destId="{75E2B5AE-FC7E-49C4-AC4C-AFF52E35E6B0}" srcOrd="0" destOrd="0" parTransId="{43356D26-9F11-4AEA-8520-FD1C7EA29F23}" sibTransId="{35CD4274-6397-47B5-A2FD-3C12A7DE19A7}"/>
    <dgm:cxn modelId="{D546FE14-830C-4B68-86DE-F0EB056CE837}" type="presOf" srcId="{7EEDE839-EC47-4A2F-9FF4-925093BDF7EA}" destId="{3EAEB01E-3859-4252-A408-044A85230598}" srcOrd="1" destOrd="0" presId="urn:microsoft.com/office/officeart/2005/8/layout/pyramid3"/>
    <dgm:cxn modelId="{707444E9-6CDA-48D3-987B-EF6AAE03ECD4}" type="presOf" srcId="{44317324-7983-4C87-ADD5-F646D35B8A3F}" destId="{5583D5CA-0707-4F20-8626-847ED03A48B8}" srcOrd="1" destOrd="0" presId="urn:microsoft.com/office/officeart/2005/8/layout/pyramid3"/>
    <dgm:cxn modelId="{DA560C5C-F61C-4954-91B0-B5CABC45B807}" srcId="{7D160171-F32E-4999-8C19-CF0025FB8FBC}" destId="{7EEDE839-EC47-4A2F-9FF4-925093BDF7EA}" srcOrd="2" destOrd="0" parTransId="{DE5915F9-D0AB-4AD1-AE90-6D4C38BB7AAA}" sibTransId="{8F9ACF73-D60A-48C1-857B-A13DD756269B}"/>
    <dgm:cxn modelId="{52F6B715-238F-41D4-BB91-A2C4FBD130D7}" type="presOf" srcId="{75E2B5AE-FC7E-49C4-AC4C-AFF52E35E6B0}" destId="{4C64ADB8-A49C-46E1-B931-F7AAE88EAAC4}" srcOrd="0" destOrd="0" presId="urn:microsoft.com/office/officeart/2005/8/layout/pyramid3"/>
    <dgm:cxn modelId="{484072DF-A0A5-4EE2-9CB7-E0611EE9AD36}" type="presOf" srcId="{44317324-7983-4C87-ADD5-F646D35B8A3F}" destId="{9847528E-F355-4DC4-A4D3-64AD2D5F83C0}" srcOrd="0" destOrd="0" presId="urn:microsoft.com/office/officeart/2005/8/layout/pyramid3"/>
    <dgm:cxn modelId="{9757FE68-0697-4F78-AC3C-46A67AE1DF92}" type="presOf" srcId="{7EEDE839-EC47-4A2F-9FF4-925093BDF7EA}" destId="{B022B330-2FD7-49F2-8EE3-336401E77E6E}" srcOrd="0" destOrd="0" presId="urn:microsoft.com/office/officeart/2005/8/layout/pyramid3"/>
    <dgm:cxn modelId="{9F0DE9D4-2FE3-4C5D-ACA9-0F15445566DD}" type="presParOf" srcId="{857CB5AB-65F5-4FB3-B5B4-BC342FA5BA71}" destId="{8FD6F99B-0CC5-4382-9B30-20654AE0B20E}" srcOrd="0" destOrd="0" presId="urn:microsoft.com/office/officeart/2005/8/layout/pyramid3"/>
    <dgm:cxn modelId="{9A7832BD-DF3B-43F7-B0BA-4C2A2E4F84A9}" type="presParOf" srcId="{8FD6F99B-0CC5-4382-9B30-20654AE0B20E}" destId="{4C64ADB8-A49C-46E1-B931-F7AAE88EAAC4}" srcOrd="0" destOrd="0" presId="urn:microsoft.com/office/officeart/2005/8/layout/pyramid3"/>
    <dgm:cxn modelId="{26E8E924-7255-4780-822B-B11D2EC0513B}" type="presParOf" srcId="{8FD6F99B-0CC5-4382-9B30-20654AE0B20E}" destId="{4488B616-1756-48DB-A936-EE0E57917DD7}" srcOrd="1" destOrd="0" presId="urn:microsoft.com/office/officeart/2005/8/layout/pyramid3"/>
    <dgm:cxn modelId="{94CDB20F-EBDC-424F-B351-13A12FB331BE}" type="presParOf" srcId="{857CB5AB-65F5-4FB3-B5B4-BC342FA5BA71}" destId="{AF9011B6-6871-4653-A517-73DA11CF85DC}" srcOrd="1" destOrd="0" presId="urn:microsoft.com/office/officeart/2005/8/layout/pyramid3"/>
    <dgm:cxn modelId="{204E9590-4253-4F91-B7FB-AFAF3CED89FF}" type="presParOf" srcId="{AF9011B6-6871-4653-A517-73DA11CF85DC}" destId="{9847528E-F355-4DC4-A4D3-64AD2D5F83C0}" srcOrd="0" destOrd="0" presId="urn:microsoft.com/office/officeart/2005/8/layout/pyramid3"/>
    <dgm:cxn modelId="{E549743B-FD41-44B7-82CF-1B7B7A6330BA}" type="presParOf" srcId="{AF9011B6-6871-4653-A517-73DA11CF85DC}" destId="{5583D5CA-0707-4F20-8626-847ED03A48B8}" srcOrd="1" destOrd="0" presId="urn:microsoft.com/office/officeart/2005/8/layout/pyramid3"/>
    <dgm:cxn modelId="{1ED7E82A-2AAB-40EF-AA6C-EE4E33831D6B}" type="presParOf" srcId="{857CB5AB-65F5-4FB3-B5B4-BC342FA5BA71}" destId="{07DFF537-B708-4823-A6AD-D081BEFF0223}" srcOrd="2" destOrd="0" presId="urn:microsoft.com/office/officeart/2005/8/layout/pyramid3"/>
    <dgm:cxn modelId="{CA82869A-DDA2-4D3D-934C-CC7DFB569EC2}" type="presParOf" srcId="{07DFF537-B708-4823-A6AD-D081BEFF0223}" destId="{B022B330-2FD7-49F2-8EE3-336401E77E6E}" srcOrd="0" destOrd="0" presId="urn:microsoft.com/office/officeart/2005/8/layout/pyramid3"/>
    <dgm:cxn modelId="{F3D5E4AB-2B79-4D24-B7D5-19F5AF3B6BBF}" type="presParOf" srcId="{07DFF537-B708-4823-A6AD-D081BEFF0223}" destId="{3EAEB01E-3859-4252-A408-044A85230598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64ADB8-A49C-46E1-B931-F7AAE88EAAC4}">
      <dsp:nvSpPr>
        <dsp:cNvPr id="0" name=""/>
        <dsp:cNvSpPr/>
      </dsp:nvSpPr>
      <dsp:spPr>
        <a:xfrm rot="10800000">
          <a:off x="0" y="0"/>
          <a:ext cx="6096000" cy="1354666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Hypothalamus</a:t>
          </a:r>
          <a:endParaRPr lang="en-US" sz="3700" kern="1200" dirty="0"/>
        </a:p>
      </dsp:txBody>
      <dsp:txXfrm rot="-10800000">
        <a:off x="1066799" y="0"/>
        <a:ext cx="3962400" cy="1354666"/>
      </dsp:txXfrm>
    </dsp:sp>
    <dsp:sp modelId="{9847528E-F355-4DC4-A4D3-64AD2D5F83C0}">
      <dsp:nvSpPr>
        <dsp:cNvPr id="0" name=""/>
        <dsp:cNvSpPr/>
      </dsp:nvSpPr>
      <dsp:spPr>
        <a:xfrm rot="10800000">
          <a:off x="1015999" y="1354666"/>
          <a:ext cx="4064000" cy="1354666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Pituitary gland</a:t>
          </a:r>
          <a:endParaRPr lang="en-US" sz="3700" kern="1200" dirty="0"/>
        </a:p>
      </dsp:txBody>
      <dsp:txXfrm rot="-10800000">
        <a:off x="1727199" y="1354666"/>
        <a:ext cx="2641600" cy="1354666"/>
      </dsp:txXfrm>
    </dsp:sp>
    <dsp:sp modelId="{B022B330-2FD7-49F2-8EE3-336401E77E6E}">
      <dsp:nvSpPr>
        <dsp:cNvPr id="0" name=""/>
        <dsp:cNvSpPr/>
      </dsp:nvSpPr>
      <dsp:spPr>
        <a:xfrm rot="10800000">
          <a:off x="2032000" y="2709333"/>
          <a:ext cx="2032000" cy="1354666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Endocrine glands</a:t>
          </a:r>
          <a:endParaRPr lang="en-US" sz="3700" kern="1200" dirty="0"/>
        </a:p>
      </dsp:txBody>
      <dsp:txXfrm rot="-10800000">
        <a:off x="2032000" y="2709333"/>
        <a:ext cx="2032000" cy="13546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D664-5EAD-4D1C-9A56-5B5F735B6094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8138-A15E-4741-A424-A368C99B2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486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D664-5EAD-4D1C-9A56-5B5F735B6094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8138-A15E-4741-A424-A368C99B2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61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D664-5EAD-4D1C-9A56-5B5F735B6094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8138-A15E-4741-A424-A368C99B2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28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D664-5EAD-4D1C-9A56-5B5F735B6094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8138-A15E-4741-A424-A368C99B2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690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D664-5EAD-4D1C-9A56-5B5F735B6094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8138-A15E-4741-A424-A368C99B2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575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D664-5EAD-4D1C-9A56-5B5F735B6094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8138-A15E-4741-A424-A368C99B2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07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D664-5EAD-4D1C-9A56-5B5F735B6094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8138-A15E-4741-A424-A368C99B2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6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D664-5EAD-4D1C-9A56-5B5F735B6094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8138-A15E-4741-A424-A368C99B2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873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D664-5EAD-4D1C-9A56-5B5F735B6094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8138-A15E-4741-A424-A368C99B2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485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D664-5EAD-4D1C-9A56-5B5F735B6094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8138-A15E-4741-A424-A368C99B2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466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D664-5EAD-4D1C-9A56-5B5F735B6094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8138-A15E-4741-A424-A368C99B2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870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8D664-5EAD-4D1C-9A56-5B5F735B6094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18138-A15E-4741-A424-A368C99B2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IB Chemistry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Option B – Human Biochemistry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445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>
                <a:sym typeface="Symbol"/>
              </a:rPr>
              <a:t>3 - folding of the chains to create interactions between R groups and a 3D structure	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819400"/>
            <a:ext cx="6324600" cy="334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692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>
                <a:sym typeface="Symbol"/>
              </a:rPr>
              <a:t>4</a:t>
            </a:r>
            <a:r>
              <a:rPr lang="en-US" dirty="0" smtClean="0">
                <a:sym typeface="Symbol"/>
              </a:rPr>
              <a:t> - interactions between multiple tertiary structures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669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short term energy</a:t>
            </a:r>
          </a:p>
          <a:p>
            <a:pPr lvl="1"/>
            <a:r>
              <a:rPr lang="en-US" dirty="0" smtClean="0"/>
              <a:t>Soluble</a:t>
            </a:r>
          </a:p>
          <a:p>
            <a:pPr lvl="1"/>
            <a:r>
              <a:rPr lang="en-US" dirty="0" smtClean="0"/>
              <a:t>Easy to digest</a:t>
            </a:r>
          </a:p>
          <a:p>
            <a:r>
              <a:rPr lang="en-US" dirty="0" smtClean="0"/>
              <a:t>Produced by photosynthesis</a:t>
            </a:r>
          </a:p>
          <a:p>
            <a:r>
              <a:rPr lang="en-US" dirty="0" smtClean="0"/>
              <a:t>Cell walls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845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Made of up the elements C, H, O</a:t>
            </a:r>
          </a:p>
          <a:p>
            <a:pPr lvl="1"/>
            <a:r>
              <a:rPr lang="en-US" dirty="0" smtClean="0"/>
              <a:t>1:2:1</a:t>
            </a:r>
          </a:p>
          <a:p>
            <a:r>
              <a:rPr lang="en-US" dirty="0" smtClean="0"/>
              <a:t>Monomers are monosaccharides</a:t>
            </a:r>
          </a:p>
          <a:p>
            <a:pPr lvl="1"/>
            <a:r>
              <a:rPr lang="en-US" dirty="0" smtClean="0"/>
              <a:t>Glucose, fructose, galactose </a:t>
            </a:r>
          </a:p>
          <a:p>
            <a:pPr lvl="1"/>
            <a:r>
              <a:rPr lang="en-US" dirty="0" smtClean="0"/>
              <a:t>Contain a carbonyl group</a:t>
            </a:r>
          </a:p>
          <a:p>
            <a:pPr lvl="1"/>
            <a:r>
              <a:rPr lang="en-US" dirty="0" smtClean="0"/>
              <a:t>Contain at least 2 hydroxyl groups </a:t>
            </a:r>
          </a:p>
        </p:txBody>
      </p:sp>
      <p:sp>
        <p:nvSpPr>
          <p:cNvPr id="4" name="AutoShape 2" descr="data:image/png;base64,iVBORw0KGgoAAAANSUhEUgAAAPIAAADRCAMAAADBjh8OAAAAgVBMVEX///8AAADl5eXPz8/W1tbs7OyAgIBEREQ/Pz+GhoaysrIPDw/c3Nz4+Pj19fXCwsK3t7ekpKQ2Njaenp7v7+8VFRVTU1Otra1ZWVng4OAdHR3KysoqKipzc3OUlJQ4ODhNTU2MjIxnZ2cUFBSYmJhiYmItLS14eHhvb28jIyNQUFBmf0p5AAAM4UlEQVR4nO2d6XqqMBCGHXBlR6miKIpVkd7/BZ4kEAgQsD0kqC3fjz4uNMkrWSbJZBiNBg0aNGjQoEGDBg16J3n2wfevsWOORlHkZR+6kVq5bOKefT8OTPLGCsNJfuW4r5KK0moHqZTRiPwhSmBVvmyTXTUz8DsFgILOQeuvsELkA0xtZbK1Q5NFXoJbuiwCCMcTRdsDbNHbSYE8A6fP8nbXHfZMvWxERvc4rejmCZbmWyOrAAbztgnZW+b1HMG6b418hgX7tgnZhk+Tvp6C/87IE1pfMwHQfriMfIdr/tqGDwX/I60dp/dC3gKU3gOstA2Wk5SQj7DJX5uYFiGH2ZW390J2asiFWOQEAvYiglzozZFdh8hOHiJf0iud5XshGzXkals2Sbd1ZH6ACR6Z37cto5IH7PtKj63cUbUNR7j78vNrNFh6b9xjmz4c2PcV5NU12EZ4GLOLL9C4Fr/zIIVZbOYtb1z2E2KK0J8mIOPaGyOje6ZrqZWB//KQp7pH+rn0/TiB6ei9kZHNDHPU+W6ik8VHPs3w3wuAv3GcKaSt+p2R0Xw3yYbXCUbeZp/uqFFtZzXfzuaY6cdKYbYd327yiGS4UegSAlWlprShpsPVhNRjIvUSXQL6vapa2auxSge23yFF963HV/0mKbvZLyW2Vnywye7ec0l6k1oYGiV9vuG04ZtqQg6IbI/75XurCfkXa0D+CxqQ/4IG5L+gAfkvaED+CxqQ/4IG5L8gccj26nJ5ixUFUchOtjwcCklNqgQhTwFiW7XvAGcRyUmVGGSX7m+hmx0JSE+qhCArn/mejlvsU7+qhCCv4EhfmreXv81CkG9wyV+H4Jstl76AVBH1kPWnsmH/4ivBKhymnbQyWe8R4oPy4o35DvNZF82vFt5+fSPkCEBANWSRn1CxDT2hv3KiP/IQdyAW0X19Mh6AF8YBskHKVqxdPy4qVuHh0CAVwrEI5AOc8tenBzantVonH/v1Jt3wdL6mWf9u+Nf/LckPkBX9KmaQCgrnItZninvpHuC2TADm5DIXThmyCvq27R9b9APk29IUZHCeKaixK7s8c0p3xsVD5NjbCCGvc+QP+cg+zlQMsjUDWI2NcQjtLdnaY2c5LG9J/ItEIdMesx05It8Kmkl5h2zy2G5tunCjTgs2cUEShayYRO3Im9SBSdgSwTj0T9fNg1Ifi5/EnOF+ThTy8kg0b0MOssz7XQhiSxThqbWbO8WOOyEXakRWqGOmHOQFP9ExPqhAtYG5hZA/UivudJRcsU29qE8ykOdLrp8RssyK3Bzcrl3m/kjtsU1fp9fIQbbgzJtBBpAUuWnpXT5tFSJHLnJU2MSS2rLKHZ5L848I7v2Nyy7jiC2r+3IqpwhpiQo/V19kj/0A2WHWMOT12KuSg3umabFiNCZ3vB/kLTWAspxkDVK8OZpBPZxH5prYab0gW7vS2pQ8ZHN2q0+cLwAuzn5yhU+csRBkA3Y0J52HvC6vCUg0RSyevb1AE6kojNGQRDoyFvnzf5EfqFrdZFpfRqkJZQrWeAxOwnTgFnKX2xWWD0dJNjht7nKBOVaLimaa9Vf/qQk3gfrQIdfG5nbbSFJWx268fc9tcVqCSvK04gC82npZy8hL55xt8fSv2meyZ1KzPcfaXsxlZMVBNmdJ/TrZyNbuVP+wN+Q7jy6QPV82ykcrifpCjrhdiXeXvdBuV8OU9IZsc+38PuRWB8aekI0nenHEVSuwF+Rt3fhTbPrjm7Yt9xTYel/emesD2TrdaqbJBpIMVCkHVREva3kqZd8H8lmv98saLPtCRtO7kqNQD8jTWgcy6he50nnKR9a45/h6RUbWPVMG6chBfWDE6hcZ1bTCn0Q28lbnO9xpcMz6lEkfyCO/WMOWjGwd6501kQb7TRoExu0F2brloJKR13qDRamxOzk9IDO2gVzkaeMmjQa7KCRa9IOM/TTSF1KR3YZliVH/bXmErZ+025aJzF98StVzj02U1TmJyAoT0qimZyCPrmRJWR6yp7etMT0F2TruTJnI81uba+FTkFFeZ4nIi3aHoOcgk25bErKj8eYSjDawfwYyyteOpCAnV75lXUjZUEPf3Gh9BopZwHwmI909bz/oRcS6fApUIuWHFCPvJukuv+7JtAucZCSbJN9h1hbne5jNYz3XpWOas/phdxasaGbK6uHaMZrPnH6W/Pf0sVlDNZh5VdTp6kgmskZ+KMSc/XTNO4ZT9squhPesawN3WYNUNdBmTWgCNTVMz73BDm8PGh858tdPkae5ZfsQ2UFjo5xBCpkiGuhtzA71G58ciR94P8gksKU8g/PQ5shuHfNZlkLcsXpBDoj7sjxk89ji9c+W7Q6nfpBVADw+SZw8bgG4u/hYd2YT1IadgpGpTb7+f+SgDRlVpx0eFWQuEWzosY26fOagz/YT3WCEHJFI3xv3+HPkYxolXFu0IKNs0u5D6kJQjMZA7gzSmjPjtrdHRUHI/KDg39CUXTpsumibQObMKhXZRBxz3pyBi5yF+tb+4y7P7fR/o0Zkb4kacrraJneFExkYcOJdsGYq9hh0Q3Zb9hLIXS0lr2NjE+vKWby/QxFokzjAy+2xrYQJcSl7gwaHM+f4wCNLN6/wPl6dkYps+agU+XRWNvJkz+aWy/vID/CMiWkqE9k6Q96QRz3sPKq4G617IiGDM23N2x2p4zKR/fImkPz95RXOsB4iNwT4coKAhvqWiHyvxKrtwYtgzY/rot3SwzrpN6XJ44N1s6pioOscPOQYKk2rB+QJiXZ+qV00CaJ4EWTmmTke0/7M+Gmo761Ka62n1laSFzjzfemTHtxj7CfG77nUz+X14ve1+h8zUogiTs79ePeRPpMTjd90xS1hW5weICWujJH9IHsNIb5FOier9Z4rdVVYVhwZenJbzQJyVZeG5CJnzhnVdce+nJMX3OylImfEtaFCDnK9CuOHkdSZZSKn4wTntJQcZK8+kdhmIftLS0MSkYM0u1s9AznIPGXNOWGZ5SGrwO89RlKQPYNvPWXrNcy5aXnI2+z5Njz7pxOymwcUUynJJO2nprylzX1ajF0xFstCpitpXP+cTsirHDlIt1lwn7E7TO+8MThdFiL3OWeWhLyla4dc10KxyGi6v8C1Gj/bjbMNRx+ye6RFkYNsZdWpwdFOKLI1z8/4XWHOXfLKKpyEiBM5snfMcmmIJSMUGQ3+lFPh/sbWEkqjpQzknPjUcKEgZJUgn5gf9sxZ/Uk3bYi+zPTfhCNTmwc4BzpSdUX2LCzTxshmwtzZIpZWSbQ5pz+IeOScuNljtiNyFnBmdsTIBjsXL8VqYXSlRVqMZCB/scnz1RG5EEJW4bNYRyzFamGUd6e4UMKRY5r4rfnCxbJDLismkhJCHpfv8pJvhKn5rxQKR86JG3d5kbwuUQcqPba1Y0xat9E1uQhGFBpikQ95ytIeh1gdpGZMC/KbW1PenOEsFPmSp1uLACBMVWS32GnatoT7spguQFxsVCbUGD/4FS5VQCu1FzyKEspXFXmS5NsSX20u90FROnE1sLjHzQ35kJ9+1IqYLz9SzcZGLCSE53gGH233LyyKJ2qpd/OdnzHO7SOnuSq0ikVOo684Ouiz0xxg3totmkVzbjYZfiQmQBvP6svUHXlzjDPk8XyddkRKfNRhd2p4ZGUuJclLePYm3YUmNFTzlgrbHZkrc2t8oxu28yLqIEKFd02b76gk5G9qIYS0rk1bps9FHp0eF/8/1B4rOgY/fVCoGj0DeXKD+0xQtcbSwfdh2R7QKWau7x/ZWiDkE1zHgqR+wfUK8/bd+BiW8QErXj8Bma4JiTqRQGd1rbZNnO9CPqMt0+UaUTvt5yy91uDJz+2+MmtJF3UsjI56rabzk3tsVdO06OEJjO/LAQel2G4SPBkZS0h4/0ycLfWaXgBZshdBTX8Q+ZBPbjVInvOwmr6R7ZCOiUboPueRRH0jv4AG5I5pCUtKpgbkjmkJS0qmBuSOaQlLSqYG5I5pCUtKpgbkjmkJS0qmBuSOaQlLSqYG5I5pCUtKpsxQ3NKE9+qPIR70FzQRGxLcsqN46ni1FAP7dR7UKzYkuLNjtz6UwltEF+SkIEJCY/dNAaZ2YMeZmz2DvP+lyCvqOhDoxNns9yMrxQOYNyRGz+9HXhWPfDNJtKWXRRYWRvjGbNiG2C1LKeIxvRby3rGJNl2Ry/7BiYeRN2naQfJSyIw6IZdqiYG9QhU27VdC3sVTokNHZIWHfEjTXny+FLKwtlw53uCxbfn2UsjCemydcW+7YMevl+2xhSEXYUVwTJLLX0BWC08q54+YIqMzfS7leEd8oP4AsnUEuBiKEWUunC+KLDQkuEl9My80RYr88ULI25WWDVLWyu3uqLIND4eYpsOkuFlJevrsoEGDBg0a9GT9A7KwuOKNdtfs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png;base64,iVBORw0KGgoAAAANSUhEUgAAAPIAAADRCAMAAADBjh8OAAAAgVBMVEX///8AAADl5eXPz8/W1tbs7OyAgIBEREQ/Pz+GhoaysrIPDw/c3Nz4+Pj19fXCwsK3t7ekpKQ2Njaenp7v7+8VFRVTU1Otra1ZWVng4OAdHR3KysoqKipzc3OUlJQ4ODhNTU2MjIxnZ2cUFBSYmJhiYmItLS14eHhvb28jIyNQUFBmf0p5AAAM4UlEQVR4nO2d6XqqMBCGHXBlR6miKIpVkd7/BZ4kEAgQsD0kqC3fjz4uNMkrWSbJZBiNBg0aNGjQoEGDBg16J3n2wfevsWOORlHkZR+6kVq5bOKefT8OTPLGCsNJfuW4r5KK0moHqZTRiPwhSmBVvmyTXTUz8DsFgILOQeuvsELkA0xtZbK1Q5NFXoJbuiwCCMcTRdsDbNHbSYE8A6fP8nbXHfZMvWxERvc4rejmCZbmWyOrAAbztgnZW+b1HMG6b418hgX7tgnZhk+Tvp6C/87IE1pfMwHQfriMfIdr/tqGDwX/I60dp/dC3gKU3gOstA2Wk5SQj7DJX5uYFiGH2ZW390J2asiFWOQEAvYiglzozZFdh8hOHiJf0iud5XshGzXkals2Sbd1ZH6ACR6Z37cto5IH7PtKj63cUbUNR7j78vNrNFh6b9xjmz4c2PcV5NU12EZ4GLOLL9C4Fr/zIIVZbOYtb1z2E2KK0J8mIOPaGyOje6ZrqZWB//KQp7pH+rn0/TiB6ei9kZHNDHPU+W6ik8VHPs3w3wuAv3GcKaSt+p2R0Xw3yYbXCUbeZp/uqFFtZzXfzuaY6cdKYbYd327yiGS4UegSAlWlprShpsPVhNRjIvUSXQL6vapa2auxSge23yFF963HV/0mKbvZLyW2Vnywye7ec0l6k1oYGiV9vuG04ZtqQg6IbI/75XurCfkXa0D+CxqQ/4IG5L+gAfkvaED+CxqQ/4IG5L8gccj26nJ5ixUFUchOtjwcCklNqgQhTwFiW7XvAGcRyUmVGGSX7m+hmx0JSE+qhCArn/mejlvsU7+qhCCv4EhfmreXv81CkG9wyV+H4Jstl76AVBH1kPWnsmH/4ivBKhymnbQyWe8R4oPy4o35DvNZF82vFt5+fSPkCEBANWSRn1CxDT2hv3KiP/IQdyAW0X19Mh6AF8YBskHKVqxdPy4qVuHh0CAVwrEI5AOc8tenBzantVonH/v1Jt3wdL6mWf9u+Nf/LckPkBX9KmaQCgrnItZninvpHuC2TADm5DIXThmyCvq27R9b9APk29IUZHCeKaixK7s8c0p3xsVD5NjbCCGvc+QP+cg+zlQMsjUDWI2NcQjtLdnaY2c5LG9J/ItEIdMesx05It8Kmkl5h2zy2G5tunCjTgs2cUEShayYRO3Im9SBSdgSwTj0T9fNg1Ifi5/EnOF+ThTy8kg0b0MOssz7XQhiSxThqbWbO8WOOyEXakRWqGOmHOQFP9ExPqhAtYG5hZA/UivudJRcsU29qE8ykOdLrp8RssyK3Bzcrl3m/kjtsU1fp9fIQbbgzJtBBpAUuWnpXT5tFSJHLnJU2MSS2rLKHZ5L848I7v2Nyy7jiC2r+3IqpwhpiQo/V19kj/0A2WHWMOT12KuSg3umabFiNCZ3vB/kLTWAspxkDVK8OZpBPZxH5prYab0gW7vS2pQ8ZHN2q0+cLwAuzn5yhU+csRBkA3Y0J52HvC6vCUg0RSyevb1AE6kojNGQRDoyFvnzf5EfqFrdZFpfRqkJZQrWeAxOwnTgFnKX2xWWD0dJNjht7nKBOVaLimaa9Vf/qQk3gfrQIdfG5nbbSFJWx268fc9tcVqCSvK04gC82npZy8hL55xt8fSv2meyZ1KzPcfaXsxlZMVBNmdJ/TrZyNbuVP+wN+Q7jy6QPV82ykcrifpCjrhdiXeXvdBuV8OU9IZsc+38PuRWB8aekI0nenHEVSuwF+Rt3fhTbPrjm7Yt9xTYel/emesD2TrdaqbJBpIMVCkHVREva3kqZd8H8lmv98saLPtCRtO7kqNQD8jTWgcy6he50nnKR9a45/h6RUbWPVMG6chBfWDE6hcZ1bTCn0Q28lbnO9xpcMz6lEkfyCO/WMOWjGwd6501kQb7TRoExu0F2brloJKR13qDRamxOzk9IDO2gVzkaeMmjQa7KCRa9IOM/TTSF1KR3YZliVH/bXmErZ+025aJzF98StVzj02U1TmJyAoT0qimZyCPrmRJWR6yp7etMT0F2TruTJnI81uba+FTkFFeZ4nIi3aHoOcgk25bErKj8eYSjDawfwYyyteOpCAnV75lXUjZUEPf3Gh9BopZwHwmI909bz/oRcS6fApUIuWHFCPvJukuv+7JtAucZCSbJN9h1hbne5jNYz3XpWOas/phdxasaGbK6uHaMZrPnH6W/Pf0sVlDNZh5VdTp6kgmskZ+KMSc/XTNO4ZT9squhPesawN3WYNUNdBmTWgCNTVMz73BDm8PGh858tdPkae5ZfsQ2UFjo5xBCpkiGuhtzA71G58ciR94P8gksKU8g/PQ5shuHfNZlkLcsXpBDoj7sjxk89ji9c+W7Q6nfpBVADw+SZw8bgG4u/hYd2YT1IadgpGpTb7+f+SgDRlVpx0eFWQuEWzosY26fOagz/YT3WCEHJFI3xv3+HPkYxolXFu0IKNs0u5D6kJQjMZA7gzSmjPjtrdHRUHI/KDg39CUXTpsumibQObMKhXZRBxz3pyBi5yF+tb+4y7P7fR/o0Zkb4kacrraJneFExkYcOJdsGYq9hh0Q3Zb9hLIXS0lr2NjE+vKWby/QxFokzjAy+2xrYQJcSl7gwaHM+f4wCNLN6/wPl6dkYps+agU+XRWNvJkz+aWy/vID/CMiWkqE9k6Q96QRz3sPKq4G617IiGDM23N2x2p4zKR/fImkPz95RXOsB4iNwT4coKAhvqWiHyvxKrtwYtgzY/rot3SwzrpN6XJ44N1s6pioOscPOQYKk2rB+QJiXZ+qV00CaJ4EWTmmTke0/7M+Gmo761Ka62n1laSFzjzfemTHtxj7CfG77nUz+X14ve1+h8zUogiTs79ePeRPpMTjd90xS1hW5weICWujJH9IHsNIb5FOier9Z4rdVVYVhwZenJbzQJyVZeG5CJnzhnVdce+nJMX3OylImfEtaFCDnK9CuOHkdSZZSKn4wTntJQcZK8+kdhmIftLS0MSkYM0u1s9AznIPGXNOWGZ5SGrwO89RlKQPYNvPWXrNcy5aXnI2+z5Njz7pxOymwcUUynJJO2nprylzX1ajF0xFstCpitpXP+cTsirHDlIt1lwn7E7TO+8MThdFiL3OWeWhLyla4dc10KxyGi6v8C1Gj/bjbMNRx+ye6RFkYNsZdWpwdFOKLI1z8/4XWHOXfLKKpyEiBM5snfMcmmIJSMUGQ3+lFPh/sbWEkqjpQzknPjUcKEgZJUgn5gf9sxZ/Uk3bYi+zPTfhCNTmwc4BzpSdUX2LCzTxshmwtzZIpZWSbQ5pz+IeOScuNljtiNyFnBmdsTIBjsXL8VqYXSlRVqMZCB/scnz1RG5EEJW4bNYRyzFamGUd6e4UMKRY5r4rfnCxbJDLismkhJCHpfv8pJvhKn5rxQKR86JG3d5kbwuUQcqPba1Y0xat9E1uQhGFBpikQ95ytIeh1gdpGZMC/KbW1PenOEsFPmSp1uLACBMVWS32GnatoT7spguQFxsVCbUGD/4FS5VQCu1FzyKEspXFXmS5NsSX20u90FROnE1sLjHzQ35kJ9+1IqYLz9SzcZGLCSE53gGH233LyyKJ2qpd/OdnzHO7SOnuSq0ikVOo684Ouiz0xxg3totmkVzbjYZfiQmQBvP6svUHXlzjDPk8XyddkRKfNRhd2p4ZGUuJclLePYm3YUmNFTzlgrbHZkrc2t8oxu28yLqIEKFd02b76gk5G9qIYS0rk1bps9FHp0eF/8/1B4rOgY/fVCoGj0DeXKD+0xQtcbSwfdh2R7QKWau7x/ZWiDkE1zHgqR+wfUK8/bd+BiW8QErXj8Bma4JiTqRQGd1rbZNnO9CPqMt0+UaUTvt5yy91uDJz+2+MmtJF3UsjI56rabzk3tsVdO06OEJjO/LAQel2G4SPBkZS0h4/0ycLfWaXgBZshdBTX8Q+ZBPbjVInvOwmr6R7ZCOiUboPueRRH0jv4AG5I5pCUtKpgbkjmkJS0qmBuSOaQlLSqYG5I5pCUtKpgbkjmkJS0qmBuSOaQlLSqYG5I5pCUtKpsxQ3NKE9+qPIR70FzQRGxLcsqN46ni1FAP7dR7UKzYkuLNjtz6UwltEF+SkIEJCY/dNAaZ2YMeZmz2DvP+lyCvqOhDoxNns9yMrxQOYNyRGz+9HXhWPfDNJtKWXRRYWRvjGbNiG2C1LKeIxvRby3rGJNl2Ry/7BiYeRN2naQfJSyIw6IZdqiYG9QhU27VdC3sVTokNHZIWHfEjTXny+FLKwtlw53uCxbfn2UsjCemydcW+7YMevl+2xhSEXYUVwTJLLX0BWC08q54+YIqMzfS7leEd8oP4AsnUEuBiKEWUunC+KLDQkuEl9My80RYr88ULI25WWDVLWyu3uqLIND4eYpsOkuFlJevrsoEGDBg0a9GT9A7KwuOKNdtfsAAAAAElFTkSuQmC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png;base64,iVBORw0KGgoAAAANSUhEUgAAAPIAAADRCAMAAADBjh8OAAAAgVBMVEX///8AAADl5eXPz8/W1tbs7OyAgIBEREQ/Pz+GhoaysrIPDw/c3Nz4+Pj19fXCwsK3t7ekpKQ2Njaenp7v7+8VFRVTU1Otra1ZWVng4OAdHR3KysoqKipzc3OUlJQ4ODhNTU2MjIxnZ2cUFBSYmJhiYmItLS14eHhvb28jIyNQUFBmf0p5AAAM4UlEQVR4nO2d6XqqMBCGHXBlR6miKIpVkd7/BZ4kEAgQsD0kqC3fjz4uNMkrWSbJZBiNBg0aNGjQoEGDBg16J3n2wfevsWOORlHkZR+6kVq5bOKefT8OTPLGCsNJfuW4r5KK0moHqZTRiPwhSmBVvmyTXTUz8DsFgILOQeuvsELkA0xtZbK1Q5NFXoJbuiwCCMcTRdsDbNHbSYE8A6fP8nbXHfZMvWxERvc4rejmCZbmWyOrAAbztgnZW+b1HMG6b418hgX7tgnZhk+Tvp6C/87IE1pfMwHQfriMfIdr/tqGDwX/I60dp/dC3gKU3gOstA2Wk5SQj7DJX5uYFiGH2ZW390J2asiFWOQEAvYiglzozZFdh8hOHiJf0iud5XshGzXkals2Sbd1ZH6ACR6Z37cto5IH7PtKj63cUbUNR7j78vNrNFh6b9xjmz4c2PcV5NU12EZ4GLOLL9C4Fr/zIIVZbOYtb1z2E2KK0J8mIOPaGyOje6ZrqZWB//KQp7pH+rn0/TiB6ei9kZHNDHPU+W6ik8VHPs3w3wuAv3GcKaSt+p2R0Xw3yYbXCUbeZp/uqFFtZzXfzuaY6cdKYbYd327yiGS4UegSAlWlprShpsPVhNRjIvUSXQL6vapa2auxSge23yFF963HV/0mKbvZLyW2Vnywye7ec0l6k1oYGiV9vuG04ZtqQg6IbI/75XurCfkXa0D+CxqQ/4IG5L+gAfkvaED+CxqQ/4IG5L8gccj26nJ5ixUFUchOtjwcCklNqgQhTwFiW7XvAGcRyUmVGGSX7m+hmx0JSE+qhCArn/mejlvsU7+qhCCv4EhfmreXv81CkG9wyV+H4Jstl76AVBH1kPWnsmH/4ivBKhymnbQyWe8R4oPy4o35DvNZF82vFt5+fSPkCEBANWSRn1CxDT2hv3KiP/IQdyAW0X19Mh6AF8YBskHKVqxdPy4qVuHh0CAVwrEI5AOc8tenBzantVonH/v1Jt3wdL6mWf9u+Nf/LckPkBX9KmaQCgrnItZninvpHuC2TADm5DIXThmyCvq27R9b9APk29IUZHCeKaixK7s8c0p3xsVD5NjbCCGvc+QP+cg+zlQMsjUDWI2NcQjtLdnaY2c5LG9J/ItEIdMesx05It8Kmkl5h2zy2G5tunCjTgs2cUEShayYRO3Im9SBSdgSwTj0T9fNg1Ifi5/EnOF+ThTy8kg0b0MOssz7XQhiSxThqbWbO8WOOyEXakRWqGOmHOQFP9ExPqhAtYG5hZA/UivudJRcsU29qE8ykOdLrp8RssyK3Bzcrl3m/kjtsU1fp9fIQbbgzJtBBpAUuWnpXT5tFSJHLnJU2MSS2rLKHZ5L848I7v2Nyy7jiC2r+3IqpwhpiQo/V19kj/0A2WHWMOT12KuSg3umabFiNCZ3vB/kLTWAspxkDVK8OZpBPZxH5prYab0gW7vS2pQ8ZHN2q0+cLwAuzn5yhU+csRBkA3Y0J52HvC6vCUg0RSyevb1AE6kojNGQRDoyFvnzf5EfqFrdZFpfRqkJZQrWeAxOwnTgFnKX2xWWD0dJNjht7nKBOVaLimaa9Vf/qQk3gfrQIdfG5nbbSFJWx268fc9tcVqCSvK04gC82npZy8hL55xt8fSv2meyZ1KzPcfaXsxlZMVBNmdJ/TrZyNbuVP+wN+Q7jy6QPV82ykcrifpCjrhdiXeXvdBuV8OU9IZsc+38PuRWB8aekI0nenHEVSuwF+Rt3fhTbPrjm7Yt9xTYel/emesD2TrdaqbJBpIMVCkHVREva3kqZd8H8lmv98saLPtCRtO7kqNQD8jTWgcy6he50nnKR9a45/h6RUbWPVMG6chBfWDE6hcZ1bTCn0Q28lbnO9xpcMz6lEkfyCO/WMOWjGwd6501kQb7TRoExu0F2brloJKR13qDRamxOzk9IDO2gVzkaeMmjQa7KCRa9IOM/TTSF1KR3YZliVH/bXmErZ+025aJzF98StVzj02U1TmJyAoT0qimZyCPrmRJWR6yp7etMT0F2TruTJnI81uba+FTkFFeZ4nIi3aHoOcgk25bErKj8eYSjDawfwYyyteOpCAnV75lXUjZUEPf3Gh9BopZwHwmI909bz/oRcS6fApUIuWHFCPvJukuv+7JtAucZCSbJN9h1hbne5jNYz3XpWOas/phdxasaGbK6uHaMZrPnH6W/Pf0sVlDNZh5VdTp6kgmskZ+KMSc/XTNO4ZT9squhPesawN3WYNUNdBmTWgCNTVMz73BDm8PGh858tdPkae5ZfsQ2UFjo5xBCpkiGuhtzA71G58ciR94P8gksKU8g/PQ5shuHfNZlkLcsXpBDoj7sjxk89ji9c+W7Q6nfpBVADw+SZw8bgG4u/hYd2YT1IadgpGpTb7+f+SgDRlVpx0eFWQuEWzosY26fOagz/YT3WCEHJFI3xv3+HPkYxolXFu0IKNs0u5D6kJQjMZA7gzSmjPjtrdHRUHI/KDg39CUXTpsumibQObMKhXZRBxz3pyBi5yF+tb+4y7P7fR/o0Zkb4kacrraJneFExkYcOJdsGYq9hh0Q3Zb9hLIXS0lr2NjE+vKWby/QxFokzjAy+2xrYQJcSl7gwaHM+f4wCNLN6/wPl6dkYps+agU+XRWNvJkz+aWy/vID/CMiWkqE9k6Q96QRz3sPKq4G617IiGDM23N2x2p4zKR/fImkPz95RXOsB4iNwT4coKAhvqWiHyvxKrtwYtgzY/rot3SwzrpN6XJ44N1s6pioOscPOQYKk2rB+QJiXZ+qV00CaJ4EWTmmTke0/7M+Gmo761Ka62n1laSFzjzfemTHtxj7CfG77nUz+X14ve1+h8zUogiTs79ePeRPpMTjd90xS1hW5weICWujJH9IHsNIb5FOier9Z4rdVVYVhwZenJbzQJyVZeG5CJnzhnVdce+nJMX3OylImfEtaFCDnK9CuOHkdSZZSKn4wTntJQcZK8+kdhmIftLS0MSkYM0u1s9AznIPGXNOWGZ5SGrwO89RlKQPYNvPWXrNcy5aXnI2+z5Njz7pxOymwcUUynJJO2nprylzX1ajF0xFstCpitpXP+cTsirHDlIt1lwn7E7TO+8MThdFiL3OWeWhLyla4dc10KxyGi6v8C1Gj/bjbMNRx+ye6RFkYNsZdWpwdFOKLI1z8/4XWHOXfLKKpyEiBM5snfMcmmIJSMUGQ3+lFPh/sbWEkqjpQzknPjUcKEgZJUgn5gf9sxZ/Uk3bYi+zPTfhCNTmwc4BzpSdUX2LCzTxshmwtzZIpZWSbQ5pz+IeOScuNljtiNyFnBmdsTIBjsXL8VqYXSlRVqMZCB/scnz1RG5EEJW4bNYRyzFamGUd6e4UMKRY5r4rfnCxbJDLismkhJCHpfv8pJvhKn5rxQKR86JG3d5kbwuUQcqPba1Y0xat9E1uQhGFBpikQ95ytIeh1gdpGZMC/KbW1PenOEsFPmSp1uLACBMVWS32GnatoT7spguQFxsVCbUGD/4FS5VQCu1FzyKEspXFXmS5NsSX20u90FROnE1sLjHzQ35kJ9+1IqYLz9SzcZGLCSE53gGH233LyyKJ2qpd/OdnzHO7SOnuSq0ikVOo684Ouiz0xxg3totmkVzbjYZfiQmQBvP6svUHXlzjDPk8XyddkRKfNRhd2p4ZGUuJclLePYm3YUmNFTzlgrbHZkrc2t8oxu28yLqIEKFd02b76gk5G9qIYS0rk1bps9FHp0eF/8/1B4rOgY/fVCoGj0DeXKD+0xQtcbSwfdh2R7QKWau7x/ZWiDkE1zHgqR+wfUK8/bd+BiW8QErXj8Bma4JiTqRQGd1rbZNnO9CPqMt0+UaUTvt5yy91uDJz+2+MmtJF3UsjI56rabzk3tsVdO06OEJjO/LAQel2G4SPBkZS0h4/0ycLfWaXgBZshdBTX8Q+ZBPbjVInvOwmr6R7ZCOiUboPueRRH0jv4AG5I5pCUtKpgbkjmkJS0qmBuSOaQlLSqYG5I5pCUtKpgbkjmkJS0qmBuSOaQlLSqYG5I5pCUtKpsxQ3NKE9+qPIR70FzQRGxLcsqN46ni1FAP7dR7UKzYkuLNjtz6UwltEF+SkIEJCY/dNAaZ2YMeZmz2DvP+lyCvqOhDoxNns9yMrxQOYNyRGz+9HXhWPfDNJtKWXRRYWRvjGbNiG2C1LKeIxvRby3rGJNl2Ry/7BiYeRN2naQfJSyIw6IZdqiYG9QhU27VdC3sVTokNHZIWHfEjTXny+FLKwtlw53uCxbfn2UsjCemydcW+7YMevl+2xhSEXYUVwTJLLX0BWC08q54+YIqMzfS7leEd8oP4AsnUEuBiKEWUunC+KLDQkuEl9My80RYr88ULI25WWDVLWyu3uqLIND4eYpsOkuFlJevrsoEGDBg0a9GT9A7KwuOKNdtfsAAAAAElFTkSuQmCC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http://www.chemeddl.org/resources/models360/files/6857376/6-deoxy-alpha-D-talopyranose-hawort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7885" y="762000"/>
            <a:ext cx="222068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rosalind.info/media/ribos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0606" y="4191000"/>
            <a:ext cx="1752600" cy="1990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7617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Carbohydrates</a:t>
            </a:r>
            <a:endParaRPr lang="en-US" dirty="0"/>
          </a:p>
        </p:txBody>
      </p:sp>
      <p:pic>
        <p:nvPicPr>
          <p:cNvPr id="2050" name="Picture 2" descr="http://2012books.lardbucket.org/books/introduction-to-chemistry-general-organic-and-biological/section_19/98d7162076ad3476ad54dac69f810a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05" y="1295400"/>
            <a:ext cx="3213601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http://www.chemeddl.org/resources/models360/files/6857376/6-deoxy-alpha-D-talopyranose-hawort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62" y="4419600"/>
            <a:ext cx="222068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 descr="http://rosalind.info/media/ribos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900" y="2124094"/>
            <a:ext cx="1752600" cy="1990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280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Disaccahrides</a:t>
            </a:r>
            <a:endParaRPr lang="en-US" dirty="0" smtClean="0"/>
          </a:p>
          <a:p>
            <a:pPr lvl="1"/>
            <a:r>
              <a:rPr lang="en-US" dirty="0" smtClean="0"/>
              <a:t>Two monosaccharides</a:t>
            </a:r>
          </a:p>
          <a:p>
            <a:pPr lvl="1"/>
            <a:r>
              <a:rPr lang="en-US" dirty="0" smtClean="0"/>
              <a:t>Lactose, sucrose, maltose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9061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Carbohydrates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89363"/>
            <a:ext cx="6096000" cy="4817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91275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Polysaccharides</a:t>
            </a:r>
          </a:p>
          <a:p>
            <a:pPr lvl="1"/>
            <a:r>
              <a:rPr lang="en-US" dirty="0" smtClean="0"/>
              <a:t>Many monomers</a:t>
            </a:r>
          </a:p>
          <a:p>
            <a:pPr lvl="1"/>
            <a:r>
              <a:rPr lang="en-US" dirty="0" smtClean="0"/>
              <a:t>Cellulose </a:t>
            </a:r>
          </a:p>
          <a:p>
            <a:pPr lvl="1"/>
            <a:r>
              <a:rPr lang="en-US" dirty="0" smtClean="0"/>
              <a:t>Starch</a:t>
            </a:r>
          </a:p>
          <a:p>
            <a:pPr lvl="1"/>
            <a:r>
              <a:rPr lang="en-US" dirty="0" smtClean="0"/>
              <a:t>Glycogen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645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Starch</a:t>
            </a:r>
          </a:p>
          <a:p>
            <a:pPr lvl="1"/>
            <a:r>
              <a:rPr lang="en-US" dirty="0" smtClean="0"/>
              <a:t>Energy storage for plants </a:t>
            </a:r>
          </a:p>
          <a:p>
            <a:pPr lvl="1"/>
            <a:r>
              <a:rPr lang="en-US" dirty="0" smtClean="0"/>
              <a:t>Exists as two forms </a:t>
            </a:r>
          </a:p>
          <a:p>
            <a:pPr lvl="2"/>
            <a:r>
              <a:rPr lang="en-US" dirty="0" smtClean="0"/>
              <a:t>Amylose</a:t>
            </a:r>
          </a:p>
          <a:p>
            <a:pPr lvl="3"/>
            <a:r>
              <a:rPr lang="en-US" dirty="0" smtClean="0"/>
              <a:t>Water soluble</a:t>
            </a:r>
          </a:p>
          <a:p>
            <a:pPr lvl="3"/>
            <a:r>
              <a:rPr lang="en-US" dirty="0" smtClean="0"/>
              <a:t>Straight chain polymer of glucose</a:t>
            </a:r>
          </a:p>
          <a:p>
            <a:pPr lvl="2"/>
            <a:r>
              <a:rPr lang="en-US" dirty="0" smtClean="0"/>
              <a:t>Amylopectin </a:t>
            </a:r>
          </a:p>
          <a:p>
            <a:pPr lvl="3"/>
            <a:r>
              <a:rPr lang="en-US" dirty="0" smtClean="0"/>
              <a:t>Not water soluble </a:t>
            </a:r>
          </a:p>
          <a:p>
            <a:pPr lvl="3"/>
            <a:r>
              <a:rPr lang="en-US" dirty="0" smtClean="0"/>
              <a:t>Branched polymer of glucose</a:t>
            </a:r>
            <a:endParaRPr lang="en-US" dirty="0"/>
          </a:p>
        </p:txBody>
      </p:sp>
      <p:sp>
        <p:nvSpPr>
          <p:cNvPr id="4" name="AutoShape 2" descr="data:image/png;base64,iVBORw0KGgoAAAANSUhEUgAAAaYAAAB3CAMAAAB/uhQPAAAAh1BMVEX///8AAAB8fHze3t6Ojo7MzMzq6uqlpaVhYWEMDAzu7u7CwsIqKiqWlpbS0tLOzs75+fm5ubnz8/OxsbHZ2dlaWlpycnKenp63t7dKSko0NDR2dnYVFRWhoaFsbGysrKw/Pz9HR0eGhoYjIyNmZmZQUFAyMjJdXV0dHR0TExMhISEpKSlBQUFrLOVSAAARBUlEQVR4nO1dDZuquA4mfKkgyJeCooIoOjP6/3/fbdoi6FBgcDxn927f51l3VAxt3zRN0pSjKBISEhISEhISEhISEhISEhISEhISEhISEhISEhISEhISEhISEhISEhISEhISEhISEhK/DdPWvn9oL35DtGW73z907d8Q/R+DdYQ5QKQogKMHJv0wBoJQ0aeKYsBo0V6JoonYi6Nw+YriA8zAUfwZufV40USPpmVsKUowIX9rPvvMdMqC9CQknTCi0ZKJlBO21UAVS0x+u30Zkq8S0qvJC60ejfXaUjwVPOVY06QBaY4DXrxSlMX4sSy2GjJuKvuYvPuiNHmgI1WafX6Nphvo4ZaI1lBGcqafuXBOSvAVIJbg5IyVHME10WGpKHsU8cGU6wTFDmaKTZQrIGP1x6ExYuKoSdN+iq/zeLfCvo+WzeZP4jdpij/pDU7GGTs8WrQNZCYRTWI0+Tn9cJPiDUABMg3oLUch3yuoTaGyQprmtNUuHReIjeNLrR4P7X7Tqx8EHqeJ9lF1Jock1GejZUPA/9g7XuAxvcQJqijZyfhMwskLE3VP/xex9ts5u5/J7oomfDWaJqArtWcyEWfW6pK+XhZXvGB0q8eD06QFSo7rEadJx9eTM5kty9vHaNlMmEk6TEUb+M5Z0teTAcuyHN9hvbi3P3ac/YHdL2CvX8fzGcbTZPE/0jJ2YmYRdlQrsikxq/P536BJAVwR0YZca6NH1dwCI07RVI8WfUYjZBJ66OykRpV4JNR87IwNWpbRooscX6MVoUldpSWnyaD3C2axbZTjaaLt1G0lzdNVymmiLU0v7syw/b9CUwIXPyWuF1+brFVBBveD6CgcFGf/kgsRwcbXYcqN6NciVontWII+wcX4+pILYcEOZ5JzN3o20bbiQ1OsQ0nXpvFGT58Rq6eTmcmNnrczmONjQ4Rr0wvK9Qrc4pBikMQdcs/F1SNZX8jbkLAXLceLNvXDFKVyh9yz1gp60gfi2i6IBgSb8aIzgDNqAHMhNuYkDBVvDRu4Wi96eiSM2AC6utTTO9qOeaZhxAehyoa/5Ol9g1e+T/Yy6L9mMAwbpZkn8uISXaeDZ/loUm2yurgtIftQWD5dRicYjRWukqj4boHvLKJ0nv9qy1+AV43gej9aD0Wo1mT1ov626DvWi3fpuFv+pnK9CPt9Fld7ozEPeTLKnMTj0w6tCHT+hz/5db0dD3v+NtHmG2kq35a5eWerx+NfStNS0vRbkDT9HrpoclW1sffgoqn2w+Giuzqs6WrSuDKt5A/F/zdNOwxg9kXjkw6abpAWMLs7UglGOxgDt4NufMRNr76jwys4OTxBhWDp7lx4OXW3s6ZL10FTRqKfonbSNhl5AZGfYaGyaM2NsI5WWypAXmsXa/X4nJoYE4xZVb3xiZimhCa54K7jNB2tC11rmrWYXBqfiDscYb5AKafVe9bhm7DZn40tMQYxTRNwLGNe92qN819IE90HmKwHtVqZbRaBDneeeIQtvHw86DA+0BQfXaMVwYlOuuxYXenjMDrdNGVNmmwQiDYdOunqrRLWYTFN1280XTLRtTT3GsB9gqxxWLtpypoJF3EmK6Hf6I+ttt9BU5b7iV82FoEC4HPWBjD2VGHr2ebTdHfxXSjDAojo1bT+IBOK3sXUdJqNDiPEaZArZgeaNPmf+bQVJctKKJf7bCtV0q5umsImTXs4tUpeJju6F2M1Wm0nfiFWrvHIYH1Yz2qaCoiF2jClE2dXz6ZNYFpqx2wioo+nxq3E20pOjq9Go8NE9OQgbPbmmm/yBk0+fOwnrYi/0zQn7eqgiUj+aCjXDSBrlbxz4280EclncavHY4INqo2eCqYt3P0zsG8W3K0LNUo9a1Nt9DJYiM2HiQbeu95l9Rm9s277dk2TD8ZUbPSQIK9h9DAV10ETkazWs+l2FK9NIf3G+QNGj7oQaUWTet8Ja8UKDktiiSqnKUHzV6xEVzMXourwBFpKi2o4MN/DNahE072t8Cy8/HFtSggHE2EBVEx4im7b+/tDvwtRr035lxKI849QakT8XUHe50L42AaHGwTCkh9hxll0tbXbaWQ15suRh8MUCImNcGlJ+LWEpQVZTzShzgcZ5uJg2RRtii5+9PQSEDaYIv4A2FuLKsBL8eqbKG/+6Onl107J5gngOFEcLgw3OhRj3/mT15GSft9IZ/SeG7m4E/czTGChqIQxvyfFYYIwDHuAjQwlLG4iLNENuo7pihe6MChattAkagZ7kx/pJj6vsBCKnnYbod9ByKNEZIkGFU7fULlVfYHVs+Pi8+ZTi1cUAyyCBdyIekOzGyGZS1YPTRTRMJ4a2BxZq3vzZ/s/wBO/hUptCK6vca9GVzz11YSx4hQ6l0iH9SHrq8XnU191lc3ppBZvEE01T3p3YqnkgjZ07R1CE1m12SB6x7dt6LI7pMzSLzFe6d+z4zz10kTXde49FCi631vl86mPppBJCum6ZIHrRr003XladU+rGVOuDV2XipPrimOUO/h88t63705vsOLrcam7UTpgfYgoT4Noivn4FfvIZfFRNyzAtbGXJrrKM5bITxC9NNHSFqWXpi2lacOmkI6S817JfD69maa08powk9K7NiHofBpCU8XSQKOn8Pk0iCbO0kCjp1TzaQhNGx4NoNEzhuztUJ7eS9PqHoLkWb+nx4A8DaBpdx896ukdO6/nwPk0hKaQr33DaWI8DaBpUzEzbG1CIE/vpMlb1Y5KRPgyh9XiELvXV9wA0a6OIzUi1hoylIynfpqyiiVO06AaCA30ATSd75F1n0PeAA7jG2ka6vYX6CMv64GOYNpTVv4xHaTiJOzXK/kMFlz6aFr6d5a6gUrn1ZEy0S61j6Z8WCaBhvZWvZOVgvZGmj6bLEXicZ2i1zBrjE0EW+HFFMcHDdfEB9oc9O6mjag52PbQlMBAlmhBebOwOoKesvIzDMz3OJgQvTQ4T+GdNNX64LNTZ1neVq11wmHcNgZH+wlN7oyIdthy9m36jqGpEf962VTXWG7iu5o906QsemlqvImKKblRgHF88kxBjIv4w8Gc8o00Le+jFuACuwMrLFtp0i3T+qxpiuDSZ/QuNU+w9xQbjKidphMR3diAtUijukWT2XQXYgJMloS2OXFTi29BH45cszPeVy9NtQwd9g4Aoxmec4x0I6NJU/jO2eTdcx06XTnLwi/b9pYbp14QJAjpdyHiiid2fEFda6000bOjcKcpgFOvC7Gs0/lTdM4noOR+K02Frqe1NA+maffa9JFVGSsyCDTHq2vtNJ31Qj/XNIXgv9Uhr3gqaD7bUf2NbX/fwzvhMH5UNEWVBesSvbiHTSHdirVzDfdzvs8mDNVOldEb6JDfwwiW7ADtZrftf4FaFKu7NA+WSg9N28U9s5jQACI8m+00zYuimN9NNXqe7w1vuUvOyoR01Yc833SvTTQAeaTJcvLV47LeCG/DHF8TQhPuu3auTTQN8UzT864Gxk1VUM6O9YFWntfr7bdN/wejF+BWyZNDbj6VhpMuVjz5NCVlb0zcl+0xesjSU9xk/iJpPFmErwm9C2RJq9FbNo6hs3D+gSYLPhL1MQvNk0UR/QGO5VZtN3o67sXzA2NtySJtDQBJ8xOaheA8AS7wHmjrwvcv32lquBAera94oGlHJC8f2oOayHliRSnx3MS6jm80Odjq6mAOjeIeaHJQ8pMK6PQT8PdfPuni7HM7+JkLbMyYBbnCJIMZHYPWdWfKWxq1pF4v9MwSNNvFrBGbT3tw/A/w2l0IhR5MoWAsPdGEA7l7iMFYTo/x5ODraavkrUZvRUbOZJ96bNuxSZMPmaIdHtIM1GDwZqA3oYHfvjbZuMmZsYFmsXaTphAlP0VgMLOnRBRZhnWivMbCgMGHb/iYpfT/4W2TeYpPVMlsKwtk5qWxkRGYFfiuBRh1UUfGaOI8+cu5EyhRjgPRQtOcNbgyNwGYtWjmf0yb9T4+22Cl2y/eGkp8okW7p1cfMgmAVWY0DxCecfaZDxrAll/Gkw1wI3+0e3oEVx4W8IxI8wDhJ4bsGjRTOhEsAu+sE3vFK9IOww8QVaqdtjXj+VqN3Y3304UaAfPpPoxlXSN14W5ePCAZseG5bp5QDBqibVaQ5ZcxfFYAvg/OtslMem4G4ya35U48JxdUW/irg85RRJ/0+rlRS95yZ5Y3xQiJfbCQjaxlpcmZclV5Kw/dSiZZY+MBXDId5QXtzlIh9ttCmkpxtYcYzO7Znx2XUJrc9riDbr0H7bkBZrA6q7E3bOOotQImo25icjAbJZhVQMZ46jwUyGiq5hIxGeod7ied8Ee7Wd3J9dYCVr3WZZcYTRNuNhTvLjiNKpo4kOMFXxI4TQ4MO9dm77BzVB29qsd2V5UG0iRgiWiUqwRTAcm0I700WYJSiAXVxWv7l4ynrvNNlKYApm3flagBEbSSzOZTZ6spTXeWHnBDko3HZXi7ySb5TiGhuAWGDatssuNmRAwDYAp5cxcA7V5n1p50R8QS/noLnyKlxi3cPprM9rlEcIBkUYoyxJSnrhMZ2KV6Lj1Cg0s0AcHWTYBf9NLUzhJmpqPdk955+nI50ZTSUIIyMsiqcCmVdU9uEr2YAJygsVlD/IjOPTAwo66yorYniFUgPHU+V2BjCyweRfwFqXDpRJ56aBLMJQJtDxvhb/FnfTQJKxCjPeSvH+cxqPPow0P1lAq7rvQwZD8v/qowIT/u+Dp/1rwfoABr2kXTWYGT+OsuELvXmQ/JbcFc+jWwx3FEhCZdd+o9VvhydBFIwDaaJeQJOkRfx7OEPG06CsaM7VY0l3oRQOeTespy4I7aaDCabEKTqhb1zRwoVBGK4dFYG+wu0bOXjokX0IkXKlGDbbfoN7PEPehN+lQy2u1C9IdWHeh3yMdj6mhCZC+VdZNAWyjZfLHVQxDCgVixwPoJTS88suS9NC2F1emvnvrubPXtDzxpxYxTcpcALYJ6H/9/K019cdNo9MdNfwOSpidImpqQNP0IkqYn/ENp+ur48o00nV/r8H+NJrcrxji85pB3HfJevRbMd6Zeu5L+vehWrqTjy78CzX5bOYZpv3yMy+1QIGtg4WU7vC5rvHhJb0cDn0mUteUDohlcSTBvDq/WfsaO6LvRlhCyznCGtUdj5/MPHoHUFIH/tWpRUuLTS10Dtw7HSMZT216rEmn6Gms4J0F3yvktwGPeeluiejb1lAiyHxTVP4OeyGjbrrzkpqIdVUrTYZQREZ/I+IBYh5IeMhn3j0eoRLH8tqpRG9ZJDgu6XB86Yuu3QHT2lqXTJxCMp0l09taifskC3kETLTY0wcUuGaMedy88ODOjpxOOlKZynA0Yj/Uk8PQ2mmi1OKbTwzAZSZPqBaxa7xFsF8ojNMVhcv1dmqb0iReXOFaxiH2MaBFNFt0gt5hy/XGaRGdvmcUgcwqW5XIkTSh6/f1zk05UsujBmogeSZPjtJbF0EJdJY13cJ5/dT/jQQD9EDurVhuAr6hc1/kZ/vhsEhg9Xq90eoPRY49+U6+0xGk9kqY0VVtpotHFNY6Xhh2PetCdfk7TZd52S1a9o0BmG12bXW+B8LkQDqThFqwXXAghTTaUfk4GGc3HbVSHhUYvwg0yBzzs0mK00WutOzgRx8ecr/6O0dsIz94u0kMcKFZO/lyP8j9TVfToxqg4oGtL+q2oo1JGYk/PgU/6z4SN9vSwPNNuOzFsbWADt4C6ELc/7en9OxFgpUParjw2xrZaxB7E/3OEIf6rFK1fmfRRpr7314JcCQkJCQkJCQkJCQkJCQkJCQkJCQkJCQkJCQkJCQkJCQkJid/A/wDof+t/1j9aVw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png;base64,iVBORw0KGgoAAAANSUhEUgAAAaYAAAB3CAMAAAB/uhQPAAAAh1BMVEX///8AAAB8fHze3t6Ojo7MzMzq6uqlpaVhYWEMDAzu7u7CwsIqKiqWlpbS0tLOzs75+fm5ubnz8/OxsbHZ2dlaWlpycnKenp63t7dKSko0NDR2dnYVFRWhoaFsbGysrKw/Pz9HR0eGhoYjIyNmZmZQUFAyMjJdXV0dHR0TExMhISEpKSlBQUFrLOVSAAARBUlEQVR4nO1dDZuquA4mfKkgyJeCooIoOjP6/3/fbdoi6FBgcDxn927f51l3VAxt3zRN0pSjKBISEhISEhISEhISEhISEhISEhISEhISEhISEhISEhISEhISEhISEhISEhISEhISEhK/DdPWvn9oL35DtGW73z907d8Q/R+DdYQ5QKQogKMHJv0wBoJQ0aeKYsBo0V6JoonYi6Nw+YriA8zAUfwZufV40USPpmVsKUowIX9rPvvMdMqC9CQknTCi0ZKJlBO21UAVS0x+u30Zkq8S0qvJC60ejfXaUjwVPOVY06QBaY4DXrxSlMX4sSy2GjJuKvuYvPuiNHmgI1WafX6Nphvo4ZaI1lBGcqafuXBOSvAVIJbg5IyVHME10WGpKHsU8cGU6wTFDmaKTZQrIGP1x6ExYuKoSdN+iq/zeLfCvo+WzeZP4jdpij/pDU7GGTs8WrQNZCYRTWI0+Tn9cJPiDUABMg3oLUch3yuoTaGyQprmtNUuHReIjeNLrR4P7X7Tqx8EHqeJ9lF1Jock1GejZUPA/9g7XuAxvcQJqijZyfhMwskLE3VP/xex9ts5u5/J7oomfDWaJqArtWcyEWfW6pK+XhZXvGB0q8eD06QFSo7rEadJx9eTM5kty9vHaNlMmEk6TEUb+M5Z0teTAcuyHN9hvbi3P3ac/YHdL2CvX8fzGcbTZPE/0jJ2YmYRdlQrsikxq/P536BJAVwR0YZca6NH1dwCI07RVI8WfUYjZBJ66OykRpV4JNR87IwNWpbRooscX6MVoUldpSWnyaD3C2axbZTjaaLt1G0lzdNVymmiLU0v7syw/b9CUwIXPyWuF1+brFVBBveD6CgcFGf/kgsRwcbXYcqN6NciVontWII+wcX4+pILYcEOZ5JzN3o20bbiQ1OsQ0nXpvFGT58Rq6eTmcmNnrczmONjQ4Rr0wvK9Qrc4pBikMQdcs/F1SNZX8jbkLAXLceLNvXDFKVyh9yz1gp60gfi2i6IBgSb8aIzgDNqAHMhNuYkDBVvDRu4Wi96eiSM2AC6utTTO9qOeaZhxAehyoa/5Ol9g1e+T/Yy6L9mMAwbpZkn8uISXaeDZ/loUm2yurgtIftQWD5dRicYjRWukqj4boHvLKJ0nv9qy1+AV43gej9aD0Wo1mT1ov626DvWi3fpuFv+pnK9CPt9Fld7ozEPeTLKnMTj0w6tCHT+hz/5db0dD3v+NtHmG2kq35a5eWerx+NfStNS0vRbkDT9HrpoclW1sffgoqn2w+Giuzqs6WrSuDKt5A/F/zdNOwxg9kXjkw6abpAWMLs7UglGOxgDt4NufMRNr76jwys4OTxBhWDp7lx4OXW3s6ZL10FTRqKfonbSNhl5AZGfYaGyaM2NsI5WWypAXmsXa/X4nJoYE4xZVb3xiZimhCa54K7jNB2tC11rmrWYXBqfiDscYb5AKafVe9bhm7DZn40tMQYxTRNwLGNe92qN819IE90HmKwHtVqZbRaBDneeeIQtvHw86DA+0BQfXaMVwYlOuuxYXenjMDrdNGVNmmwQiDYdOunqrRLWYTFN1280XTLRtTT3GsB9gqxxWLtpypoJF3EmK6Hf6I+ttt9BU5b7iV82FoEC4HPWBjD2VGHr2ebTdHfxXSjDAojo1bT+IBOK3sXUdJqNDiPEaZArZgeaNPmf+bQVJctKKJf7bCtV0q5umsImTXs4tUpeJju6F2M1Wm0nfiFWrvHIYH1Yz2qaCoiF2jClE2dXz6ZNYFpqx2wioo+nxq3E20pOjq9Go8NE9OQgbPbmmm/yBk0+fOwnrYi/0zQn7eqgiUj+aCjXDSBrlbxz4280EclncavHY4INqo2eCqYt3P0zsG8W3K0LNUo9a1Nt9DJYiM2HiQbeu95l9Rm9s277dk2TD8ZUbPSQIK9h9DAV10ETkazWs+l2FK9NIf3G+QNGj7oQaUWTet8Ja8UKDktiiSqnKUHzV6xEVzMXourwBFpKi2o4MN/DNahE072t8Cy8/HFtSggHE2EBVEx4im7b+/tDvwtRr035lxKI849QakT8XUHe50L42AaHGwTCkh9hxll0tbXbaWQ15suRh8MUCImNcGlJ+LWEpQVZTzShzgcZ5uJg2RRtii5+9PQSEDaYIv4A2FuLKsBL8eqbKG/+6Onl107J5gngOFEcLgw3OhRj3/mT15GSft9IZ/SeG7m4E/czTGChqIQxvyfFYYIwDHuAjQwlLG4iLNENuo7pihe6MChattAkagZ7kx/pJj6vsBCKnnYbod9ByKNEZIkGFU7fULlVfYHVs+Pi8+ZTi1cUAyyCBdyIekOzGyGZS1YPTRTRMJ4a2BxZq3vzZ/s/wBO/hUptCK6vca9GVzz11YSx4hQ6l0iH9SHrq8XnU191lc3ppBZvEE01T3p3YqnkgjZ07R1CE1m12SB6x7dt6LI7pMzSLzFe6d+z4zz10kTXde49FCi631vl86mPppBJCum6ZIHrRr003XladU+rGVOuDV2XipPrimOUO/h88t63705vsOLrcam7UTpgfYgoT4Noivn4FfvIZfFRNyzAtbGXJrrKM5bITxC9NNHSFqWXpi2lacOmkI6S817JfD69maa08powk9K7NiHofBpCU8XSQKOn8Pk0iCbO0kCjp1TzaQhNGx4NoNEzhuztUJ7eS9PqHoLkWb+nx4A8DaBpdx896ukdO6/nwPk0hKaQr33DaWI8DaBpUzEzbG1CIE/vpMlb1Y5KRPgyh9XiELvXV9wA0a6OIzUi1hoylIynfpqyiiVO06AaCA30ATSd75F1n0PeAA7jG2ka6vYX6CMv64GOYNpTVv4xHaTiJOzXK/kMFlz6aFr6d5a6gUrn1ZEy0S61j6Z8WCaBhvZWvZOVgvZGmj6bLEXicZ2i1zBrjE0EW+HFFMcHDdfEB9oc9O6mjag52PbQlMBAlmhBebOwOoKesvIzDMz3OJgQvTQ4T+GdNNX64LNTZ1neVq11wmHcNgZH+wlN7oyIdthy9m36jqGpEf962VTXWG7iu5o906QsemlqvImKKblRgHF88kxBjIv4w8Gc8o00Le+jFuACuwMrLFtp0i3T+qxpiuDSZ/QuNU+w9xQbjKidphMR3diAtUijukWT2XQXYgJMloS2OXFTi29BH45cszPeVy9NtQwd9g4Aoxmec4x0I6NJU/jO2eTdcx06XTnLwi/b9pYbp14QJAjpdyHiiid2fEFda6000bOjcKcpgFOvC7Gs0/lTdM4noOR+K02Frqe1NA+maffa9JFVGSsyCDTHq2vtNJ31Qj/XNIXgv9Uhr3gqaD7bUf2NbX/fwzvhMH5UNEWVBesSvbiHTSHdirVzDfdzvs8mDNVOldEb6JDfwwiW7ADtZrftf4FaFKu7NA+WSg9N28U9s5jQACI8m+00zYuimN9NNXqe7w1vuUvOyoR01Yc833SvTTQAeaTJcvLV47LeCG/DHF8TQhPuu3auTTQN8UzT864Gxk1VUM6O9YFWntfr7bdN/wejF+BWyZNDbj6VhpMuVjz5NCVlb0zcl+0xesjSU9xk/iJpPFmErwm9C2RJq9FbNo6hs3D+gSYLPhL1MQvNk0UR/QGO5VZtN3o67sXzA2NtySJtDQBJ8xOaheA8AS7wHmjrwvcv32lquBAera94oGlHJC8f2oOayHliRSnx3MS6jm80Odjq6mAOjeIeaHJQ8pMK6PQT8PdfPuni7HM7+JkLbMyYBbnCJIMZHYPWdWfKWxq1pF4v9MwSNNvFrBGbT3tw/A/w2l0IhR5MoWAsPdGEA7l7iMFYTo/x5ODraavkrUZvRUbOZJ96bNuxSZMPmaIdHtIM1GDwZqA3oYHfvjbZuMmZsYFmsXaTphAlP0VgMLOnRBRZhnWivMbCgMGHb/iYpfT/4W2TeYpPVMlsKwtk5qWxkRGYFfiuBRh1UUfGaOI8+cu5EyhRjgPRQtOcNbgyNwGYtWjmf0yb9T4+22Cl2y/eGkp8okW7p1cfMgmAVWY0DxCecfaZDxrAll/Gkw1wI3+0e3oEVx4W8IxI8wDhJ4bsGjRTOhEsAu+sE3vFK9IOww8QVaqdtjXj+VqN3Y3304UaAfPpPoxlXSN14W5ePCAZseG5bp5QDBqibVaQ5ZcxfFYAvg/OtslMem4G4ya35U48JxdUW/irg85RRJ/0+rlRS95yZ5Y3xQiJfbCQjaxlpcmZclV5Kw/dSiZZY+MBXDId5QXtzlIh9ttCmkpxtYcYzO7Znx2XUJrc9riDbr0H7bkBZrA6q7E3bOOotQImo25icjAbJZhVQMZ46jwUyGiq5hIxGeod7ied8Ee7Wd3J9dYCVr3WZZcYTRNuNhTvLjiNKpo4kOMFXxI4TQ4MO9dm77BzVB29qsd2V5UG0iRgiWiUqwRTAcm0I700WYJSiAXVxWv7l4ynrvNNlKYApm3flagBEbSSzOZTZ6spTXeWHnBDko3HZXi7ySb5TiGhuAWGDatssuNmRAwDYAp5cxcA7V5n1p50R8QS/noLnyKlxi3cPprM9rlEcIBkUYoyxJSnrhMZ2KV6Lj1Cg0s0AcHWTYBf9NLUzhJmpqPdk955+nI50ZTSUIIyMsiqcCmVdU9uEr2YAJygsVlD/IjOPTAwo66yorYniFUgPHU+V2BjCyweRfwFqXDpRJ56aBLMJQJtDxvhb/FnfTQJKxCjPeSvH+cxqPPow0P1lAq7rvQwZD8v/qowIT/u+Dp/1rwfoABr2kXTWYGT+OsuELvXmQ/JbcFc+jWwx3FEhCZdd+o9VvhydBFIwDaaJeQJOkRfx7OEPG06CsaM7VY0l3oRQOeTespy4I7aaDCabEKTqhb1zRwoVBGK4dFYG+wu0bOXjokX0IkXKlGDbbfoN7PEPehN+lQy2u1C9IdWHeh3yMdj6mhCZC+VdZNAWyjZfLHVQxDCgVixwPoJTS88suS9NC2F1emvnvrubPXtDzxpxYxTcpcALYJ6H/9/K019cdNo9MdNfwOSpidImpqQNP0IkqYn/ENp+ur48o00nV/r8H+NJrcrxji85pB3HfJevRbMd6Zeu5L+vehWrqTjy78CzX5bOYZpv3yMy+1QIGtg4WU7vC5rvHhJb0cDn0mUteUDohlcSTBvDq/WfsaO6LvRlhCyznCGtUdj5/MPHoHUFIH/tWpRUuLTS10Dtw7HSMZT216rEmn6Gms4J0F3yvktwGPeeluiejb1lAiyHxTVP4OeyGjbrrzkpqIdVUrTYZQREZ/I+IBYh5IeMhn3j0eoRLH8tqpRG9ZJDgu6XB86Yuu3QHT2lqXTJxCMp0l09taifskC3kETLTY0wcUuGaMedy88ODOjpxOOlKZynA0Yj/Uk8PQ2mmi1OKbTwzAZSZPqBaxa7xFsF8ojNMVhcv1dmqb0iReXOFaxiH2MaBFNFt0gt5hy/XGaRGdvmcUgcwqW5XIkTSh6/f1zk05UsujBmogeSZPjtJbF0EJdJY13cJ5/dT/jQQD9EDurVhuAr6hc1/kZ/vhsEhg9Xq90eoPRY49+U6+0xGk9kqY0VVtpotHFNY6Xhh2PetCdfk7TZd52S1a9o0BmG12bXW+B8LkQDqThFqwXXAghTTaUfk4GGc3HbVSHhUYvwg0yBzzs0mK00WutOzgRx8ecr/6O0dsIz94u0kMcKFZO/lyP8j9TVfToxqg4oGtL+q2oo1JGYk/PgU/6z4SN9vSwPNNuOzFsbWADt4C6ELc/7en9OxFgpUParjw2xrZaxB7E/3OEIf6rFK1fmfRRpr7314JcCQkJCQkJCQkJCQkJCQkJCQkJCQkJCQkJCQkJCQkJCQkJid/A/wDof+t/1j9aVwAAAABJRU5ErkJggg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png;base64,iVBORw0KGgoAAAANSUhEUgAAAaYAAAB3CAMAAAB/uhQPAAAAh1BMVEX///8AAAB8fHze3t6Ojo7MzMzq6uqlpaVhYWEMDAzu7u7CwsIqKiqWlpbS0tLOzs75+fm5ubnz8/OxsbHZ2dlaWlpycnKenp63t7dKSko0NDR2dnYVFRWhoaFsbGysrKw/Pz9HR0eGhoYjIyNmZmZQUFAyMjJdXV0dHR0TExMhISEpKSlBQUFrLOVSAAARBUlEQVR4nO1dDZuquA4mfKkgyJeCooIoOjP6/3/fbdoi6FBgcDxn927f51l3VAxt3zRN0pSjKBISEhISEhISEhISEhISEhISEhISEhISEhISEhISEhISEhISEhISEhISEhISEhISEhK/DdPWvn9oL35DtGW73z907d8Q/R+DdYQ5QKQogKMHJv0wBoJQ0aeKYsBo0V6JoonYi6Nw+YriA8zAUfwZufV40USPpmVsKUowIX9rPvvMdMqC9CQknTCi0ZKJlBO21UAVS0x+u30Zkq8S0qvJC60ejfXaUjwVPOVY06QBaY4DXrxSlMX4sSy2GjJuKvuYvPuiNHmgI1WafX6Nphvo4ZaI1lBGcqafuXBOSvAVIJbg5IyVHME10WGpKHsU8cGU6wTFDmaKTZQrIGP1x6ExYuKoSdN+iq/zeLfCvo+WzeZP4jdpij/pDU7GGTs8WrQNZCYRTWI0+Tn9cJPiDUABMg3oLUch3yuoTaGyQprmtNUuHReIjeNLrR4P7X7Tqx8EHqeJ9lF1Jock1GejZUPA/9g7XuAxvcQJqijZyfhMwskLE3VP/xex9ts5u5/J7oomfDWaJqArtWcyEWfW6pK+XhZXvGB0q8eD06QFSo7rEadJx9eTM5kty9vHaNlMmEk6TEUb+M5Z0teTAcuyHN9hvbi3P3ac/YHdL2CvX8fzGcbTZPE/0jJ2YmYRdlQrsikxq/P536BJAVwR0YZca6NH1dwCI07RVI8WfUYjZBJ66OykRpV4JNR87IwNWpbRooscX6MVoUldpSWnyaD3C2axbZTjaaLt1G0lzdNVymmiLU0v7syw/b9CUwIXPyWuF1+brFVBBveD6CgcFGf/kgsRwcbXYcqN6NciVontWII+wcX4+pILYcEOZ5JzN3o20bbiQ1OsQ0nXpvFGT58Rq6eTmcmNnrczmONjQ4Rr0wvK9Qrc4pBikMQdcs/F1SNZX8jbkLAXLceLNvXDFKVyh9yz1gp60gfi2i6IBgSb8aIzgDNqAHMhNuYkDBVvDRu4Wi96eiSM2AC6utTTO9qOeaZhxAehyoa/5Ol9g1e+T/Yy6L9mMAwbpZkn8uISXaeDZ/loUm2yurgtIftQWD5dRicYjRWukqj4boHvLKJ0nv9qy1+AV43gej9aD0Wo1mT1ov626DvWi3fpuFv+pnK9CPt9Fld7ozEPeTLKnMTj0w6tCHT+hz/5db0dD3v+NtHmG2kq35a5eWerx+NfStNS0vRbkDT9HrpoclW1sffgoqn2w+Giuzqs6WrSuDKt5A/F/zdNOwxg9kXjkw6abpAWMLs7UglGOxgDt4NufMRNr76jwys4OTxBhWDp7lx4OXW3s6ZL10FTRqKfonbSNhl5AZGfYaGyaM2NsI5WWypAXmsXa/X4nJoYE4xZVb3xiZimhCa54K7jNB2tC11rmrWYXBqfiDscYb5AKafVe9bhm7DZn40tMQYxTRNwLGNe92qN819IE90HmKwHtVqZbRaBDneeeIQtvHw86DA+0BQfXaMVwYlOuuxYXenjMDrdNGVNmmwQiDYdOunqrRLWYTFN1280XTLRtTT3GsB9gqxxWLtpypoJF3EmK6Hf6I+ttt9BU5b7iV82FoEC4HPWBjD2VGHr2ebTdHfxXSjDAojo1bT+IBOK3sXUdJqNDiPEaZArZgeaNPmf+bQVJctKKJf7bCtV0q5umsImTXs4tUpeJju6F2M1Wm0nfiFWrvHIYH1Yz2qaCoiF2jClE2dXz6ZNYFpqx2wioo+nxq3E20pOjq9Go8NE9OQgbPbmmm/yBk0+fOwnrYi/0zQn7eqgiUj+aCjXDSBrlbxz4280EclncavHY4INqo2eCqYt3P0zsG8W3K0LNUo9a1Nt9DJYiM2HiQbeu95l9Rm9s277dk2TD8ZUbPSQIK9h9DAV10ETkazWs+l2FK9NIf3G+QNGj7oQaUWTet8Ja8UKDktiiSqnKUHzV6xEVzMXourwBFpKi2o4MN/DNahE072t8Cy8/HFtSggHE2EBVEx4im7b+/tDvwtRr035lxKI849QakT8XUHe50L42AaHGwTCkh9hxll0tbXbaWQ15suRh8MUCImNcGlJ+LWEpQVZTzShzgcZ5uJg2RRtii5+9PQSEDaYIv4A2FuLKsBL8eqbKG/+6Onl107J5gngOFEcLgw3OhRj3/mT15GSft9IZ/SeG7m4E/czTGChqIQxvyfFYYIwDHuAjQwlLG4iLNENuo7pihe6MChattAkagZ7kx/pJj6vsBCKnnYbod9ByKNEZIkGFU7fULlVfYHVs+Pi8+ZTi1cUAyyCBdyIekOzGyGZS1YPTRTRMJ4a2BxZq3vzZ/s/wBO/hUptCK6vca9GVzz11YSx4hQ6l0iH9SHrq8XnU191lc3ppBZvEE01T3p3YqnkgjZ07R1CE1m12SB6x7dt6LI7pMzSLzFe6d+z4zz10kTXde49FCi631vl86mPppBJCum6ZIHrRr003XladU+rGVOuDV2XipPrimOUO/h88t63705vsOLrcam7UTpgfYgoT4Noivn4FfvIZfFRNyzAtbGXJrrKM5bITxC9NNHSFqWXpi2lacOmkI6S817JfD69maa08powk9K7NiHofBpCU8XSQKOn8Pk0iCbO0kCjp1TzaQhNGx4NoNEzhuztUJ7eS9PqHoLkWb+nx4A8DaBpdx896ukdO6/nwPk0hKaQr33DaWI8DaBpUzEzbG1CIE/vpMlb1Y5KRPgyh9XiELvXV9wA0a6OIzUi1hoylIynfpqyiiVO06AaCA30ATSd75F1n0PeAA7jG2ka6vYX6CMv64GOYNpTVv4xHaTiJOzXK/kMFlz6aFr6d5a6gUrn1ZEy0S61j6Z8WCaBhvZWvZOVgvZGmj6bLEXicZ2i1zBrjE0EW+HFFMcHDdfEB9oc9O6mjag52PbQlMBAlmhBebOwOoKesvIzDMz3OJgQvTQ4T+GdNNX64LNTZ1neVq11wmHcNgZH+wlN7oyIdthy9m36jqGpEf962VTXWG7iu5o906QsemlqvImKKblRgHF88kxBjIv4w8Gc8o00Le+jFuACuwMrLFtp0i3T+qxpiuDSZ/QuNU+w9xQbjKidphMR3diAtUijukWT2XQXYgJMloS2OXFTi29BH45cszPeVy9NtQwd9g4Aoxmec4x0I6NJU/jO2eTdcx06XTnLwi/b9pYbp14QJAjpdyHiiid2fEFda6000bOjcKcpgFOvC7Gs0/lTdM4noOR+K02Frqe1NA+maffa9JFVGSsyCDTHq2vtNJ31Qj/XNIXgv9Uhr3gqaD7bUf2NbX/fwzvhMH5UNEWVBesSvbiHTSHdirVzDfdzvs8mDNVOldEb6JDfwwiW7ADtZrftf4FaFKu7NA+WSg9N28U9s5jQACI8m+00zYuimN9NNXqe7w1vuUvOyoR01Yc833SvTTQAeaTJcvLV47LeCG/DHF8TQhPuu3auTTQN8UzT864Gxk1VUM6O9YFWntfr7bdN/wejF+BWyZNDbj6VhpMuVjz5NCVlb0zcl+0xesjSU9xk/iJpPFmErwm9C2RJq9FbNo6hs3D+gSYLPhL1MQvNk0UR/QGO5VZtN3o67sXzA2NtySJtDQBJ8xOaheA8AS7wHmjrwvcv32lquBAera94oGlHJC8f2oOayHliRSnx3MS6jm80Odjq6mAOjeIeaHJQ8pMK6PQT8PdfPuni7HM7+JkLbMyYBbnCJIMZHYPWdWfKWxq1pF4v9MwSNNvFrBGbT3tw/A/w2l0IhR5MoWAsPdGEA7l7iMFYTo/x5ODraavkrUZvRUbOZJ96bNuxSZMPmaIdHtIM1GDwZqA3oYHfvjbZuMmZsYFmsXaTphAlP0VgMLOnRBRZhnWivMbCgMGHb/iYpfT/4W2TeYpPVMlsKwtk5qWxkRGYFfiuBRh1UUfGaOI8+cu5EyhRjgPRQtOcNbgyNwGYtWjmf0yb9T4+22Cl2y/eGkp8okW7p1cfMgmAVWY0DxCecfaZDxrAll/Gkw1wI3+0e3oEVx4W8IxI8wDhJ4bsGjRTOhEsAu+sE3vFK9IOww8QVaqdtjXj+VqN3Y3304UaAfPpPoxlXSN14W5ePCAZseG5bp5QDBqibVaQ5ZcxfFYAvg/OtslMem4G4ya35U48JxdUW/irg85RRJ/0+rlRS95yZ5Y3xQiJfbCQjaxlpcmZclV5Kw/dSiZZY+MBXDId5QXtzlIh9ttCmkpxtYcYzO7Znx2XUJrc9riDbr0H7bkBZrA6q7E3bOOotQImo25icjAbJZhVQMZ46jwUyGiq5hIxGeod7ied8Ee7Wd3J9dYCVr3WZZcYTRNuNhTvLjiNKpo4kOMFXxI4TQ4MO9dm77BzVB29qsd2V5UG0iRgiWiUqwRTAcm0I700WYJSiAXVxWv7l4ynrvNNlKYApm3flagBEbSSzOZTZ6spTXeWHnBDko3HZXi7ySb5TiGhuAWGDatssuNmRAwDYAp5cxcA7V5n1p50R8QS/noLnyKlxi3cPprM9rlEcIBkUYoyxJSnrhMZ2KV6Lj1Cg0s0AcHWTYBf9NLUzhJmpqPdk955+nI50ZTSUIIyMsiqcCmVdU9uEr2YAJygsVlD/IjOPTAwo66yorYniFUgPHU+V2BjCyweRfwFqXDpRJ56aBLMJQJtDxvhb/FnfTQJKxCjPeSvH+cxqPPow0P1lAq7rvQwZD8v/qowIT/u+Dp/1rwfoABr2kXTWYGT+OsuELvXmQ/JbcFc+jWwx3FEhCZdd+o9VvhydBFIwDaaJeQJOkRfx7OEPG06CsaM7VY0l3oRQOeTespy4I7aaDCabEKTqhb1zRwoVBGK4dFYG+wu0bOXjokX0IkXKlGDbbfoN7PEPehN+lQy2u1C9IdWHeh3yMdj6mhCZC+VdZNAWyjZfLHVQxDCgVixwPoJTS88suS9NC2F1emvnvrubPXtDzxpxYxTcpcALYJ6H/9/K019cdNo9MdNfwOSpidImpqQNP0IkqYn/ENp+ur48o00nV/r8H+NJrcrxji85pB3HfJevRbMd6Zeu5L+vehWrqTjy78CzX5bOYZpv3yMy+1QIGtg4WU7vC5rvHhJb0cDn0mUteUDohlcSTBvDq/WfsaO6LvRlhCyznCGtUdj5/MPHoHUFIH/tWpRUuLTS10Dtw7HSMZT216rEmn6Gms4J0F3yvktwGPeeluiejb1lAiyHxTVP4OeyGjbrrzkpqIdVUrTYZQREZ/I+IBYh5IeMhn3j0eoRLH8tqpRG9ZJDgu6XB86Yuu3QHT2lqXTJxCMp0l09taifskC3kETLTY0wcUuGaMedy88ODOjpxOOlKZynA0Yj/Uk8PQ2mmi1OKbTwzAZSZPqBaxa7xFsF8ojNMVhcv1dmqb0iReXOFaxiH2MaBFNFt0gt5hy/XGaRGdvmcUgcwqW5XIkTSh6/f1zk05UsujBmogeSZPjtJbF0EJdJY13cJ5/dT/jQQD9EDurVhuAr6hc1/kZ/vhsEhg9Xq90eoPRY49+U6+0xGk9kqY0VVtpotHFNY6Xhh2PetCdfk7TZd52S1a9o0BmG12bXW+B8LkQDqThFqwXXAghTTaUfk4GGc3HbVSHhUYvwg0yBzzs0mK00WutOzgRx8ecr/6O0dsIz94u0kMcKFZO/lyP8j9TVfToxqg4oGtL+q2oo1JGYk/PgU/6z4SN9vSwPNNuOzFsbWADt4C6ELc/7en9OxFgpUParjw2xrZaxB7E/3OEIf6rFK1fmfRRpr7314JcCQkJCQkJCQkJCQkJCQkJCQkJCQkJCQkJCQkJCQkJCQkJid/A/wDof+t/1j9aVwAAAABJRU5ErkJggg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4" name="Picture 8" descr="http://upload.wikimedia.org/wikipedia/commons/thumb/3/3e/Amylose5.svg/673px-Amylose5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7489" y="5257800"/>
            <a:ext cx="3276600" cy="1037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ttp://www.rsc.org/Education/Teachers/Resources/cfb/images/amylopecti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524000"/>
            <a:ext cx="4019550" cy="1838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13765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Lipids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Store more energy than carbs</a:t>
            </a:r>
          </a:p>
          <a:p>
            <a:r>
              <a:rPr lang="en-US" dirty="0" smtClean="0"/>
              <a:t>Not soluble in water</a:t>
            </a:r>
          </a:p>
          <a:p>
            <a:r>
              <a:rPr lang="en-US" dirty="0" smtClean="0"/>
              <a:t>Insulation</a:t>
            </a:r>
          </a:p>
          <a:p>
            <a:r>
              <a:rPr lang="en-US" dirty="0" smtClean="0"/>
              <a:t>Buoyancy </a:t>
            </a:r>
          </a:p>
          <a:p>
            <a:r>
              <a:rPr lang="en-US" dirty="0" smtClean="0"/>
              <a:t>Cell membranes</a:t>
            </a:r>
          </a:p>
          <a:p>
            <a:r>
              <a:rPr lang="en-US" dirty="0" smtClean="0"/>
              <a:t>Hormones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295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Calculate the energy value of a food item from enthalpy of combustion data</a:t>
            </a:r>
          </a:p>
          <a:p>
            <a:pPr lvl="1"/>
            <a:r>
              <a:rPr lang="en-US" dirty="0" smtClean="0"/>
              <a:t>E = </a:t>
            </a:r>
            <a:r>
              <a:rPr lang="en-US" dirty="0" err="1" smtClean="0"/>
              <a:t>mc</a:t>
            </a:r>
            <a:r>
              <a:rPr lang="en-US" dirty="0" err="1" smtClean="0">
                <a:sym typeface="Symbol"/>
              </a:rPr>
              <a:t>T</a:t>
            </a:r>
            <a:endParaRPr lang="en-US" dirty="0" smtClean="0">
              <a:sym typeface="Symbol"/>
            </a:endParaRPr>
          </a:p>
          <a:p>
            <a:pPr lvl="2"/>
            <a:r>
              <a:rPr lang="en-US" dirty="0" smtClean="0">
                <a:sym typeface="Symbol"/>
              </a:rPr>
              <a:t>E – energy</a:t>
            </a:r>
          </a:p>
          <a:p>
            <a:pPr lvl="2"/>
            <a:r>
              <a:rPr lang="en-US" dirty="0" smtClean="0">
                <a:sym typeface="Symbol"/>
              </a:rPr>
              <a:t>M – mass of water (convert grams to percent 4g = .04)</a:t>
            </a:r>
          </a:p>
          <a:p>
            <a:pPr lvl="2"/>
            <a:r>
              <a:rPr lang="en-US" dirty="0" smtClean="0">
                <a:sym typeface="Symbol"/>
              </a:rPr>
              <a:t>C – specific heat capacity of water (4.18)</a:t>
            </a:r>
          </a:p>
          <a:p>
            <a:pPr lvl="2"/>
            <a:r>
              <a:rPr lang="en-US" dirty="0" smtClean="0">
                <a:sym typeface="Symbol"/>
              </a:rPr>
              <a:t>T – change in temperature</a:t>
            </a:r>
          </a:p>
          <a:p>
            <a:pPr lvl="2"/>
            <a:endParaRPr lang="en-US" dirty="0" smtClean="0">
              <a:sym typeface="Symbol"/>
            </a:endParaRP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32565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Lipids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Contains the elements C, H, O</a:t>
            </a:r>
          </a:p>
          <a:p>
            <a:r>
              <a:rPr lang="en-US" dirty="0" smtClean="0"/>
              <a:t>Hydrocarbon chains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5444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Lipids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Fats and oils </a:t>
            </a:r>
          </a:p>
          <a:p>
            <a:r>
              <a:rPr lang="en-US" dirty="0" smtClean="0"/>
              <a:t>Triglycerides</a:t>
            </a:r>
          </a:p>
          <a:p>
            <a:pPr lvl="1"/>
            <a:r>
              <a:rPr lang="en-US" dirty="0" smtClean="0"/>
              <a:t>Fatty acids</a:t>
            </a:r>
          </a:p>
          <a:p>
            <a:pPr lvl="2"/>
            <a:r>
              <a:rPr lang="en-US" dirty="0" smtClean="0"/>
              <a:t>Saturated</a:t>
            </a:r>
          </a:p>
          <a:p>
            <a:pPr lvl="2"/>
            <a:r>
              <a:rPr lang="en-US" dirty="0" smtClean="0"/>
              <a:t>Unsaturated</a:t>
            </a:r>
          </a:p>
          <a:p>
            <a:pPr lvl="3"/>
            <a:r>
              <a:rPr lang="en-US" dirty="0" smtClean="0"/>
              <a:t>Poly and mono</a:t>
            </a:r>
          </a:p>
          <a:p>
            <a:pPr lvl="1"/>
            <a:r>
              <a:rPr lang="en-US" dirty="0" smtClean="0"/>
              <a:t>glycerol</a:t>
            </a:r>
            <a:endParaRPr lang="en-US" dirty="0"/>
          </a:p>
        </p:txBody>
      </p:sp>
      <p:pic>
        <p:nvPicPr>
          <p:cNvPr id="6146" name="Picture 2" descr="http://www.scienceinthebox.com/en-UK/Assets/images/glossary/Triglycerid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599" y="1080655"/>
            <a:ext cx="3794321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legacy.owensboro.kctcs.edu/gcaplan/anat/notes/fat_f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162" y="2971800"/>
            <a:ext cx="3398687" cy="3338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99304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Lipids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Triglycerides are hydrolyzed by lipases </a:t>
            </a:r>
          </a:p>
          <a:p>
            <a:r>
              <a:rPr lang="en-US" dirty="0" smtClean="0"/>
              <a:t>Glycerol and fatty acids are further broken down by redox reactions into carbon dioxide, water and energy</a:t>
            </a:r>
          </a:p>
        </p:txBody>
      </p:sp>
    </p:spTree>
    <p:extLst>
      <p:ext uri="{BB962C8B-B14F-4D97-AF65-F5344CB8AC3E}">
        <p14:creationId xmlns:p14="http://schemas.microsoft.com/office/powerpoint/2010/main" val="11820360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Lipids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Omega fatty acids</a:t>
            </a:r>
          </a:p>
          <a:p>
            <a:pPr lvl="1"/>
            <a:r>
              <a:rPr lang="el-GR" dirty="0" smtClean="0"/>
              <a:t>ω</a:t>
            </a:r>
            <a:r>
              <a:rPr lang="en-US" dirty="0" smtClean="0">
                <a:sym typeface="Symbol"/>
              </a:rPr>
              <a:t>- 3 linoleic acid</a:t>
            </a:r>
          </a:p>
          <a:p>
            <a:pPr lvl="1"/>
            <a:r>
              <a:rPr lang="el-GR" dirty="0"/>
              <a:t>ω </a:t>
            </a:r>
            <a:r>
              <a:rPr lang="en-US" dirty="0" smtClean="0">
                <a:sym typeface="Symbol"/>
              </a:rPr>
              <a:t>- 6 linoleic acid</a:t>
            </a:r>
          </a:p>
          <a:p>
            <a:pPr lvl="1"/>
            <a:r>
              <a:rPr lang="en-US" dirty="0" smtClean="0">
                <a:sym typeface="Symbol"/>
              </a:rPr>
              <a:t>Essential for the body to synthesize longer and more unsaturated fatty acids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7849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Lipids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 fatty acids</a:t>
            </a:r>
          </a:p>
          <a:p>
            <a:pPr lvl="1"/>
            <a:r>
              <a:rPr lang="en-US" dirty="0" smtClean="0"/>
              <a:t>Made synthetically by hydrogenating other polyunsaturated fatty acids</a:t>
            </a:r>
          </a:p>
          <a:p>
            <a:pPr lvl="1"/>
            <a:r>
              <a:rPr lang="en-US" dirty="0" smtClean="0"/>
              <a:t>Present in fried foods </a:t>
            </a:r>
          </a:p>
          <a:p>
            <a:pPr lvl="1"/>
            <a:r>
              <a:rPr lang="en-US" dirty="0" smtClean="0"/>
              <a:t>Increase LDL cholesterol </a:t>
            </a:r>
          </a:p>
          <a:p>
            <a:pPr lvl="1"/>
            <a:r>
              <a:rPr lang="en-US" dirty="0" smtClean="0"/>
              <a:t>Increase risk of heart 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1092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Lipids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Cholesterol </a:t>
            </a:r>
          </a:p>
          <a:p>
            <a:pPr lvl="1"/>
            <a:r>
              <a:rPr lang="en-US" dirty="0" smtClean="0"/>
              <a:t>Steroid </a:t>
            </a:r>
          </a:p>
          <a:p>
            <a:pPr lvl="1"/>
            <a:r>
              <a:rPr lang="en-US" dirty="0" smtClean="0"/>
              <a:t>4 ring structure</a:t>
            </a:r>
          </a:p>
          <a:p>
            <a:pPr lvl="1"/>
            <a:r>
              <a:rPr lang="en-US" dirty="0" smtClean="0"/>
              <a:t>LDL transport cholesterol to the arteries </a:t>
            </a:r>
          </a:p>
          <a:p>
            <a:pPr lvl="1"/>
            <a:r>
              <a:rPr lang="en-US" dirty="0" smtClean="0"/>
              <a:t>HDL can transport cholesterol back to the liver</a:t>
            </a:r>
          </a:p>
        </p:txBody>
      </p:sp>
      <p:pic>
        <p:nvPicPr>
          <p:cNvPr id="7170" name="Picture 2" descr="http://blogs.dnalc.org/wp-content/uploads/2012/04/cholestero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495800"/>
            <a:ext cx="3886200" cy="1903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37592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 and Macro Nutrients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Macro nutrients</a:t>
            </a:r>
          </a:p>
          <a:p>
            <a:pPr lvl="1"/>
            <a:r>
              <a:rPr lang="en-US" dirty="0" smtClean="0"/>
              <a:t>Carbs, lipids, proteins</a:t>
            </a:r>
          </a:p>
          <a:p>
            <a:pPr lvl="1"/>
            <a:r>
              <a:rPr lang="en-US" dirty="0" smtClean="0"/>
              <a:t>Some minerals</a:t>
            </a:r>
            <a:endParaRPr lang="en-US" dirty="0"/>
          </a:p>
          <a:p>
            <a:r>
              <a:rPr lang="en-US" dirty="0" smtClean="0"/>
              <a:t>Micro nutrients </a:t>
            </a:r>
          </a:p>
          <a:p>
            <a:pPr lvl="1"/>
            <a:r>
              <a:rPr lang="en-US" dirty="0" smtClean="0"/>
              <a:t>Needed in trace amounts</a:t>
            </a:r>
          </a:p>
          <a:p>
            <a:pPr lvl="1"/>
            <a:r>
              <a:rPr lang="en-US" dirty="0" smtClean="0"/>
              <a:t>Vitamins and minerals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8146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Hormones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7879575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60471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Hormones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Epinephrine </a:t>
            </a:r>
          </a:p>
          <a:p>
            <a:pPr lvl="1"/>
            <a:r>
              <a:rPr lang="en-US" dirty="0" smtClean="0"/>
              <a:t>Adrenal glands</a:t>
            </a:r>
          </a:p>
          <a:p>
            <a:pPr lvl="1"/>
            <a:r>
              <a:rPr lang="en-US" dirty="0" smtClean="0"/>
              <a:t>Amphetamine </a:t>
            </a:r>
          </a:p>
          <a:p>
            <a:pPr lvl="1"/>
            <a:r>
              <a:rPr lang="en-US" dirty="0" smtClean="0"/>
              <a:t>Fight or flight</a:t>
            </a:r>
          </a:p>
          <a:p>
            <a:pPr lvl="2"/>
            <a:r>
              <a:rPr lang="en-US" dirty="0" smtClean="0"/>
              <a:t>Excitement </a:t>
            </a:r>
          </a:p>
          <a:p>
            <a:pPr lvl="2"/>
            <a:r>
              <a:rPr lang="en-US" dirty="0" smtClean="0"/>
              <a:t>Pupil dilation</a:t>
            </a:r>
          </a:p>
          <a:p>
            <a:pPr lvl="2"/>
            <a:r>
              <a:rPr lang="en-US" dirty="0" smtClean="0"/>
              <a:t>Heart rate</a:t>
            </a:r>
          </a:p>
          <a:p>
            <a:pPr lvl="2"/>
            <a:r>
              <a:rPr lang="en-US" dirty="0" smtClean="0"/>
              <a:t>glucose </a:t>
            </a:r>
            <a:endParaRPr lang="en-US" dirty="0"/>
          </a:p>
        </p:txBody>
      </p:sp>
      <p:pic>
        <p:nvPicPr>
          <p:cNvPr id="8194" name="Picture 2" descr="http://upload.wikimedia.org/wikipedia/commons/1/14/Illu_adrenal_gla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981200"/>
            <a:ext cx="2895600" cy="3373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34535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Hormones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Thyroxin </a:t>
            </a:r>
          </a:p>
          <a:p>
            <a:pPr lvl="1"/>
            <a:r>
              <a:rPr lang="en-US" dirty="0" smtClean="0"/>
              <a:t>Thyroid </a:t>
            </a:r>
          </a:p>
          <a:p>
            <a:pPr lvl="1"/>
            <a:r>
              <a:rPr lang="en-US" dirty="0" smtClean="0"/>
              <a:t>Metabolism</a:t>
            </a:r>
          </a:p>
          <a:p>
            <a:pPr lvl="1"/>
            <a:r>
              <a:rPr lang="en-US" dirty="0" smtClean="0"/>
              <a:t>Hypothyroidism</a:t>
            </a:r>
          </a:p>
          <a:p>
            <a:pPr lvl="1"/>
            <a:r>
              <a:rPr lang="en-US" dirty="0" smtClean="0"/>
              <a:t>Hyperthyroidism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9218" name="Picture 2" descr="http://www.thyroiduk.org.uk/tuk/images/medical/thyroi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21920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eg;base64,/9j/4AAQSkZJRgABAQAAAQABAAD/2wCEAAkGBxQTEhUUExQWFBQXFxYXGBgYFhgYGBYaFxUXGBgXGhUaHCggGB0lHBUUITEhJSkrLi4uFx8zODMsNygtLisBCgoKDgwOGhAQGCwcHRwsLCwsLCstLCwsLCwsLCwsLCwsLCwsLCwsLCwsLCwuLDc3LDcsKzc3NywsNyssKysrK//AABEIAKAAngMBIgACEQEDEQH/xAAcAAADAQEBAQEBAAAAAAAAAAADBAUCBgEHAAj/xABCEAABAwIDBAUJBAkFAQEAAAABAAIRAyEEMUEFElFhBhNxgZEiNHOhsbLB0fAjMlKSM0JDU1Ryk9LhFBUkYvGCY//EABkBAAMBAQEAAAAAAAAAAAAAAAIDBAEABf/EACARAAMBAAMAAwEBAQAAAAAAAAABAhEDITEEEkFRUhT/2gAMAwEAAhEDEQA/AOWx2Ne19QCo/wC+79d/4nAT5XgEOrjKjKUmo/eebeW6zNTnqfYs4umTVqE2HWVNc4cQlNs+S8CTZsC2VgI8ZSN0vzFpQwm1qgIPWP4AbzsuyY0XQ0sdUc0kvflP3z9QuMwUi/FUDjDaSQxs9pMR3hDjCVfw3tPHvmeseBnAc654feuo9WtVz697Z4vfMcrpjaNWN3dNz5RtcSMp7FKc0mTmABJ+COAOR6HGOqwAKtS971HnLIi6ZwG0ajnGalSM7Pd81Kc7hoi4QwZyRvwWvSlTxFX95UvLR5btYHFdT0bxNQdbvPcQwaucZcQYEznJXOYcfowACS605fWRXR7Ow5Y51M33yAYMS4mxPGIKS2WRCO/6JYlzaMPcZ3hmSdI4qtWxE5Ez2n5rnNkj7NvME+sx7FQ64nnCQ7wNcSfY26eJOept60s5xH6xyykrxla3O0rJPC3tWqhiWCWJrvEw4k/zEetRdpvecnukHPed81ersketScU29uxDLaYXWBejmP3W1N9zyQRHlE2i+qHtDazSZqVHU6F95weQcjERz0UTE+S85w7wU7pSw1aADRdh3o4jXwTlr9FcjUy+iP0n6Suqnq6L6jaTMj1j96ofxE5gcAgdEcbV/wBQZq1I6p37R/46fNQqiq9EfOD6J3v01VKxHj3TqtZ0OPqCnVcbHy3wOJa63gVBxDSakE38kGfxXufWmtr1icRUzjrCxvLyn5d8pLrPKc7MxAn2xxzS8wqqtPzTu2mTr9aKrg2b4uCQMhoY+ClYWlvEbxDW5ycz3BdDgWsMAG2t92eWpQ08DiWxKrs1xO+8hguROvOAln0KQEB5cYOTQBPf7Vfx+4Gknd/l4dq5/F4veEaDKBYIEHSSJr6cnIxzTFDDWEkeKf2Xhw7e3uInMkxwCp1sJIsAJ1AyWugo497FdmNEs5C/KHS48rBdOKf2u+P1h5Ot+PapuytnRUbMkEGcs4MRGYXQ06Wv4SHE8p0CVTKZSR0eDojcaG5QDPctvprzAt8jPPjZHiTwy5pbWg7gq4arG9mPWmKjP8/XNAqCJkZxkuQyewNY6crpSrTE90/NN1MojPWOfqS+IafBb6cRq+HByhTdzUmwmTyuq+NqbrXOzIyGpOQHioeKwLnUwKkgZlozJOpPAJk/0CuzgNplvWv3BDd4wOA+pT/REf8AIPone/TSe18OGVXNBtn2SAYKd6IecH0TvfpqxHi2spmto2rPgxNSoe+THrlK16hsRm+54nLXvTm03nrKoOlR/gHmOzVLYi+4RoGzOkmD8EBQzeHpEi5Oemp+KcpNiBeQYJnK6WDt0WOU5awY7kak7eDWgxN3cO0lAxy6Y11m87LIAcT9eKxUoAiOIkk8+a/YZotnew5Wm6ZfUAa6/wCEeJuD3IA8GcJTewB7W2kGRnl9eKeoVmOdvA7trt1GkQnej9GaRBAgt3u9rRafBPYbZ7ajhZuRdYZkxaeSWymXiFsDRm+QDd31zF1bwVKQYENLYJN7T615/t8DUtOgHDKToqGGoAXME5AaBBuhvwaAgRHZ9cUZjwOyPrtQy4zxFu0cVo1OfjlC4W0ePf4FDd9a5LZPD6ssnT67R2LumEuhWo23b80HEO8fqEzUHZBzSGIB1+a1GkTalQuIGu8CY5aLnuku0qjGeTmcz+ETmuoxNO6nNwgcTIvceOchGnjF8ibTSPmFdxJJN5uq3RDzg+id79NC6SbPFGqQ0Q03A4aEfFF6H+cH0T/fpq2Xp49z9aaZvbVP7arNpe/x3jB9STALi4agH4GfUukxODD6lWXAeXBJ0Ae7L8yluoDdBAM28ScvBJTK3ABo3xrI+N0y0GDFoAAy1zsliIcTN8s/bzTVOtIsNJvpCEYsGKAtyAnsMLNFkuaNJ7ieJW6TJHM/FNYA7u7vZGfkUA3NRd2O87jGgHebM8L2PqXVbJwcAARF75zYQI4WXPbIaIAOYIE/zWaV2uCYIjhI/wApTGvpHhbDRaw8ByS/1Cb7jYR2oBF/8oTZYMugWWXPyn/1fqpjL2ZpZ1S9vWuGDJd9BeiokTUjVDdirdi3DB2o+1+PsSVWolXY3NJ4jF8SiSM0Zq3KBVZCSbtANzU/avSFgFzMaI1Oi65FK1kHpzXBe0A5SfGAkuiHnB9E/wB+mpmPxBqPc85kyqXRDzg+id79NVwsWHkclfamw2Mxn2tVryR9rUnWBvuuvXYjcEZ5305lvGyQxjD1tVxAjrKmtyRUPFYo1TEOE98RxjglueimeR6G60E3n2+CfwdIm0eq6HgcLJ3iIGYPyC6fBbO8kbrbkTJOh1KCmkNiXTPMJgTAtkCcsz2/BBpYWzm/rNIgHjmuowGAkD/qLRYm33ilNobJcHCowT+ITnzSdKvrgps6v90nPeDTxadQRwsDK73AYjeB13oOnC8d6+dVKR/Sss7eJLTYOGRaeB5rotkvrNc13Vu6t8AAQ51x+IS0RzKFm5qOpc9KVSjvaTFjPOyC9ndwQmzgHNDqDVGqDh9BBI0XMZmiGMPPl4+xTatVO40xP12LldubWFMc+COFrFXShax2tirm9lJxe1GCZdcaf4XOYrHPfcuPYLJJuaeuP9Ir+V/koY7aRqWFm+sqbUhaBQqoTEsJLp0DcVZ6HecH0TvfpqKVa6HecH0TvfppkixXaxJq1BwqVI5/aORMNQJidRw0bqfFZxTftqnpKndNR3rV7Y2x3VAJ8lsXOXcl1WelnFH2fQbZeHLsrm1/1R38OQXX4CgGwNcjzMZnQDkg4LAhjQ1hsOzxVChIOh5fFR1WnpcfH9UUqNhlZbczkBOl/qUGlU53TQ4lAmE0SamxA4kjUkx2qxszCdWwNz+uSy5M0nLdFs24c0MnndFcgkQuMXQBzLoFRv1MJshAq+xd+DpZKxgt3r5/0xpkEHQGPHivomKZMrjOllOabtSIPgmcfpP8iftDOLchsN1t2SGxV/h5P6aMINQo0oDlyMowVa6HecH0TvfpqKSrXQ/zg+id79NGgS9Q2IOtqFxuXvNswN83nTsXSYamGgBv1zQ3th7/AOZ/vHXVEZkobenuccKV0OU3JqmbJKmmGO7+SBjUNt+oTVOp9cUn1nZ32RqZnLwQNHMezH1ZfqZQ6brXRQbcVwODAntWHL8x+vL671+cFoACpl3JdzkaoECodNMzyWjJE67re1c7tenIcLXBVzGHh/4om0teHDVMnpgWtR87rN3SQdCUFuaa2n+lf/MUozMqpeHi0so0hPREJy1dmMHCtdD/ADg+id79NRVa6H+cH0Tvfpo0CfQK1nv5OdaP+xRGA8F2bdj0SXEsonyr/wDHYdSTcidUxT2LQiwo2t5tT9setJfxX/T0/wDslLw4po5IrAu3/wBhpEWbTH/wWetqXrdFmk23h2ODvU+6W/j0vAp+bx/vRzDXcVtqqV+j9VkwQ7l913gbetTa1MtduuBa7hkk1FIonkm/GGoVuabbU+uHNSw6MvUjipzjPJLwIoMMZLbnmO3RKUqkjn4epeuqc1r6N9Nl4lDqtQ+s7+/4IdStCJIwUxmYUbaGvYVUxLxzUbHVbHsKNIxvo4Pav6R3aUnTRse+XvOhcUvTOfYql4eLb2meuKCXIzkFyKQAZVzof5wfRO9+moaudD/OD6J3v00aMP6NpUhJ4z3cinCzsPFZYzMC5PCNDlKZynhHYiNbPzKft+rIop65Z9vtWetDRJMcyvaeJBEgTE3g+2FzM03udhy0+KXr0GnMATyDgeV0KttZjT5TmjOxe32Skq3SakCB1lPvcbRwhqFtfoamt6RM2v0bmTSgToLt7tW+xczUmm7dcC08Dmu3dt/Du/aUz2Pg+sL3FYWliWjeAqfhc0t328w4G6TXFNdplfH8i46pHECrHwuiPrz/AIRsdsaowv3ftGN1H3hydTzHaFJFZS1DTL4ub7THG4i3NYqV+GSTdVS9fEACTIXJGthMTVXN7fxwayBmVraG1AM3QPbyhcxisQXuLjrlyCdEknNy4sXoq9YZ8Pit1Fmmc0485n4hBcivQiiRhgq50P8AOD6J3v01DKudD/OD6J3v00SMP6YNcAtabk5AXdmJsO3NTsftqnTcWvqBhGgBfU74s1RNpbXry5tGlVYCTvVNx2++5vl5I5BQv9DU/d1PyOz4m10m+fOpLuL4n27p4WsV0rP7FgH/AGf5Tu2Mgo+M2hWqmX1Hu74HgLLwYGp+7f8Akd8kRuBqR+jf+R3yU1clv0v4+DjjwSFPktCknxgan7t/5HfJa/0VT92/8jvklvsevr/SeafJD6mDIkHkSD4hU24Spb7N/wCR3yX7/Rvv9m/8jvkuTaOcy/4awfSPEUiJIqgaP+93VBfxWdsVsPXh7CcPWJG8x4+zcT/+gs08ysOwTz+zf+R3yQH7NqRHVv5+Q75Jk8tePtE9fGhdy8JtV27LXZgweXZxUV9U1qwoMcGlx3ZdZu8bBs5SVcxeyKxHksqC0fo3W7oUelsaq2R1NXgT1b7zrkjlr0Vya+ih0y6C7uGbiMLvPNJn/IY67wR95458W8l87YZX3Ho9japHWblUPYGtqtqMd9pbd61pi4IgG3kmcwZXzPpd0dq0cVVFLD1eqcRUpbtJ7oY8TuHdaQC07whUtdajze1XZytRZZKdqbJxH8PiP6NX+1eN2RiP4fEf0av9qzABJ5QlRdsjEfw9f+hV/tWP9nxH8PX/AKFX+1EjNJ5Vzof5wfRO9+mkf9nxP8NX/o1P7VZ6J7KxArknD1gOrcL0qg/WZxbyRIw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222" name="Picture 6" descr="http://upload.wikimedia.org/wikipedia/commons/thumb/4/42/Goitre.jpg/1024px-Goitr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149438"/>
            <a:ext cx="33528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0665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1.13g of rice raises the temperature of 525 g of water by 3.31</a:t>
            </a:r>
            <a:r>
              <a:rPr lang="en-US" dirty="0" smtClean="0">
                <a:sym typeface="Symbol"/>
              </a:rPr>
              <a:t>C.</a:t>
            </a:r>
          </a:p>
          <a:p>
            <a:pPr lvl="1"/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E = .525 x 4.18 x 3.13 = 7.26 kJ</a:t>
            </a:r>
          </a:p>
          <a:p>
            <a:r>
              <a:rPr lang="en-US" dirty="0" smtClean="0"/>
              <a:t>So the energy content of rice is 7.26kJ</a:t>
            </a:r>
          </a:p>
          <a:p>
            <a:pPr lvl="1"/>
            <a:r>
              <a:rPr lang="en-US" dirty="0" smtClean="0"/>
              <a:t>7.26 x 100/1.13 = 642 kJ per 100g </a:t>
            </a:r>
          </a:p>
          <a:p>
            <a:pPr marL="457200" lvl="1" indent="0">
              <a:buNone/>
            </a:pPr>
            <a:endParaRPr lang="en-US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40378197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Hormones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Sex hormones</a:t>
            </a:r>
          </a:p>
          <a:p>
            <a:pPr lvl="1"/>
            <a:r>
              <a:rPr lang="en-US" dirty="0" smtClean="0"/>
              <a:t>Testosterone and </a:t>
            </a:r>
            <a:r>
              <a:rPr lang="en-US" dirty="0" err="1" smtClean="0"/>
              <a:t>androsterone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Progesterone </a:t>
            </a:r>
            <a:r>
              <a:rPr lang="en-US" dirty="0"/>
              <a:t>and estrogen (</a:t>
            </a:r>
            <a:r>
              <a:rPr lang="en-US" dirty="0" smtClean="0"/>
              <a:t>estradiol)</a:t>
            </a:r>
            <a:endParaRPr lang="en-US" dirty="0"/>
          </a:p>
        </p:txBody>
      </p:sp>
      <p:pic>
        <p:nvPicPr>
          <p:cNvPr id="1026" name="Picture 2" descr="http://upload.wikimedia.org/wikipedia/commons/thumb/c/ce/Testosteron.svg/2000px-Testosteron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505200"/>
            <a:ext cx="476986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38283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Hormones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Oral contraceptive </a:t>
            </a:r>
          </a:p>
          <a:p>
            <a:pPr lvl="1"/>
            <a:r>
              <a:rPr lang="en-US" dirty="0" smtClean="0"/>
              <a:t>Menstrual cycle review</a:t>
            </a:r>
          </a:p>
          <a:p>
            <a:pPr lvl="1"/>
            <a:r>
              <a:rPr lang="en-US" dirty="0" smtClean="0"/>
              <a:t>Pill contains estrogen and progesterone </a:t>
            </a:r>
          </a:p>
          <a:p>
            <a:pPr lvl="1"/>
            <a:r>
              <a:rPr lang="en-US" dirty="0" smtClean="0"/>
              <a:t>Mimics pregnancy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512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Proteins are important molecules</a:t>
            </a:r>
          </a:p>
          <a:p>
            <a:pPr lvl="1"/>
            <a:r>
              <a:rPr lang="en-US" dirty="0" smtClean="0"/>
              <a:t>Biological catalysts (enzymes)</a:t>
            </a:r>
          </a:p>
          <a:p>
            <a:pPr lvl="1"/>
            <a:r>
              <a:rPr lang="en-US" dirty="0" smtClean="0"/>
              <a:t>Transport (hemoglobin)</a:t>
            </a:r>
          </a:p>
          <a:p>
            <a:pPr lvl="1"/>
            <a:r>
              <a:rPr lang="en-US" dirty="0" smtClean="0"/>
              <a:t>Structural (collagen and keratin)</a:t>
            </a:r>
          </a:p>
          <a:p>
            <a:pPr lvl="1"/>
            <a:r>
              <a:rPr lang="en-US" dirty="0" smtClean="0"/>
              <a:t>Hormones (FSH and insulin)</a:t>
            </a:r>
          </a:p>
          <a:p>
            <a:pPr lvl="1"/>
            <a:r>
              <a:rPr lang="en-US" dirty="0" smtClean="0"/>
              <a:t>Immune </a:t>
            </a:r>
            <a:r>
              <a:rPr lang="en-US" smtClean="0"/>
              <a:t>(antibodies)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549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Made up of the elements C, H, O, N, S</a:t>
            </a:r>
          </a:p>
          <a:p>
            <a:r>
              <a:rPr lang="en-US" dirty="0" smtClean="0"/>
              <a:t>Monomers of proteins are amino acids </a:t>
            </a:r>
          </a:p>
          <a:p>
            <a:r>
              <a:rPr lang="en-US" dirty="0" smtClean="0"/>
              <a:t>The general formula for an amino acid is N</a:t>
            </a:r>
            <a:r>
              <a:rPr lang="en-US" sz="1800" dirty="0" smtClean="0"/>
              <a:t>2</a:t>
            </a:r>
            <a:r>
              <a:rPr lang="en-US" dirty="0" smtClean="0"/>
              <a:t>HCHRCOOH</a:t>
            </a:r>
            <a:endParaRPr lang="en-US" dirty="0"/>
          </a:p>
        </p:txBody>
      </p:sp>
      <p:pic>
        <p:nvPicPr>
          <p:cNvPr id="1026" name="Picture 2" descr="http://upload.wikimedia.org/wikipedia/commons/thumb/c/ce/AminoAcidball.svg/2000px-AminoAcidball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133453"/>
            <a:ext cx="5181600" cy="3691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8197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13855"/>
            <a:ext cx="8229600" cy="1143000"/>
          </a:xfrm>
        </p:spPr>
        <p:txBody>
          <a:bodyPr/>
          <a:lstStyle/>
          <a:p>
            <a:r>
              <a:rPr lang="en-US" dirty="0" smtClean="0"/>
              <a:t>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229600" cy="4525963"/>
          </a:xfrm>
        </p:spPr>
        <p:txBody>
          <a:bodyPr/>
          <a:lstStyle/>
          <a:p>
            <a:r>
              <a:rPr lang="en-US" dirty="0" smtClean="0"/>
              <a:t>Amino acid properties</a:t>
            </a:r>
          </a:p>
          <a:p>
            <a:pPr lvl="1"/>
            <a:r>
              <a:rPr lang="en-US" dirty="0" smtClean="0"/>
              <a:t>At a low pH the amine group is a proton donator (acid)</a:t>
            </a:r>
          </a:p>
          <a:p>
            <a:pPr lvl="1"/>
            <a:r>
              <a:rPr lang="en-US" dirty="0" smtClean="0"/>
              <a:t>At a high pH the </a:t>
            </a:r>
            <a:r>
              <a:rPr lang="en-US" dirty="0" err="1" smtClean="0"/>
              <a:t>caboxyl</a:t>
            </a:r>
            <a:r>
              <a:rPr lang="en-US" dirty="0" smtClean="0"/>
              <a:t> group is a proton acceptor (base)</a:t>
            </a:r>
          </a:p>
          <a:p>
            <a:pPr lvl="1"/>
            <a:r>
              <a:rPr lang="en-US" dirty="0" smtClean="0"/>
              <a:t>At a certain pH (isoelectric point) the amino acid is a zwitterion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2050" name="Picture 2" descr="http://www.chm.bris.ac.uk/motm/glycine/zwitterion-p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7600"/>
            <a:ext cx="7162800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6686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Amino acids join together through a condensation reaction to form a dipeptide</a:t>
            </a:r>
          </a:p>
          <a:p>
            <a:pPr lvl="1"/>
            <a:r>
              <a:rPr lang="en-US" dirty="0" smtClean="0"/>
              <a:t>Condensation reaction involves the loss of water </a:t>
            </a:r>
            <a:endParaRPr lang="en-US" dirty="0"/>
          </a:p>
        </p:txBody>
      </p:sp>
      <p:pic>
        <p:nvPicPr>
          <p:cNvPr id="3076" name="Picture 4" descr="http://upload.wikimedia.org/wikipedia/commons/thumb/6/6b/AminoacidCondensation.svg/576px-AminoacidCondensatio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398818"/>
            <a:ext cx="8761863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6781800" y="3886200"/>
            <a:ext cx="457200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867400" y="3505200"/>
            <a:ext cx="1442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Peptide bond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39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of joining many monomers together is called polymerization</a:t>
            </a:r>
          </a:p>
          <a:p>
            <a:pPr lvl="1"/>
            <a:r>
              <a:rPr lang="en-US" dirty="0" smtClean="0"/>
              <a:t>Polymerization of amino acids creates a polypeptide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606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Levels of protein structure</a:t>
            </a:r>
          </a:p>
          <a:p>
            <a:pPr lvl="1"/>
            <a:r>
              <a:rPr lang="en-US" dirty="0" smtClean="0"/>
              <a:t>1</a:t>
            </a:r>
            <a:r>
              <a:rPr lang="en-US" dirty="0" smtClean="0">
                <a:sym typeface="Symbol"/>
              </a:rPr>
              <a:t> - the sequence of amino acids</a:t>
            </a:r>
          </a:p>
          <a:p>
            <a:pPr lvl="1"/>
            <a:r>
              <a:rPr lang="en-US" dirty="0">
                <a:sym typeface="Symbol"/>
              </a:rPr>
              <a:t>2</a:t>
            </a:r>
            <a:r>
              <a:rPr lang="en-US" dirty="0" smtClean="0">
                <a:sym typeface="Symbol"/>
              </a:rPr>
              <a:t> - Intramolecular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hydrogen bonding forms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 helices and  pleated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sheets </a:t>
            </a:r>
            <a:endParaRPr lang="en-US" dirty="0"/>
          </a:p>
        </p:txBody>
      </p:sp>
      <p:pic>
        <p:nvPicPr>
          <p:cNvPr id="4098" name="Picture 2" descr="http://www.abcte.org/files/previews/biology/BioMod%203%5B1%5D.3%20secondary%20struc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950" y="2610065"/>
            <a:ext cx="3448050" cy="4261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821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598</Words>
  <Application>Microsoft Office PowerPoint</Application>
  <PresentationFormat>On-screen Show (4:3)</PresentationFormat>
  <Paragraphs>156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IB Chemistry</vt:lpstr>
      <vt:lpstr>Energy</vt:lpstr>
      <vt:lpstr>Energy</vt:lpstr>
      <vt:lpstr>Proteins</vt:lpstr>
      <vt:lpstr>Proteins</vt:lpstr>
      <vt:lpstr>Proteins</vt:lpstr>
      <vt:lpstr>Proteins</vt:lpstr>
      <vt:lpstr>Proteins</vt:lpstr>
      <vt:lpstr>Proteins</vt:lpstr>
      <vt:lpstr>Proteins</vt:lpstr>
      <vt:lpstr>Proteins</vt:lpstr>
      <vt:lpstr>Carbohydrates</vt:lpstr>
      <vt:lpstr>Carbohydrates</vt:lpstr>
      <vt:lpstr>Carbohydrates</vt:lpstr>
      <vt:lpstr>Carbohydrates</vt:lpstr>
      <vt:lpstr>Carbohydrates </vt:lpstr>
      <vt:lpstr>Carbohydrates</vt:lpstr>
      <vt:lpstr>Carbohydrates</vt:lpstr>
      <vt:lpstr>Lipids</vt:lpstr>
      <vt:lpstr>Lipids</vt:lpstr>
      <vt:lpstr>Lipids</vt:lpstr>
      <vt:lpstr>Lipids</vt:lpstr>
      <vt:lpstr>Lipids</vt:lpstr>
      <vt:lpstr>Lipids </vt:lpstr>
      <vt:lpstr>Lipids</vt:lpstr>
      <vt:lpstr>Micro and Macro Nutrients </vt:lpstr>
      <vt:lpstr>Hormones</vt:lpstr>
      <vt:lpstr>Hormones</vt:lpstr>
      <vt:lpstr>Hormones</vt:lpstr>
      <vt:lpstr>Hormones</vt:lpstr>
      <vt:lpstr>Hormones</vt:lpstr>
    </vt:vector>
  </TitlesOfParts>
  <Company>Onslow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 Chemistry</dc:title>
  <dc:creator>Kelly L. Smith</dc:creator>
  <cp:lastModifiedBy>Kelly L. Smith</cp:lastModifiedBy>
  <cp:revision>14</cp:revision>
  <dcterms:created xsi:type="dcterms:W3CDTF">2015-02-12T23:26:07Z</dcterms:created>
  <dcterms:modified xsi:type="dcterms:W3CDTF">2015-02-17T23:10:41Z</dcterms:modified>
</cp:coreProperties>
</file>