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1" r:id="rId12"/>
    <p:sldId id="264" r:id="rId13"/>
    <p:sldId id="270" r:id="rId14"/>
    <p:sldId id="277" r:id="rId15"/>
    <p:sldId id="272" r:id="rId16"/>
    <p:sldId id="273" r:id="rId17"/>
    <p:sldId id="281" r:id="rId18"/>
    <p:sldId id="280" r:id="rId19"/>
    <p:sldId id="265" r:id="rId20"/>
    <p:sldId id="266" r:id="rId21"/>
    <p:sldId id="267" r:id="rId22"/>
    <p:sldId id="274" r:id="rId23"/>
    <p:sldId id="275" r:id="rId24"/>
    <p:sldId id="276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73" autoAdjust="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E7BC-7D36-4678-B0F6-64D94BCF4C9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7FB-4C38-4EE1-85E4-BF087F9C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5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E7BC-7D36-4678-B0F6-64D94BCF4C9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7FB-4C38-4EE1-85E4-BF087F9C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6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E7BC-7D36-4678-B0F6-64D94BCF4C9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7FB-4C38-4EE1-85E4-BF087F9C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3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E7BC-7D36-4678-B0F6-64D94BCF4C9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7FB-4C38-4EE1-85E4-BF087F9C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8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E7BC-7D36-4678-B0F6-64D94BCF4C9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7FB-4C38-4EE1-85E4-BF087F9C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8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E7BC-7D36-4678-B0F6-64D94BCF4C9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7FB-4C38-4EE1-85E4-BF087F9C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3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E7BC-7D36-4678-B0F6-64D94BCF4C9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7FB-4C38-4EE1-85E4-BF087F9C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4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E7BC-7D36-4678-B0F6-64D94BCF4C9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7FB-4C38-4EE1-85E4-BF087F9C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7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E7BC-7D36-4678-B0F6-64D94BCF4C9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7FB-4C38-4EE1-85E4-BF087F9C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0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E7BC-7D36-4678-B0F6-64D94BCF4C9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7FB-4C38-4EE1-85E4-BF087F9C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E7BC-7D36-4678-B0F6-64D94BCF4C9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7FB-4C38-4EE1-85E4-BF087F9C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0E7BC-7D36-4678-B0F6-64D94BCF4C9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C77FB-4C38-4EE1-85E4-BF087F9C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3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Immune System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Defense against infectious diseases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1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Tertiary Defense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 immunity </a:t>
            </a:r>
          </a:p>
          <a:p>
            <a:r>
              <a:rPr lang="en-US" dirty="0"/>
              <a:t>Challenge and response </a:t>
            </a:r>
            <a:endParaRPr lang="en-US" dirty="0" smtClean="0"/>
          </a:p>
          <a:p>
            <a:r>
              <a:rPr lang="en-US" dirty="0" smtClean="0"/>
              <a:t>Recognize </a:t>
            </a:r>
            <a:r>
              <a:rPr lang="en-US" dirty="0"/>
              <a:t>and r</a:t>
            </a:r>
            <a:r>
              <a:rPr lang="en-US" dirty="0" smtClean="0"/>
              <a:t>espond </a:t>
            </a:r>
            <a:r>
              <a:rPr lang="en-US" dirty="0"/>
              <a:t>specifically to different types of micro-organism and have </a:t>
            </a:r>
            <a:r>
              <a:rPr lang="en-US" dirty="0" smtClean="0"/>
              <a:t>memory</a:t>
            </a:r>
          </a:p>
          <a:p>
            <a:r>
              <a:rPr lang="en-US" dirty="0" smtClean="0"/>
              <a:t>White blood cells </a:t>
            </a:r>
          </a:p>
          <a:p>
            <a:pPr lvl="1"/>
            <a:r>
              <a:rPr lang="en-US" dirty="0" smtClean="0"/>
              <a:t>lymphocytes, macrophages, and helper T cells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9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Destroy pathogens</a:t>
            </a:r>
          </a:p>
          <a:p>
            <a:pPr lvl="1"/>
            <a:r>
              <a:rPr lang="en-US" dirty="0" err="1" smtClean="0"/>
              <a:t>Opsonization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Neutralization of viruses and bacteria  </a:t>
            </a:r>
            <a:endParaRPr lang="en-US" dirty="0"/>
          </a:p>
          <a:p>
            <a:pPr lvl="1"/>
            <a:r>
              <a:rPr lang="en-US" dirty="0" smtClean="0"/>
              <a:t>Neutralization of toxins </a:t>
            </a:r>
          </a:p>
          <a:p>
            <a:pPr lvl="1"/>
            <a:r>
              <a:rPr lang="en-US" dirty="0" smtClean="0"/>
              <a:t>Activation of a complement </a:t>
            </a:r>
            <a:endParaRPr lang="en-US" dirty="0"/>
          </a:p>
          <a:p>
            <a:pPr lvl="1"/>
            <a:r>
              <a:rPr lang="en-US" dirty="0" smtClean="0"/>
              <a:t>Agglutination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0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Tertiary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Macrophages present antigens on their membrane </a:t>
            </a:r>
          </a:p>
          <a:p>
            <a:r>
              <a:rPr lang="en-US" dirty="0" smtClean="0"/>
              <a:t>Helper T cells bind to the specific antigen and are activated</a:t>
            </a:r>
          </a:p>
          <a:p>
            <a:r>
              <a:rPr lang="en-US" dirty="0" smtClean="0"/>
              <a:t>Helper T cells bind to specific B </a:t>
            </a:r>
            <a:r>
              <a:rPr lang="en-US" dirty="0"/>
              <a:t>lymphocytes (B cells) </a:t>
            </a:r>
            <a:r>
              <a:rPr lang="en-US" dirty="0" smtClean="0"/>
              <a:t>and activate them</a:t>
            </a:r>
          </a:p>
        </p:txBody>
      </p:sp>
    </p:spTree>
    <p:extLst>
      <p:ext uri="{BB962C8B-B14F-4D97-AF65-F5344CB8AC3E}">
        <p14:creationId xmlns:p14="http://schemas.microsoft.com/office/powerpoint/2010/main" val="328075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Tertiary Defense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Antigens  on the pathogen cause </a:t>
            </a:r>
            <a:r>
              <a:rPr lang="en-US" dirty="0" smtClean="0"/>
              <a:t>the </a:t>
            </a:r>
            <a:r>
              <a:rPr lang="en-US" dirty="0"/>
              <a:t>needed </a:t>
            </a:r>
            <a:r>
              <a:rPr lang="en-US" dirty="0" smtClean="0"/>
              <a:t>antibody to be produced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small </a:t>
            </a:r>
            <a:r>
              <a:rPr lang="en-US" dirty="0" smtClean="0"/>
              <a:t>portion </a:t>
            </a:r>
            <a:r>
              <a:rPr lang="en-US" dirty="0"/>
              <a:t>of B cell clones develop into memory cells, which may survive for years providing long-term </a:t>
            </a:r>
            <a:r>
              <a:rPr lang="en-US" dirty="0" smtClean="0"/>
              <a:t>immunity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53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 Response</a:t>
            </a:r>
            <a:endParaRPr lang="en-US" dirty="0"/>
          </a:p>
        </p:txBody>
      </p:sp>
      <p:pic>
        <p:nvPicPr>
          <p:cNvPr id="4098" name="Picture 2" descr="http://www.ib.bioninja.com.au/_Media/antibody_production_med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60" y="1600200"/>
            <a:ext cx="702168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62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from presence of antibodies that recognize the antigen  or memory cells </a:t>
            </a:r>
          </a:p>
          <a:p>
            <a:r>
              <a:rPr lang="en-US" dirty="0" smtClean="0"/>
              <a:t>Developed when body responds and develops memory cells </a:t>
            </a:r>
          </a:p>
        </p:txBody>
      </p:sp>
      <p:pic>
        <p:nvPicPr>
          <p:cNvPr id="3074" name="Picture 2" descr="http://www.uic.edu/classes/bios/bios100/lectures/memor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352800"/>
            <a:ext cx="4419600" cy="335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1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Trigger immunity without causing disease</a:t>
            </a:r>
          </a:p>
          <a:p>
            <a:r>
              <a:rPr lang="en-US" dirty="0" smtClean="0"/>
              <a:t>Live weakened </a:t>
            </a:r>
          </a:p>
          <a:p>
            <a:r>
              <a:rPr lang="en-US" dirty="0" smtClean="0"/>
              <a:t>Derivative with antigens </a:t>
            </a:r>
          </a:p>
          <a:p>
            <a:r>
              <a:rPr lang="en-US" dirty="0" smtClean="0"/>
              <a:t>Primary immune response is triggered </a:t>
            </a:r>
          </a:p>
          <a:p>
            <a:r>
              <a:rPr lang="en-US" dirty="0" smtClean="0"/>
              <a:t>Secondary immune response is possible upon infection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1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Edward Jenner tested smallpox in a way that is unethical today</a:t>
            </a:r>
          </a:p>
          <a:p>
            <a:r>
              <a:rPr lang="en-US" dirty="0" smtClean="0"/>
              <a:t>Tested the claim that if an individual had cowpox they could not get smallpox</a:t>
            </a:r>
          </a:p>
          <a:p>
            <a:r>
              <a:rPr lang="en-US" dirty="0" smtClean="0"/>
              <a:t>Infected an 8 year old with cow pox and then after he recovered infected him with smallpox </a:t>
            </a:r>
          </a:p>
          <a:p>
            <a:r>
              <a:rPr lang="en-US" dirty="0" smtClean="0"/>
              <a:t>Boy did not get smallpox</a:t>
            </a:r>
          </a:p>
          <a:p>
            <a:r>
              <a:rPr lang="en-US" dirty="0" smtClean="0"/>
              <a:t>What issues would this cause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3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Smallpox was eradicated by vaccines</a:t>
            </a:r>
          </a:p>
          <a:p>
            <a:r>
              <a:rPr lang="en-US" dirty="0" smtClean="0"/>
              <a:t>Last case was in 1977 </a:t>
            </a:r>
          </a:p>
          <a:p>
            <a:r>
              <a:rPr lang="en-US" dirty="0" smtClean="0"/>
              <a:t>Success due to:</a:t>
            </a:r>
          </a:p>
          <a:p>
            <a:pPr lvl="1"/>
            <a:r>
              <a:rPr lang="en-US" dirty="0" smtClean="0"/>
              <a:t>Limited to humans</a:t>
            </a:r>
          </a:p>
          <a:p>
            <a:pPr lvl="1"/>
            <a:r>
              <a:rPr lang="en-US" dirty="0" smtClean="0"/>
              <a:t>Symptoms appear quickly so the amount of people infected is less</a:t>
            </a:r>
          </a:p>
          <a:p>
            <a:pPr lvl="1"/>
            <a:r>
              <a:rPr lang="en-US" dirty="0" smtClean="0"/>
              <a:t>Long lasting immunity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51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they work?</a:t>
            </a:r>
          </a:p>
          <a:p>
            <a:pPr lvl="1"/>
            <a:r>
              <a:rPr lang="en-US" dirty="0" smtClean="0"/>
              <a:t>Bacterial DNA replication</a:t>
            </a:r>
          </a:p>
          <a:p>
            <a:pPr lvl="1"/>
            <a:r>
              <a:rPr lang="en-US" dirty="0" smtClean="0"/>
              <a:t>Bacterial ribosome function</a:t>
            </a:r>
          </a:p>
          <a:p>
            <a:pPr lvl="1"/>
            <a:r>
              <a:rPr lang="en-US" dirty="0" smtClean="0"/>
              <a:t>Cell wall function</a:t>
            </a:r>
          </a:p>
          <a:p>
            <a:r>
              <a:rPr lang="en-US" dirty="0" smtClean="0"/>
              <a:t>Can antibiotics be used on viral infections? Why?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897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molecule that can cause an immune response is an antigen</a:t>
            </a:r>
          </a:p>
          <a:p>
            <a:r>
              <a:rPr lang="en-US" dirty="0" smtClean="0"/>
              <a:t>Antigens are molecules found on the surface of cells</a:t>
            </a:r>
          </a:p>
        </p:txBody>
      </p:sp>
      <p:pic>
        <p:nvPicPr>
          <p:cNvPr id="1026" name="Picture 2" descr="http://thumbs.dreamstime.com/x/structure-influenza-virion-virus-vector-271405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673" y="3352800"/>
            <a:ext cx="38100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76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Bacteria develop resistance via natural selection</a:t>
            </a:r>
          </a:p>
          <a:p>
            <a:r>
              <a:rPr lang="en-US" dirty="0" smtClean="0"/>
              <a:t>Some strains develop multiple resistance such a MRSA </a:t>
            </a:r>
          </a:p>
          <a:p>
            <a:r>
              <a:rPr lang="en-US" dirty="0" smtClean="0"/>
              <a:t>How to avoid antibiotic resistance</a:t>
            </a:r>
          </a:p>
          <a:p>
            <a:pPr lvl="1"/>
            <a:r>
              <a:rPr lang="en-US" dirty="0" smtClean="0"/>
              <a:t>Doctors limiting prescriptions for serious bacterial infections</a:t>
            </a:r>
          </a:p>
          <a:p>
            <a:pPr lvl="1"/>
            <a:r>
              <a:rPr lang="en-US" dirty="0" smtClean="0"/>
              <a:t>Completing the course of antibiotics </a:t>
            </a:r>
          </a:p>
          <a:p>
            <a:pPr lvl="1"/>
            <a:r>
              <a:rPr lang="en-US" dirty="0" smtClean="0"/>
              <a:t>Hospital hygiene </a:t>
            </a:r>
          </a:p>
          <a:p>
            <a:pPr lvl="1"/>
            <a:r>
              <a:rPr lang="en-US" dirty="0" smtClean="0"/>
              <a:t>Eliminating the use of antibiotics by farmers in animal feed </a:t>
            </a:r>
          </a:p>
          <a:p>
            <a:pPr lvl="1"/>
            <a:r>
              <a:rPr lang="en-US" dirty="0" smtClean="0"/>
              <a:t>New antibiotics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and 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body detects the virus it will produce antibodies (HIV +)</a:t>
            </a:r>
            <a:endParaRPr lang="en-US" dirty="0"/>
          </a:p>
          <a:p>
            <a:r>
              <a:rPr lang="en-US" dirty="0" smtClean="0"/>
              <a:t>HIV destroys helper T cells </a:t>
            </a:r>
          </a:p>
          <a:p>
            <a:r>
              <a:rPr lang="en-US" dirty="0" smtClean="0"/>
              <a:t>Retrovirus</a:t>
            </a:r>
          </a:p>
          <a:p>
            <a:pPr lvl="1"/>
            <a:r>
              <a:rPr lang="en-US" dirty="0" smtClean="0"/>
              <a:t>Has RNA but can make DNA once it enters the host</a:t>
            </a:r>
          </a:p>
          <a:p>
            <a:r>
              <a:rPr lang="en-US" dirty="0" smtClean="0"/>
              <a:t>When a collection of conditions is present the person has AIDS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63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pathogens are species specific </a:t>
            </a:r>
          </a:p>
          <a:p>
            <a:r>
              <a:rPr lang="en-US" dirty="0" smtClean="0"/>
              <a:t>Zoonosis is when the pathogen can cross the species barrier</a:t>
            </a:r>
          </a:p>
          <a:p>
            <a:r>
              <a:rPr lang="en-US" dirty="0" smtClean="0"/>
              <a:t>Lyme disease, bird flue, West Nile </a:t>
            </a:r>
          </a:p>
          <a:p>
            <a:r>
              <a:rPr lang="en-US" dirty="0" smtClean="0"/>
              <a:t>Increased contact of human race with animals  increases the rates of zoonosis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664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Histamines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 released in response to infection</a:t>
            </a:r>
          </a:p>
          <a:p>
            <a:r>
              <a:rPr lang="en-US" dirty="0" smtClean="0"/>
              <a:t>Mast cells in connective tissue and basophils in the blood can release histamine </a:t>
            </a:r>
          </a:p>
          <a:p>
            <a:r>
              <a:rPr lang="en-US" dirty="0" smtClean="0"/>
              <a:t>Histamines result in the dilation of the small blood vessels making them leaky</a:t>
            </a:r>
          </a:p>
          <a:p>
            <a:r>
              <a:rPr lang="en-US" dirty="0" smtClean="0"/>
              <a:t>Increases blood flow and allows immune components to respond</a:t>
            </a:r>
          </a:p>
          <a:p>
            <a:r>
              <a:rPr lang="en-US" dirty="0" smtClean="0"/>
              <a:t>Symptoms are itching, fluid build up, sneezing, rashes, and anaphylaxis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31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Monoclonal </a:t>
            </a:r>
            <a:r>
              <a:rPr lang="en-US" dirty="0" smtClean="0"/>
              <a:t>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Monoclonal antibodies (</a:t>
            </a:r>
            <a:r>
              <a:rPr lang="en-US" dirty="0" err="1"/>
              <a:t>mAb</a:t>
            </a:r>
            <a:r>
              <a:rPr lang="en-US" dirty="0"/>
              <a:t>) are antibodies derived from a single B cell clone</a:t>
            </a:r>
          </a:p>
          <a:p>
            <a:pPr lvl="1"/>
            <a:r>
              <a:rPr lang="en-US" dirty="0"/>
              <a:t>An animal </a:t>
            </a:r>
            <a:r>
              <a:rPr lang="en-US" dirty="0" smtClean="0"/>
              <a:t>is </a:t>
            </a:r>
            <a:r>
              <a:rPr lang="en-US" dirty="0"/>
              <a:t>injected with an antigen and produces specific plasma cells</a:t>
            </a:r>
          </a:p>
          <a:p>
            <a:pPr lvl="1"/>
            <a:r>
              <a:rPr lang="en-US" dirty="0"/>
              <a:t>The plasma cells are removed and fused </a:t>
            </a:r>
            <a:r>
              <a:rPr lang="en-US" dirty="0" smtClean="0"/>
              <a:t>(hybridized) </a:t>
            </a:r>
            <a:r>
              <a:rPr lang="en-US" dirty="0"/>
              <a:t>with tumor cells capable of endless divisions (immortal cell line)</a:t>
            </a:r>
          </a:p>
          <a:p>
            <a:pPr lvl="1"/>
            <a:r>
              <a:rPr lang="en-US" dirty="0"/>
              <a:t>The resulting </a:t>
            </a:r>
            <a:r>
              <a:rPr lang="en-US" dirty="0" err="1"/>
              <a:t>hybridoma</a:t>
            </a:r>
            <a:r>
              <a:rPr lang="en-US" dirty="0"/>
              <a:t> is capable of </a:t>
            </a:r>
            <a:r>
              <a:rPr lang="en-US" dirty="0" smtClean="0"/>
              <a:t>synthesizing </a:t>
            </a:r>
            <a:r>
              <a:rPr lang="en-US" dirty="0"/>
              <a:t>large quantities of specific antigen, for use in diagnosis and treatment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844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Monoclonal Antibodies</a:t>
            </a:r>
            <a:endParaRPr lang="en-US" dirty="0"/>
          </a:p>
        </p:txBody>
      </p:sp>
      <p:pic>
        <p:nvPicPr>
          <p:cNvPr id="5122" name="Picture 2" descr="http://www.ib.bioninja.com.au/_Media/monoclonal_antibodies_med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883" y="1600200"/>
            <a:ext cx="700623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021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Monoclonal 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4800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Monoclonal antibodies can be used to test for pregnancy via the presence of human chorionic gonadotrophin (</a:t>
            </a:r>
            <a:r>
              <a:rPr lang="en-US" dirty="0" err="1"/>
              <a:t>hCG</a:t>
            </a:r>
            <a:r>
              <a:rPr lang="en-US" dirty="0"/>
              <a:t>) </a:t>
            </a:r>
          </a:p>
          <a:p>
            <a:pPr lvl="1"/>
            <a:r>
              <a:rPr lang="en-US" dirty="0"/>
              <a:t>An antibody specific to </a:t>
            </a:r>
            <a:r>
              <a:rPr lang="en-US" dirty="0" err="1"/>
              <a:t>hCG</a:t>
            </a:r>
            <a:r>
              <a:rPr lang="en-US" dirty="0"/>
              <a:t> is made and is tagged to an indicator molecule 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/>
              <a:t>hCG</a:t>
            </a:r>
            <a:r>
              <a:rPr lang="en-US" dirty="0"/>
              <a:t> is present in the urine it binds to the anti-</a:t>
            </a:r>
            <a:r>
              <a:rPr lang="en-US" dirty="0" err="1"/>
              <a:t>hCG</a:t>
            </a:r>
            <a:r>
              <a:rPr lang="en-US" dirty="0"/>
              <a:t> monoclonal antibody and this complex will move with the fluid until it reaches a second group of fixed antibodies </a:t>
            </a:r>
          </a:p>
          <a:p>
            <a:pPr lvl="1"/>
            <a:r>
              <a:rPr lang="en-US" dirty="0"/>
              <a:t>When the complex binds to the fixed antibodies, they will appear as a blue line (positive result) due to the presence of the indicator molecule</a:t>
            </a:r>
          </a:p>
          <a:p>
            <a:endParaRPr lang="en-US" dirty="0"/>
          </a:p>
        </p:txBody>
      </p:sp>
      <p:pic>
        <p:nvPicPr>
          <p:cNvPr id="6146" name="Picture 2" descr="http://usercontent1.hubimg.com/7184952_f2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63" y="1219200"/>
            <a:ext cx="3887737" cy="518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62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04509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Blood types have different antigens</a:t>
            </a:r>
          </a:p>
          <a:p>
            <a:r>
              <a:rPr lang="en-US" dirty="0" smtClean="0"/>
              <a:t>What is this important for blood transfusions?</a:t>
            </a:r>
          </a:p>
        </p:txBody>
      </p:sp>
      <p:pic>
        <p:nvPicPr>
          <p:cNvPr id="2050" name="Picture 2" descr="http://www.icr.org/i/articles/imp/imp-3647-ABO%20antig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62200"/>
            <a:ext cx="38100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26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line of defense against infections is the skin and mucus membranes</a:t>
            </a:r>
          </a:p>
          <a:p>
            <a:pPr lvl="1"/>
            <a:r>
              <a:rPr lang="en-US" dirty="0" smtClean="0"/>
              <a:t>Sebaceous glands </a:t>
            </a:r>
          </a:p>
          <a:p>
            <a:pPr lvl="1"/>
            <a:r>
              <a:rPr lang="en-US" dirty="0" smtClean="0"/>
              <a:t>Mucus membranes</a:t>
            </a:r>
          </a:p>
        </p:txBody>
      </p:sp>
    </p:spTree>
    <p:extLst>
      <p:ext uri="{BB962C8B-B14F-4D97-AF65-F5344CB8AC3E}">
        <p14:creationId xmlns:p14="http://schemas.microsoft.com/office/powerpoint/2010/main" val="184910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when the skin is broken?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Platelets release clotting factors </a:t>
            </a:r>
          </a:p>
          <a:p>
            <a:r>
              <a:rPr lang="en-US" dirty="0" smtClean="0"/>
              <a:t>Clotting factors </a:t>
            </a:r>
            <a:r>
              <a:rPr lang="en-US" dirty="0" smtClean="0">
                <a:sym typeface="Wingdings" panose="05000000000000000000" pitchFamily="2" charset="2"/>
              </a:rPr>
              <a:t> enzyme named thrombin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Thrombin causes the  conversion of fibrinogen into fibrin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Traps platelets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Scab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52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Coronary Heart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Coronary arteries carry blood to the wall of heart </a:t>
            </a:r>
          </a:p>
          <a:p>
            <a:r>
              <a:rPr lang="en-US" dirty="0" smtClean="0"/>
              <a:t>Coronary thrombosis is when blood clots form in the coronary arteries</a:t>
            </a:r>
          </a:p>
          <a:p>
            <a:pPr lvl="1"/>
            <a:r>
              <a:rPr lang="en-US" dirty="0" smtClean="0"/>
              <a:t>Why is this bad?</a:t>
            </a:r>
          </a:p>
        </p:txBody>
      </p:sp>
    </p:spTree>
    <p:extLst>
      <p:ext uri="{BB962C8B-B14F-4D97-AF65-F5344CB8AC3E}">
        <p14:creationId xmlns:p14="http://schemas.microsoft.com/office/powerpoint/2010/main" val="18232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Coronary Heart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factors correlated with increased risk of coronary thrombosis </a:t>
            </a:r>
          </a:p>
        </p:txBody>
      </p:sp>
    </p:spTree>
    <p:extLst>
      <p:ext uri="{BB962C8B-B14F-4D97-AF65-F5344CB8AC3E}">
        <p14:creationId xmlns:p14="http://schemas.microsoft.com/office/powerpoint/2010/main" val="366742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dirty="0" smtClean="0"/>
              <a:t>on-specific defense </a:t>
            </a:r>
            <a:r>
              <a:rPr lang="en-US" dirty="0"/>
              <a:t>mechanisms</a:t>
            </a:r>
          </a:p>
          <a:p>
            <a:r>
              <a:rPr lang="en-US" dirty="0" smtClean="0"/>
              <a:t>White blood cells </a:t>
            </a:r>
          </a:p>
          <a:p>
            <a:pPr lvl="1"/>
            <a:r>
              <a:rPr lang="en-US" dirty="0" smtClean="0"/>
              <a:t>Phagocytes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9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Phagocytic leucocytes (macrophages)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concentrate at sites of </a:t>
            </a:r>
            <a:r>
              <a:rPr lang="en-US" dirty="0" smtClean="0"/>
              <a:t>infection</a:t>
            </a:r>
          </a:p>
          <a:p>
            <a:r>
              <a:rPr lang="en-US" dirty="0" smtClean="0"/>
              <a:t>Pathogens </a:t>
            </a:r>
            <a:r>
              <a:rPr lang="en-US" dirty="0"/>
              <a:t>are engulfed </a:t>
            </a:r>
            <a:endParaRPr lang="en-US" dirty="0" smtClean="0"/>
          </a:p>
          <a:p>
            <a:r>
              <a:rPr lang="en-US" dirty="0" smtClean="0"/>
              <a:t>Pathogen digested </a:t>
            </a:r>
          </a:p>
          <a:p>
            <a:r>
              <a:rPr lang="en-US" dirty="0" smtClean="0"/>
              <a:t>Phagocytosis = 'cell-eating'</a:t>
            </a:r>
          </a:p>
          <a:p>
            <a:r>
              <a:rPr lang="en-US" dirty="0" smtClean="0"/>
              <a:t>Some </a:t>
            </a:r>
            <a:r>
              <a:rPr lang="en-US" dirty="0"/>
              <a:t>of the pathogens antigenic fragments may be presented on the surface of the macrophage, in order to help stimulate antibody production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2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731</Words>
  <Application>Microsoft Office PowerPoint</Application>
  <PresentationFormat>On-screen Show (4:3)</PresentationFormat>
  <Paragraphs>121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Office Theme</vt:lpstr>
      <vt:lpstr>Immune System </vt:lpstr>
      <vt:lpstr>Antigens</vt:lpstr>
      <vt:lpstr>Antigens</vt:lpstr>
      <vt:lpstr>Primary Defense</vt:lpstr>
      <vt:lpstr>What happens when the skin is broken?</vt:lpstr>
      <vt:lpstr>Coronary Heart Disease</vt:lpstr>
      <vt:lpstr>Coronary Heart Disease</vt:lpstr>
      <vt:lpstr>Secondary Defense</vt:lpstr>
      <vt:lpstr>Secondary Defense</vt:lpstr>
      <vt:lpstr>Tertiary Defense </vt:lpstr>
      <vt:lpstr>Antibodies</vt:lpstr>
      <vt:lpstr>Tertiary Defense</vt:lpstr>
      <vt:lpstr>Tertiary Defense </vt:lpstr>
      <vt:lpstr>Immune Response</vt:lpstr>
      <vt:lpstr>Immunity</vt:lpstr>
      <vt:lpstr>Vaccines</vt:lpstr>
      <vt:lpstr>Vaccines</vt:lpstr>
      <vt:lpstr>Vaccines </vt:lpstr>
      <vt:lpstr>Antibiotics</vt:lpstr>
      <vt:lpstr>Resistance</vt:lpstr>
      <vt:lpstr>HIV and the Immune System</vt:lpstr>
      <vt:lpstr>Zoonosis</vt:lpstr>
      <vt:lpstr>Histamines </vt:lpstr>
      <vt:lpstr>Monoclonal Antibodies</vt:lpstr>
      <vt:lpstr>Monoclonal Antibodies</vt:lpstr>
      <vt:lpstr>Monoclonal Antibodies</vt:lpstr>
    </vt:vector>
  </TitlesOfParts>
  <Company>Onslow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Immune System</dc:title>
  <dc:creator>Kelly L. Smith</dc:creator>
  <cp:lastModifiedBy>Kelly Dillman</cp:lastModifiedBy>
  <cp:revision>23</cp:revision>
  <dcterms:created xsi:type="dcterms:W3CDTF">2015-11-15T17:19:32Z</dcterms:created>
  <dcterms:modified xsi:type="dcterms:W3CDTF">2016-12-01T19:17:33Z</dcterms:modified>
</cp:coreProperties>
</file>