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2" r:id="rId15"/>
    <p:sldId id="270" r:id="rId16"/>
    <p:sldId id="273" r:id="rId17"/>
    <p:sldId id="271" r:id="rId18"/>
    <p:sldId id="257" r:id="rId19"/>
    <p:sldId id="276" r:id="rId20"/>
    <p:sldId id="275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8F79-B937-4EFA-B5B4-1FB65EA69AD2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4132-AEA8-486D-8638-20D950E6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8F79-B937-4EFA-B5B4-1FB65EA69AD2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4132-AEA8-486D-8638-20D950E6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3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8F79-B937-4EFA-B5B4-1FB65EA69AD2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4132-AEA8-486D-8638-20D950E6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1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8F79-B937-4EFA-B5B4-1FB65EA69AD2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4132-AEA8-486D-8638-20D950E6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2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8F79-B937-4EFA-B5B4-1FB65EA69AD2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4132-AEA8-486D-8638-20D950E6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9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8F79-B937-4EFA-B5B4-1FB65EA69AD2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4132-AEA8-486D-8638-20D950E6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9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8F79-B937-4EFA-B5B4-1FB65EA69AD2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4132-AEA8-486D-8638-20D950E6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2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8F79-B937-4EFA-B5B4-1FB65EA69AD2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4132-AEA8-486D-8638-20D950E6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8F79-B937-4EFA-B5B4-1FB65EA69AD2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4132-AEA8-486D-8638-20D950E6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8F79-B937-4EFA-B5B4-1FB65EA69AD2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4132-AEA8-486D-8638-20D950E6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9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8F79-B937-4EFA-B5B4-1FB65EA69AD2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4132-AEA8-486D-8638-20D950E6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0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68F79-B937-4EFA-B5B4-1FB65EA69AD2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24132-AEA8-486D-8638-20D950E6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5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Muscles and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7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Myofibrils have light and dark bands</a:t>
            </a:r>
          </a:p>
          <a:p>
            <a:pPr lvl="1"/>
            <a:r>
              <a:rPr lang="en-US" dirty="0" smtClean="0"/>
              <a:t>Z-line is in the center of each light band</a:t>
            </a:r>
          </a:p>
          <a:p>
            <a:pPr lvl="1"/>
            <a:r>
              <a:rPr lang="en-US" dirty="0" smtClean="0"/>
              <a:t>One z-line to the next is a sarcomere</a:t>
            </a:r>
          </a:p>
          <a:p>
            <a:pPr lvl="2"/>
            <a:r>
              <a:rPr lang="en-US" dirty="0" smtClean="0"/>
              <a:t>Sarcomeres are the functional unit of myofibrils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2862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606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13" y="1617662"/>
            <a:ext cx="4648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Banding pattern is due to actin and myosin (two types of protein filaments)</a:t>
            </a:r>
          </a:p>
          <a:p>
            <a:r>
              <a:rPr lang="en-US" dirty="0" smtClean="0"/>
              <a:t>Actin = thin</a:t>
            </a:r>
          </a:p>
          <a:p>
            <a:r>
              <a:rPr lang="en-US" dirty="0" smtClean="0"/>
              <a:t>Myosin = thick</a:t>
            </a:r>
          </a:p>
          <a:p>
            <a:r>
              <a:rPr lang="en-US" dirty="0" smtClean="0"/>
              <a:t>Actin is attached to z-line</a:t>
            </a:r>
          </a:p>
          <a:p>
            <a:r>
              <a:rPr lang="en-US" dirty="0" smtClean="0"/>
              <a:t>Myosin is within the actin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77" y="3429000"/>
            <a:ext cx="43243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4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H zone is the area only occupied by the thick filaments (myosin)</a:t>
            </a:r>
          </a:p>
          <a:p>
            <a:r>
              <a:rPr lang="en-US" dirty="0"/>
              <a:t>The I bands (light) are the regions occupied by only thin filaments (actin)</a:t>
            </a:r>
          </a:p>
          <a:p>
            <a:r>
              <a:rPr lang="en-US" dirty="0"/>
              <a:t>The A bands (dark) are the regions occupied by both filaments (overlap)</a:t>
            </a:r>
          </a:p>
          <a:p>
            <a:r>
              <a:rPr lang="en-US" dirty="0"/>
              <a:t>The Z lines represent the extremities of a single sarcomere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54" y="1600200"/>
            <a:ext cx="411779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2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4525963"/>
          </a:xfrm>
        </p:spPr>
        <p:txBody>
          <a:bodyPr/>
          <a:lstStyle/>
          <a:p>
            <a:r>
              <a:rPr lang="en-US" dirty="0" smtClean="0"/>
              <a:t>Contraction occurs by the sliding of actin and myosin</a:t>
            </a:r>
          </a:p>
          <a:p>
            <a:pPr lvl="1"/>
            <a:r>
              <a:rPr lang="en-US" dirty="0" smtClean="0"/>
              <a:t>Myosin causes sliding </a:t>
            </a:r>
          </a:p>
          <a:p>
            <a:pPr lvl="1"/>
            <a:r>
              <a:rPr lang="en-US" dirty="0" smtClean="0"/>
              <a:t>Has heads that bind to specific sites on actin (cross bridge)</a:t>
            </a:r>
          </a:p>
          <a:p>
            <a:pPr lvl="1"/>
            <a:r>
              <a:rPr lang="en-US" dirty="0" smtClean="0"/>
              <a:t>When the head moves it causes sliding</a:t>
            </a:r>
          </a:p>
        </p:txBody>
      </p:sp>
      <p:pic>
        <p:nvPicPr>
          <p:cNvPr id="7170" name="Picture 2" descr="http://people.eku.edu/ritchisong/thickfilam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6" b="8653"/>
          <a:stretch/>
        </p:blipFill>
        <p:spPr bwMode="auto">
          <a:xfrm>
            <a:off x="914400" y="3962400"/>
            <a:ext cx="68484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When </a:t>
            </a:r>
            <a:r>
              <a:rPr lang="en-US" dirty="0" smtClean="0"/>
              <a:t>a muscle is relaxed two proteins, tropomyosin </a:t>
            </a:r>
            <a:r>
              <a:rPr lang="en-US" dirty="0" smtClean="0"/>
              <a:t>and </a:t>
            </a:r>
            <a:r>
              <a:rPr lang="en-US" dirty="0" smtClean="0"/>
              <a:t>troponin, block </a:t>
            </a:r>
            <a:r>
              <a:rPr lang="en-US" dirty="0" smtClean="0"/>
              <a:t>the binding </a:t>
            </a:r>
            <a:r>
              <a:rPr lang="en-US" dirty="0" smtClean="0"/>
              <a:t>sites between actin and myosin</a:t>
            </a:r>
            <a:endParaRPr lang="en-US" dirty="0" smtClean="0"/>
          </a:p>
          <a:p>
            <a:r>
              <a:rPr lang="en-US" dirty="0" smtClean="0"/>
              <a:t>When a neuron sends a signal to contract Ca+ are released from the sarcoplasmic reticulum</a:t>
            </a:r>
          </a:p>
          <a:p>
            <a:r>
              <a:rPr lang="en-US" dirty="0" smtClean="0"/>
              <a:t>Ca+ causes proteins to move</a:t>
            </a:r>
          </a:p>
          <a:p>
            <a:r>
              <a:rPr lang="en-US" dirty="0" smtClean="0"/>
              <a:t>Myosin binds </a:t>
            </a:r>
            <a:r>
              <a:rPr lang="en-US" dirty="0" smtClean="0"/>
              <a:t>to actin and </a:t>
            </a:r>
            <a:r>
              <a:rPr lang="en-US" dirty="0" smtClean="0"/>
              <a:t>causes the head to swivel to the center of the sarcomere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64" y="1524000"/>
            <a:ext cx="3671887" cy="246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82" y="4779818"/>
            <a:ext cx="42608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6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471054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ATP breaks cross bridges</a:t>
            </a:r>
          </a:p>
          <a:p>
            <a:r>
              <a:rPr lang="en-US" dirty="0" smtClean="0"/>
              <a:t>Hydrolysis of ATP provides energy for myosin heads to swivel (away from the center of the sarcomere)</a:t>
            </a:r>
          </a:p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325" y="1420091"/>
            <a:ext cx="421821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86" y="3657600"/>
            <a:ext cx="4255314" cy="254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cross bridge formed at the adjacent site</a:t>
            </a:r>
          </a:p>
          <a:p>
            <a:r>
              <a:rPr lang="en-US" dirty="0" smtClean="0"/>
              <a:t>Energy stored in the myosin causes it to swivel in towards the center of the sarcomere which moves actin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64" y="1524000"/>
            <a:ext cx="3671887" cy="246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76" y="4419600"/>
            <a:ext cx="429817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2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lassconnection.s3.amazonaws.com/1215/flashcards/860560/jpg/4564564654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696200" cy="641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Antagonistic </a:t>
            </a:r>
            <a:r>
              <a:rPr lang="en-US" dirty="0"/>
              <a:t>pairs of muscles in an insect </a:t>
            </a:r>
            <a:r>
              <a:rPr lang="en-US" dirty="0" smtClean="0"/>
              <a:t>leg</a:t>
            </a:r>
            <a:endParaRPr lang="en-US" dirty="0"/>
          </a:p>
          <a:p>
            <a:pPr lvl="1"/>
            <a:r>
              <a:rPr lang="en-US" dirty="0" smtClean="0"/>
              <a:t>Will be added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Annotation of a diagram of the human elbow.</a:t>
            </a:r>
          </a:p>
          <a:p>
            <a:endParaRPr lang="en-US" dirty="0"/>
          </a:p>
        </p:txBody>
      </p:sp>
      <p:pic>
        <p:nvPicPr>
          <p:cNvPr id="5" name="Picture 2" descr="http://www.ib.bioninja.com.au/_Media/elbow_me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4495800" cy="264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Bones:</a:t>
            </a:r>
            <a:r>
              <a:rPr lang="en-US" dirty="0"/>
              <a:t>  Provide a hard framework </a:t>
            </a:r>
            <a:r>
              <a:rPr lang="en-US" dirty="0" smtClean="0"/>
              <a:t>for anchorage of muscles and act as </a:t>
            </a:r>
            <a:r>
              <a:rPr lang="en-US" dirty="0"/>
              <a:t>levers </a:t>
            </a:r>
            <a:r>
              <a:rPr lang="en-US" dirty="0" smtClean="0"/>
              <a:t>to </a:t>
            </a:r>
            <a:r>
              <a:rPr lang="en-US" dirty="0"/>
              <a:t>facilitate movement</a:t>
            </a:r>
          </a:p>
          <a:p>
            <a:r>
              <a:rPr lang="en-US" b="1" dirty="0"/>
              <a:t>Ligaments:</a:t>
            </a:r>
            <a:r>
              <a:rPr lang="en-US" dirty="0"/>
              <a:t>  </a:t>
            </a:r>
            <a:r>
              <a:rPr lang="en-US" dirty="0" smtClean="0"/>
              <a:t>Connect bone to bone</a:t>
            </a:r>
            <a:endParaRPr lang="en-US" dirty="0"/>
          </a:p>
          <a:p>
            <a:r>
              <a:rPr lang="en-US" b="1" dirty="0"/>
              <a:t>Muscles: </a:t>
            </a:r>
            <a:r>
              <a:rPr lang="en-US" dirty="0"/>
              <a:t> Provide the force required for </a:t>
            </a:r>
            <a:r>
              <a:rPr lang="en-US" dirty="0" smtClean="0"/>
              <a:t>movement</a:t>
            </a:r>
            <a:endParaRPr lang="en-US" dirty="0"/>
          </a:p>
          <a:p>
            <a:r>
              <a:rPr lang="en-US" b="1" dirty="0"/>
              <a:t>Tendons: </a:t>
            </a:r>
            <a:r>
              <a:rPr lang="en-US" dirty="0"/>
              <a:t> Connect muscles to bones</a:t>
            </a:r>
          </a:p>
          <a:p>
            <a:r>
              <a:rPr lang="en-US" b="1" dirty="0"/>
              <a:t>Nerves:</a:t>
            </a:r>
            <a:r>
              <a:rPr lang="en-US" dirty="0"/>
              <a:t>  Motor neurons provides the stimulus for muscle movement and co-ordinates sets of antagonistic muscles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11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0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• Skill: Drawing labelled diagrams of the structure of a sarcomere.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327740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35" y="1371600"/>
            <a:ext cx="321936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1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of electron micrographs to find the state of contraction of </a:t>
            </a:r>
            <a:r>
              <a:rPr lang="en-US" smtClean="0"/>
              <a:t>muscle fibers.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 descr="http://163.178.103.176/Tema1G/APortal/FisioGenCG/GyMOb6/MiosinaActina/Mio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6748027" cy="37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Where two bones meet</a:t>
            </a:r>
          </a:p>
          <a:p>
            <a:r>
              <a:rPr lang="en-US" dirty="0" smtClean="0"/>
              <a:t>Synovial joints are the most common joints and meet at a joint capsule with synovial fluid</a:t>
            </a:r>
          </a:p>
          <a:p>
            <a:pPr lvl="1"/>
            <a:r>
              <a:rPr lang="en-US" dirty="0" smtClean="0"/>
              <a:t>Cartilage – prevents bones from rubbing together and absorbs shocks</a:t>
            </a:r>
          </a:p>
          <a:p>
            <a:pPr lvl="1"/>
            <a:r>
              <a:rPr lang="en-US" dirty="0" smtClean="0"/>
              <a:t>Synovial fluid - Provides food, oxygen and lubrication</a:t>
            </a:r>
          </a:p>
          <a:p>
            <a:pPr lvl="1"/>
            <a:r>
              <a:rPr lang="en-US" dirty="0" smtClean="0"/>
              <a:t>Joint capsule – ligament covering that holds fluid and prevents dislocation. </a:t>
            </a:r>
            <a:r>
              <a:rPr lang="en-US" dirty="0"/>
              <a:t>P</a:t>
            </a:r>
            <a:r>
              <a:rPr lang="en-US" dirty="0" smtClean="0"/>
              <a:t>rovides passive stability by limiting range of movement.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2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Elbow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dirty="0" smtClean="0"/>
              <a:t>Biceps </a:t>
            </a:r>
            <a:r>
              <a:rPr lang="en-US" dirty="0"/>
              <a:t>muscle contracts, the forearm moves up</a:t>
            </a:r>
          </a:p>
          <a:p>
            <a:r>
              <a:rPr lang="en-US" dirty="0" smtClean="0"/>
              <a:t>Triceps </a:t>
            </a:r>
            <a:r>
              <a:rPr lang="en-US" dirty="0"/>
              <a:t>muscle contracts, the forearm moves </a:t>
            </a:r>
            <a:r>
              <a:rPr lang="en-US" dirty="0" smtClean="0"/>
              <a:t>down</a:t>
            </a:r>
          </a:p>
          <a:p>
            <a:r>
              <a:rPr lang="en-US" dirty="0" smtClean="0"/>
              <a:t>What type of muscle movement is this?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ib.bioninja.com.au/_Media/elbow_me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4495800" cy="264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96100" y="2514600"/>
            <a:ext cx="194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be able to annotate a diagram of the elbow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6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Elbow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Biceps:</a:t>
            </a:r>
            <a:r>
              <a:rPr lang="en-US" dirty="0"/>
              <a:t>  Bends the arm </a:t>
            </a:r>
            <a:endParaRPr lang="en-US" dirty="0" smtClean="0"/>
          </a:p>
          <a:p>
            <a:r>
              <a:rPr lang="en-US" b="1" dirty="0" smtClean="0"/>
              <a:t>Triceps</a:t>
            </a:r>
            <a:r>
              <a:rPr lang="en-US" b="1" dirty="0"/>
              <a:t>:</a:t>
            </a:r>
            <a:r>
              <a:rPr lang="en-US" dirty="0"/>
              <a:t>  Straightens the arm </a:t>
            </a:r>
          </a:p>
          <a:p>
            <a:r>
              <a:rPr lang="en-US" b="1" dirty="0" err="1"/>
              <a:t>Humerus</a:t>
            </a:r>
            <a:r>
              <a:rPr lang="en-US" b="1" dirty="0"/>
              <a:t>: </a:t>
            </a:r>
            <a:r>
              <a:rPr lang="en-US" dirty="0"/>
              <a:t> Anchors muscle </a:t>
            </a:r>
            <a:endParaRPr lang="en-US" dirty="0" smtClean="0"/>
          </a:p>
          <a:p>
            <a:r>
              <a:rPr lang="en-US" b="1" dirty="0" smtClean="0"/>
              <a:t>Radius </a:t>
            </a:r>
            <a:r>
              <a:rPr lang="en-US" b="1" dirty="0"/>
              <a:t>/ Ulna:</a:t>
            </a:r>
            <a:r>
              <a:rPr lang="en-US" dirty="0"/>
              <a:t>  Acts as forearm </a:t>
            </a:r>
            <a:r>
              <a:rPr lang="en-US" dirty="0" smtClean="0"/>
              <a:t>levers - </a:t>
            </a:r>
            <a:r>
              <a:rPr lang="en-US" dirty="0"/>
              <a:t>radius </a:t>
            </a:r>
            <a:r>
              <a:rPr lang="en-US" dirty="0" smtClean="0"/>
              <a:t>for </a:t>
            </a:r>
            <a:r>
              <a:rPr lang="en-US" dirty="0"/>
              <a:t>the biceps, ulna </a:t>
            </a:r>
            <a:r>
              <a:rPr lang="en-US" dirty="0" smtClean="0"/>
              <a:t>for </a:t>
            </a:r>
            <a:r>
              <a:rPr lang="en-US" dirty="0"/>
              <a:t>the triceps</a:t>
            </a:r>
          </a:p>
          <a:p>
            <a:r>
              <a:rPr lang="en-US" b="1" dirty="0" smtClean="0"/>
              <a:t>Cartilage</a:t>
            </a:r>
            <a:endParaRPr lang="en-US" dirty="0" smtClean="0"/>
          </a:p>
          <a:p>
            <a:r>
              <a:rPr lang="en-US" b="1" dirty="0" smtClean="0"/>
              <a:t>Synovial Fluid</a:t>
            </a:r>
            <a:r>
              <a:rPr lang="en-US" dirty="0"/>
              <a:t>  </a:t>
            </a:r>
          </a:p>
          <a:p>
            <a:r>
              <a:rPr lang="en-US" b="1" dirty="0" smtClean="0"/>
              <a:t>Joint Capsule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4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371"/>
            <a:ext cx="8229600" cy="622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Both synovial joints but they allow for different ranges of motion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773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Striated</a:t>
            </a:r>
          </a:p>
          <a:p>
            <a:pPr lvl="1"/>
            <a:r>
              <a:rPr lang="en-US" dirty="0" smtClean="0"/>
              <a:t>Move the body</a:t>
            </a:r>
          </a:p>
          <a:p>
            <a:pPr lvl="1"/>
            <a:r>
              <a:rPr lang="en-US" dirty="0" smtClean="0"/>
              <a:t>Attached to bones</a:t>
            </a:r>
          </a:p>
          <a:p>
            <a:r>
              <a:rPr lang="en-US" dirty="0" smtClean="0"/>
              <a:t>Smooth</a:t>
            </a:r>
          </a:p>
          <a:p>
            <a:pPr lvl="1"/>
            <a:r>
              <a:rPr lang="en-US" dirty="0" smtClean="0"/>
              <a:t>Involuntary </a:t>
            </a:r>
          </a:p>
          <a:p>
            <a:r>
              <a:rPr lang="en-US" dirty="0" smtClean="0"/>
              <a:t>Cardiac</a:t>
            </a:r>
          </a:p>
          <a:p>
            <a:pPr lvl="1"/>
            <a:r>
              <a:rPr lang="en-US" dirty="0" smtClean="0"/>
              <a:t>Make up the heart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8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Skeletal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95" y="2057400"/>
            <a:ext cx="8229600" cy="4525963"/>
          </a:xfrm>
        </p:spPr>
        <p:txBody>
          <a:bodyPr/>
          <a:lstStyle/>
          <a:p>
            <a:r>
              <a:rPr lang="en-US" dirty="0" smtClean="0"/>
              <a:t>Striated muscle</a:t>
            </a:r>
          </a:p>
          <a:p>
            <a:r>
              <a:rPr lang="en-US" dirty="0" smtClean="0"/>
              <a:t>Can see stripes </a:t>
            </a:r>
          </a:p>
          <a:p>
            <a:r>
              <a:rPr lang="en-US" dirty="0" smtClean="0"/>
              <a:t>Bundles of muscle fibers</a:t>
            </a:r>
          </a:p>
          <a:p>
            <a:r>
              <a:rPr lang="en-US" dirty="0" smtClean="0"/>
              <a:t>Sarcolemma surrounds each fiber</a:t>
            </a:r>
          </a:p>
          <a:p>
            <a:r>
              <a:rPr lang="en-US" dirty="0" smtClean="0"/>
              <a:t>Many nuclei</a:t>
            </a:r>
          </a:p>
          <a:p>
            <a:r>
              <a:rPr lang="en-US" dirty="0" smtClean="0"/>
              <a:t>Very long</a:t>
            </a:r>
            <a:endParaRPr lang="en-US" dirty="0"/>
          </a:p>
        </p:txBody>
      </p:sp>
      <p:pic>
        <p:nvPicPr>
          <p:cNvPr id="3074" name="Picture 2" descr="http://bio1152.nicerweb.com/Locked/media/ch40/40_05Muscle-skele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52317"/>
            <a:ext cx="4841881" cy="207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lassconnection.s3.amazonaws.com/429/flashcards/1995429/jpg/skeletal_muscle1351653402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657"/>
            <a:ext cx="4114800" cy="360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0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14" y="1600200"/>
            <a:ext cx="3886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Within the muscle fibers there are many parallel, elongated myofibrils </a:t>
            </a:r>
          </a:p>
          <a:p>
            <a:r>
              <a:rPr lang="en-US" dirty="0" smtClean="0"/>
              <a:t>Sarcoplasmic reticulum is a modified version of the endoplasmic reticulum</a:t>
            </a:r>
          </a:p>
          <a:p>
            <a:pPr lvl="1"/>
            <a:r>
              <a:rPr lang="en-US" dirty="0" smtClean="0"/>
              <a:t>Extends throughout the muscle fiber </a:t>
            </a:r>
          </a:p>
          <a:p>
            <a:r>
              <a:rPr lang="en-US" dirty="0" smtClean="0"/>
              <a:t>Many mitochondria</a:t>
            </a:r>
          </a:p>
          <a:p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14" y="2057400"/>
            <a:ext cx="49339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407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510</Words>
  <Application>Microsoft Office PowerPoint</Application>
  <PresentationFormat>On-screen Show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Muscles and Movement</vt:lpstr>
      <vt:lpstr>Parts</vt:lpstr>
      <vt:lpstr>Joints</vt:lpstr>
      <vt:lpstr>The Elbow</vt:lpstr>
      <vt:lpstr>The Elbow</vt:lpstr>
      <vt:lpstr>PowerPoint Presentation</vt:lpstr>
      <vt:lpstr>Types of Muscle</vt:lpstr>
      <vt:lpstr>Skeletal Muscle</vt:lpstr>
      <vt:lpstr>Skeletal Muscle</vt:lpstr>
      <vt:lpstr>Skeletal Muscle</vt:lpstr>
      <vt:lpstr>Skeletal Muscle</vt:lpstr>
      <vt:lpstr>Skeletal Muscle</vt:lpstr>
      <vt:lpstr>Muscle Contraction</vt:lpstr>
      <vt:lpstr>Muscle Contraction</vt:lpstr>
      <vt:lpstr>Muscle Contraction</vt:lpstr>
      <vt:lpstr>Muscle Contraction</vt:lpstr>
      <vt:lpstr>PowerPoint Presentation</vt:lpstr>
      <vt:lpstr>Application</vt:lpstr>
      <vt:lpstr>Skill</vt:lpstr>
      <vt:lpstr>Skill</vt:lpstr>
      <vt:lpstr>Skill</vt:lpstr>
    </vt:vector>
  </TitlesOfParts>
  <Company>Onslow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and Movement</dc:title>
  <dc:creator>Kelly L. Smith</dc:creator>
  <cp:lastModifiedBy>Kelly L. Smith</cp:lastModifiedBy>
  <cp:revision>17</cp:revision>
  <dcterms:created xsi:type="dcterms:W3CDTF">2015-11-04T16:09:02Z</dcterms:created>
  <dcterms:modified xsi:type="dcterms:W3CDTF">2015-11-06T16:41:36Z</dcterms:modified>
</cp:coreProperties>
</file>