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C6298EE-59FE-4BEC-931A-CF19A716DB97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6C31371-3B55-4337-B17B-DADDDABC5F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Neurons and Synapses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6.5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0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channels open which allow Na+ to diffuse into the neuron</a:t>
            </a:r>
          </a:p>
          <a:p>
            <a:r>
              <a:rPr lang="en-US" dirty="0" smtClean="0"/>
              <a:t>Reverses charge making the inside positive</a:t>
            </a:r>
          </a:p>
          <a:p>
            <a:r>
              <a:rPr lang="en-US" dirty="0" smtClean="0"/>
              <a:t>Membrane potential + 30mV</a:t>
            </a:r>
          </a:p>
          <a:p>
            <a:endParaRPr lang="en-US" dirty="0" smtClean="0"/>
          </a:p>
        </p:txBody>
      </p:sp>
      <p:pic>
        <p:nvPicPr>
          <p:cNvPr id="8194" name="Picture 2" descr="http://howmed.net/wp-content/uploads/2010/09/action-potentia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29298"/>
            <a:ext cx="4648200" cy="388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08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343400" cy="4373563"/>
          </a:xfrm>
        </p:spPr>
        <p:txBody>
          <a:bodyPr/>
          <a:lstStyle/>
          <a:p>
            <a:r>
              <a:rPr lang="en-US" dirty="0" smtClean="0"/>
              <a:t>Sodium channels close and potassium channels open so potassium diffuses out </a:t>
            </a:r>
          </a:p>
          <a:p>
            <a:r>
              <a:rPr lang="en-US" dirty="0" smtClean="0"/>
              <a:t>Inside is negative again</a:t>
            </a:r>
          </a:p>
          <a:p>
            <a:r>
              <a:rPr lang="en-US" dirty="0" smtClean="0"/>
              <a:t>Membrane potential close to – 70mV </a:t>
            </a:r>
          </a:p>
          <a:p>
            <a:r>
              <a:rPr lang="en-US" dirty="0" smtClean="0"/>
              <a:t>Takes time to reestablish </a:t>
            </a:r>
            <a:r>
              <a:rPr lang="en-US" dirty="0"/>
              <a:t>c</a:t>
            </a:r>
            <a:r>
              <a:rPr lang="en-US" dirty="0" smtClean="0"/>
              <a:t>oncentration gradients of Na+ and K+</a:t>
            </a:r>
          </a:p>
          <a:p>
            <a:r>
              <a:rPr lang="en-US" dirty="0" smtClean="0"/>
              <a:t>Neuron can’t transmit another impulse right away </a:t>
            </a:r>
          </a:p>
          <a:p>
            <a:endParaRPr lang="en-US" dirty="0" smtClean="0"/>
          </a:p>
        </p:txBody>
      </p:sp>
      <p:pic>
        <p:nvPicPr>
          <p:cNvPr id="9218" name="Picture 2" descr="http://howmed.net/wp-content/uploads/2010/09/action-potentia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18855"/>
            <a:ext cx="446955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815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1828800"/>
            <a:ext cx="4495800" cy="4373563"/>
          </a:xfrm>
        </p:spPr>
        <p:txBody>
          <a:bodyPr/>
          <a:lstStyle/>
          <a:p>
            <a:r>
              <a:rPr lang="en-US" dirty="0" smtClean="0"/>
              <a:t>Action potentials are propagated down the axon of neurons </a:t>
            </a:r>
          </a:p>
          <a:p>
            <a:r>
              <a:rPr lang="en-US" dirty="0" smtClean="0"/>
              <a:t>Depolarization of one part of the neuron trigger depolarization in the next part of the neuron</a:t>
            </a:r>
          </a:p>
          <a:p>
            <a:r>
              <a:rPr lang="en-US" dirty="0" smtClean="0"/>
              <a:t>Nerve impulses move in one direction only</a:t>
            </a:r>
          </a:p>
          <a:p>
            <a:r>
              <a:rPr lang="en-US" dirty="0" smtClean="0"/>
              <a:t>Refractory periods (times when a neuron can’t be stimulated) prevent action potentials from moving backwards </a:t>
            </a:r>
            <a:endParaRPr lang="en-US" dirty="0"/>
          </a:p>
        </p:txBody>
      </p:sp>
      <p:pic>
        <p:nvPicPr>
          <p:cNvPr id="10242" name="Picture 2" descr="http://bio1152.nicerweb.com/Locked/media/ch48/48_14ActionPotPropag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838200"/>
            <a:ext cx="4419600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02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Depolarization of one part of the neuron trigger depolarization in the next part of the </a:t>
            </a:r>
            <a:r>
              <a:rPr lang="en-US" dirty="0" smtClean="0"/>
              <a:t>neuron</a:t>
            </a:r>
          </a:p>
          <a:p>
            <a:r>
              <a:rPr lang="en-US" dirty="0"/>
              <a:t>	</a:t>
            </a:r>
            <a:r>
              <a:rPr lang="en-US" dirty="0" smtClean="0"/>
              <a:t>How does this happen?</a:t>
            </a:r>
          </a:p>
          <a:p>
            <a:r>
              <a:rPr lang="en-US" dirty="0" smtClean="0"/>
              <a:t>When Na+ diffuses into the axon it increases the Na+ concentration in that part of the axon and decreases Na+ concentration outside</a:t>
            </a:r>
          </a:p>
          <a:p>
            <a:r>
              <a:rPr lang="en-US" dirty="0" smtClean="0"/>
              <a:t>The neighboring region of the axon has a lower concentration of Na+</a:t>
            </a:r>
          </a:p>
          <a:p>
            <a:r>
              <a:rPr lang="en-US" dirty="0" smtClean="0"/>
              <a:t>This causes diffusion both inside and outside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6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propagation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53425" cy="4373563"/>
          </a:xfrm>
        </p:spPr>
        <p:txBody>
          <a:bodyPr/>
          <a:lstStyle/>
          <a:p>
            <a:r>
              <a:rPr lang="en-US" dirty="0" smtClean="0"/>
              <a:t>These local current start depolarization by increasing membrane potential to around -50mV</a:t>
            </a:r>
          </a:p>
          <a:p>
            <a:r>
              <a:rPr lang="en-US" dirty="0" smtClean="0"/>
              <a:t>At -50mV the threshold potential is reached and causes sodium gates to open starting the action potential </a:t>
            </a:r>
          </a:p>
          <a:p>
            <a:r>
              <a:rPr lang="en-US" dirty="0" smtClean="0"/>
              <a:t>The threshold potential must be reached to initiate a nerve impulse</a:t>
            </a:r>
            <a:endParaRPr lang="en-US" dirty="0"/>
          </a:p>
        </p:txBody>
      </p:sp>
      <p:pic>
        <p:nvPicPr>
          <p:cNvPr id="11268" name="Picture 4" descr="http://studydroid.com/imageCards/11/l7/card-35299267-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60657"/>
            <a:ext cx="5686425" cy="306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179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Synaptic Transmission </a:t>
            </a:r>
            <a:endParaRPr lang="en-US" dirty="0"/>
          </a:p>
        </p:txBody>
      </p:sp>
      <p:pic>
        <p:nvPicPr>
          <p:cNvPr id="12290" name="Picture 2" descr="http://www.vce.bioninja.com.au/_Media/synaptic_transmission_med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1676400"/>
            <a:ext cx="888935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258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Acetylchonline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neurotransmitter</a:t>
            </a:r>
          </a:p>
          <a:p>
            <a:r>
              <a:rPr lang="en-US" dirty="0" smtClean="0"/>
              <a:t>Presynaptic neuron combines choline with an acetyl group </a:t>
            </a:r>
            <a:r>
              <a:rPr lang="en-US" dirty="0" err="1" smtClean="0"/>
              <a:t>tp</a:t>
            </a:r>
            <a:r>
              <a:rPr lang="en-US" dirty="0" smtClean="0"/>
              <a:t> create acetyl choline</a:t>
            </a:r>
          </a:p>
          <a:p>
            <a:r>
              <a:rPr lang="en-US" dirty="0"/>
              <a:t>	</a:t>
            </a:r>
            <a:r>
              <a:rPr lang="en-US" dirty="0" smtClean="0"/>
              <a:t>choline comes from your diet (egg yolks and beef) 	and acetyl groups are produced during respiration</a:t>
            </a:r>
          </a:p>
          <a:p>
            <a:r>
              <a:rPr lang="en-US" dirty="0" smtClean="0"/>
              <a:t>Post synaptic neurons have binding sites for acetylcholine</a:t>
            </a:r>
          </a:p>
          <a:p>
            <a:r>
              <a:rPr lang="en-US" dirty="0"/>
              <a:t>	</a:t>
            </a:r>
            <a:r>
              <a:rPr lang="en-US" dirty="0" smtClean="0"/>
              <a:t>Once bound it will only remain for a short period of 	time and only initiate one action potential </a:t>
            </a:r>
          </a:p>
          <a:p>
            <a:r>
              <a:rPr lang="en-US" dirty="0" smtClean="0"/>
              <a:t>Acetylcholinesterase found in synaptic clefts will break down acetylcholine into choline and acetate</a:t>
            </a:r>
          </a:p>
          <a:p>
            <a:r>
              <a:rPr lang="en-US" dirty="0" smtClean="0"/>
              <a:t>Choline is reabsorbed by presynaptic neuron to be combined with another acetyl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9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systems for communication</a:t>
            </a:r>
          </a:p>
          <a:p>
            <a:pPr lvl="1"/>
            <a:r>
              <a:rPr lang="en-US" dirty="0" smtClean="0"/>
              <a:t>Endocrine</a:t>
            </a:r>
          </a:p>
          <a:p>
            <a:pPr lvl="2"/>
            <a:r>
              <a:rPr lang="en-US" dirty="0" smtClean="0"/>
              <a:t>Glands that release hormones</a:t>
            </a:r>
            <a:endParaRPr lang="en-US" dirty="0"/>
          </a:p>
          <a:p>
            <a:pPr lvl="1"/>
            <a:r>
              <a:rPr lang="en-US" dirty="0" smtClean="0"/>
              <a:t>Nervous</a:t>
            </a:r>
          </a:p>
          <a:p>
            <a:pPr lvl="2"/>
            <a:r>
              <a:rPr lang="en-US" dirty="0" smtClean="0"/>
              <a:t>Nerve cells called neurons that send electrical impulses </a:t>
            </a:r>
          </a:p>
        </p:txBody>
      </p:sp>
    </p:spTree>
    <p:extLst>
      <p:ext uri="{BB962C8B-B14F-4D97-AF65-F5344CB8AC3E}">
        <p14:creationId xmlns:p14="http://schemas.microsoft.com/office/powerpoint/2010/main" val="57073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 </a:t>
            </a:r>
            <a:endParaRPr lang="en-US" dirty="0"/>
          </a:p>
        </p:txBody>
      </p:sp>
      <p:pic>
        <p:nvPicPr>
          <p:cNvPr id="1026" name="Picture 2" descr="https://upload.wikimedia.org/wikipedia/commons/thumb/b/b5/Neuron.svg/1280px-Neuron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891506"/>
            <a:ext cx="76200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05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Dendrites</a:t>
            </a:r>
            <a:r>
              <a:rPr lang="en-US" dirty="0" smtClean="0"/>
              <a:t> - </a:t>
            </a:r>
            <a:r>
              <a:rPr lang="en-US" b="0" dirty="0"/>
              <a:t>a short branched extension of a nerve cell, </a:t>
            </a:r>
            <a:r>
              <a:rPr lang="en-US" b="0" dirty="0" smtClean="0"/>
              <a:t>that receives </a:t>
            </a:r>
            <a:r>
              <a:rPr lang="en-US" b="0" dirty="0"/>
              <a:t>impulses </a:t>
            </a:r>
            <a:r>
              <a:rPr lang="en-US" b="0" dirty="0" smtClean="0"/>
              <a:t>from </a:t>
            </a:r>
            <a:r>
              <a:rPr lang="en-US" b="0" dirty="0"/>
              <a:t>other cells </a:t>
            </a:r>
            <a:r>
              <a:rPr lang="en-US" b="0" dirty="0" smtClean="0"/>
              <a:t>and are </a:t>
            </a:r>
            <a:r>
              <a:rPr lang="en-US" b="0" dirty="0"/>
              <a:t>transmitted to the cell </a:t>
            </a:r>
            <a:r>
              <a:rPr lang="en-US" b="0" dirty="0" smtClean="0"/>
              <a:t>body</a:t>
            </a:r>
          </a:p>
          <a:p>
            <a:r>
              <a:rPr lang="en-US" u="sng" dirty="0" smtClean="0"/>
              <a:t>Axons</a:t>
            </a:r>
            <a:r>
              <a:rPr lang="en-US" b="0" dirty="0" smtClean="0"/>
              <a:t> – very elongated nerve fibers that transmit impulses from the cell body to other cells </a:t>
            </a:r>
            <a:endParaRPr lang="en-US" dirty="0"/>
          </a:p>
        </p:txBody>
      </p:sp>
      <p:pic>
        <p:nvPicPr>
          <p:cNvPr id="2050" name="Picture 2" descr="http://eatingdisorder-institute.com/wp-content/uploads/2009/04/neuron-300x1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6019800" cy="294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63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Synapse – </a:t>
            </a:r>
            <a:r>
              <a:rPr lang="en-US" b="0" dirty="0" smtClean="0"/>
              <a:t>junction between neurons (or neurons and receptor of effector cells) where chemical or electrical signals are transmitted (space is called the </a:t>
            </a:r>
            <a:r>
              <a:rPr lang="en-US" dirty="0" smtClean="0"/>
              <a:t>synaptic cleft</a:t>
            </a:r>
            <a:r>
              <a:rPr lang="en-US" b="0" dirty="0" smtClean="0"/>
              <a:t>) </a:t>
            </a:r>
          </a:p>
          <a:p>
            <a:r>
              <a:rPr lang="en-US" dirty="0" smtClean="0"/>
              <a:t>Neurotransmitters </a:t>
            </a:r>
            <a:r>
              <a:rPr lang="en-US" b="0" dirty="0" smtClean="0"/>
              <a:t>– chemicals released from a presynaptic neuron into the synapse and taken in by the postsynaptic neuron</a:t>
            </a:r>
            <a:endParaRPr lang="en-US" dirty="0" smtClean="0"/>
          </a:p>
          <a:p>
            <a:endParaRPr lang="en-US" b="0" dirty="0"/>
          </a:p>
        </p:txBody>
      </p:sp>
      <p:pic>
        <p:nvPicPr>
          <p:cNvPr id="3074" name="Picture 2" descr="https://upload.wikimedia.org/wikipedia/commons/thumb/e/e0/Synapse_Illustration2_tweaked.svg/2000px-Synapse_Illustration2_tweaked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57600"/>
            <a:ext cx="4800600" cy="309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20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Myelin</a:t>
            </a:r>
            <a:r>
              <a:rPr lang="en-US" b="0" dirty="0" smtClean="0"/>
              <a:t> – a thick phospholipid bilayer that covers many neurons and aid the transmission of signals </a:t>
            </a:r>
          </a:p>
          <a:p>
            <a:r>
              <a:rPr lang="en-US" dirty="0" smtClean="0"/>
              <a:t>Schwann cells</a:t>
            </a:r>
            <a:r>
              <a:rPr lang="en-US" b="0" dirty="0" smtClean="0"/>
              <a:t> – deposit myelin </a:t>
            </a:r>
          </a:p>
          <a:p>
            <a:r>
              <a:rPr lang="en-US" dirty="0" smtClean="0"/>
              <a:t>Node of Ranvier </a:t>
            </a:r>
            <a:r>
              <a:rPr lang="en-US" b="0" dirty="0" smtClean="0"/>
              <a:t>– gap between Schwann cells (salutatory conduction) </a:t>
            </a:r>
            <a:endParaRPr lang="en-US" dirty="0"/>
          </a:p>
        </p:txBody>
      </p:sp>
      <p:pic>
        <p:nvPicPr>
          <p:cNvPr id="4098" name="Picture 2" descr="https://upload.wikimedia.org/wikipedia/commons/thumb/b/b5/Neuron.svg/1280px-Neur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855" y="3657600"/>
            <a:ext cx="5562600" cy="298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66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usercontent1.hubimg.com/7527702_f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5673"/>
            <a:ext cx="8901782" cy="498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47164" y="5105400"/>
            <a:ext cx="17872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Relay neuron</a:t>
            </a:r>
            <a:endParaRPr lang="en-US" sz="1400" dirty="0"/>
          </a:p>
        </p:txBody>
      </p:sp>
      <p:sp>
        <p:nvSpPr>
          <p:cNvPr id="5" name="5-Point Star 4"/>
          <p:cNvSpPr/>
          <p:nvPr/>
        </p:nvSpPr>
        <p:spPr>
          <a:xfrm>
            <a:off x="1905000" y="2362200"/>
            <a:ext cx="3048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2313709" y="3200400"/>
            <a:ext cx="3048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6747164" y="4876800"/>
            <a:ext cx="3048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5181600" y="5413177"/>
            <a:ext cx="3048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3657600" y="5413177"/>
            <a:ext cx="3048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3048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 </a:t>
            </a:r>
            <a:r>
              <a:rPr lang="en-US" b="1" dirty="0"/>
              <a:t>peripheral nervous system</a:t>
            </a:r>
            <a:r>
              <a:rPr lang="en-US" dirty="0"/>
              <a:t> (PNS) is the part of the nervous system that consists of the nerves </a:t>
            </a:r>
            <a:r>
              <a:rPr lang="en-US" dirty="0" smtClean="0"/>
              <a:t> </a:t>
            </a:r>
            <a:r>
              <a:rPr lang="en-US" dirty="0"/>
              <a:t>outside of the brain and spinal </a:t>
            </a:r>
            <a:r>
              <a:rPr lang="en-US" dirty="0" smtClean="0"/>
              <a:t>cord  which is the </a:t>
            </a:r>
            <a:r>
              <a:rPr lang="en-US" b="1" dirty="0" smtClean="0"/>
              <a:t>central nervous system </a:t>
            </a:r>
            <a:r>
              <a:rPr lang="en-US" dirty="0" smtClean="0"/>
              <a:t>(CNS)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0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228600"/>
            <a:ext cx="5791200" cy="1371600"/>
          </a:xfrm>
        </p:spPr>
        <p:txBody>
          <a:bodyPr/>
          <a:lstStyle/>
          <a:p>
            <a:r>
              <a:rPr lang="en-US" dirty="0" smtClean="0"/>
              <a:t>Resting Potential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620000" cy="4373563"/>
          </a:xfrm>
        </p:spPr>
        <p:txBody>
          <a:bodyPr/>
          <a:lstStyle/>
          <a:p>
            <a:r>
              <a:rPr lang="en-US" b="0" dirty="0" smtClean="0"/>
              <a:t>The </a:t>
            </a:r>
            <a:r>
              <a:rPr lang="en-US" b="0" dirty="0"/>
              <a:t>electrical </a:t>
            </a:r>
            <a:r>
              <a:rPr lang="en-US" b="0" dirty="0" smtClean="0"/>
              <a:t>potential </a:t>
            </a:r>
            <a:r>
              <a:rPr lang="en-US" b="0" dirty="0"/>
              <a:t>of a neuron </a:t>
            </a:r>
            <a:r>
              <a:rPr lang="en-US" b="0" dirty="0" smtClean="0"/>
              <a:t>relative </a:t>
            </a:r>
            <a:r>
              <a:rPr lang="en-US" b="0" dirty="0"/>
              <a:t>to its surroundings when not </a:t>
            </a:r>
            <a:r>
              <a:rPr lang="en-US" b="0" dirty="0" smtClean="0"/>
              <a:t>transmitting and impulse is called resting potential</a:t>
            </a:r>
          </a:p>
          <a:p>
            <a:r>
              <a:rPr lang="en-US" b="0" dirty="0" smtClean="0"/>
              <a:t>Generated by the sodium potassium pump</a:t>
            </a:r>
          </a:p>
          <a:p>
            <a:r>
              <a:rPr lang="en-US" b="0" dirty="0"/>
              <a:t>	</a:t>
            </a:r>
            <a:r>
              <a:rPr lang="en-US" b="0" dirty="0" smtClean="0"/>
              <a:t>Na+ is pumped out (three at a time) and K+ is pumped in 	(two at a time). This unequal pumping creates a 	concentration gradient </a:t>
            </a:r>
          </a:p>
          <a:p>
            <a:r>
              <a:rPr lang="en-US" b="0" dirty="0" smtClean="0"/>
              <a:t>The membrane is more permeable to K+ so they will more readily leak back across the membrane which creates a larger imbalance</a:t>
            </a:r>
          </a:p>
          <a:p>
            <a:r>
              <a:rPr lang="en-US" b="0" dirty="0" smtClean="0"/>
              <a:t>Resting potential is 70mV</a:t>
            </a:r>
            <a:endParaRPr lang="en-US" dirty="0"/>
          </a:p>
        </p:txBody>
      </p:sp>
      <p:pic>
        <p:nvPicPr>
          <p:cNvPr id="6146" name="Picture 2" descr="https://upload.wikimedia.org/wikipedia/commons/thumb/a/a5/Scheme_sodium-potassium_pump-en.svg/635px-Scheme_sodium-potassium_pump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25908"/>
            <a:ext cx="5257800" cy="235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670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membrane potential changes rapidly this is called an action potential </a:t>
            </a:r>
          </a:p>
          <a:p>
            <a:r>
              <a:rPr lang="en-US" dirty="0" smtClean="0"/>
              <a:t>Two parts:</a:t>
            </a:r>
          </a:p>
          <a:p>
            <a:r>
              <a:rPr lang="en-US" dirty="0"/>
              <a:t>	</a:t>
            </a:r>
            <a:r>
              <a:rPr lang="en-US" dirty="0" smtClean="0"/>
              <a:t>Depolarization – </a:t>
            </a:r>
            <a:r>
              <a:rPr lang="en-US" dirty="0" err="1" smtClean="0"/>
              <a:t>neg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pos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Repolarization – </a:t>
            </a:r>
            <a:r>
              <a:rPr lang="en-US" dirty="0" err="1" smtClean="0">
                <a:sym typeface="Wingdings" panose="05000000000000000000" pitchFamily="2" charset="2"/>
              </a:rPr>
              <a:t>pos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neg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  <p:pic>
        <p:nvPicPr>
          <p:cNvPr id="7170" name="Picture 2" descr="https://upload.wikimedia.org/wikipedia/commons/thumb/4/4a/Action_potential.svg/300px-Action_potentia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59392"/>
            <a:ext cx="4038600" cy="398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252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126</TotalTime>
  <Words>391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Neurons and Synapses </vt:lpstr>
      <vt:lpstr>Internal Communication </vt:lpstr>
      <vt:lpstr>Neurons </vt:lpstr>
      <vt:lpstr>Neurons </vt:lpstr>
      <vt:lpstr>Neurons</vt:lpstr>
      <vt:lpstr>Neurons</vt:lpstr>
      <vt:lpstr>Neurons</vt:lpstr>
      <vt:lpstr>Resting Potential </vt:lpstr>
      <vt:lpstr>Action Potential</vt:lpstr>
      <vt:lpstr>Depolarization</vt:lpstr>
      <vt:lpstr>Repolarization</vt:lpstr>
      <vt:lpstr>Potential Propagation</vt:lpstr>
      <vt:lpstr>Potential Propagation</vt:lpstr>
      <vt:lpstr>Potential propagation </vt:lpstr>
      <vt:lpstr>Synaptic Transmission </vt:lpstr>
      <vt:lpstr>Acetylchonline 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L. Smith</dc:creator>
  <cp:lastModifiedBy>Kelly L. Smith</cp:lastModifiedBy>
  <cp:revision>14</cp:revision>
  <dcterms:created xsi:type="dcterms:W3CDTF">2015-10-18T18:44:13Z</dcterms:created>
  <dcterms:modified xsi:type="dcterms:W3CDTF">2015-10-18T20:51:01Z</dcterms:modified>
</cp:coreProperties>
</file>