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4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1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2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4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13713-1C9E-4E3B-829A-03253BE3DC6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A5D99-BDCE-44D4-91CA-70DA2AA5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Patterns of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Sex-linked Traits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/>
              <a:t>More men then women show X-linked recessive traits</a:t>
            </a:r>
          </a:p>
          <a:p>
            <a:r>
              <a:rPr lang="en-US" dirty="0" smtClean="0"/>
              <a:t>A woman who is a carrier for colorblindness has children with a man who is not colorblind</a:t>
            </a:r>
            <a:endParaRPr lang="en-US" dirty="0"/>
          </a:p>
        </p:txBody>
      </p:sp>
      <p:pic>
        <p:nvPicPr>
          <p:cNvPr id="5122" name="Picture 2" descr="http://270c81.medialib.glogster.com/media/3a/3a059821586a41cd7dd0d010fb6152876a0ad627e9792d151999734a0e48cb3d/colorblind-cross-gi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97090"/>
            <a:ext cx="3657600" cy="413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267200" y="4038600"/>
            <a:ext cx="762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7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RbyRGeRfd2i6wZ0QpwZEGWH8GTS4EgMfcEDNpkhNGVIby5zMS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93247"/>
            <a:ext cx="3352800" cy="319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allele is completely dominant </a:t>
            </a:r>
          </a:p>
          <a:p>
            <a:r>
              <a:rPr lang="en-US" dirty="0" smtClean="0"/>
              <a:t>Heterozygous phenotype is a mix</a:t>
            </a:r>
          </a:p>
          <a:p>
            <a:r>
              <a:rPr lang="en-US" dirty="0" smtClean="0"/>
              <a:t>Example:	</a:t>
            </a:r>
          </a:p>
          <a:p>
            <a:pPr lvl="1"/>
            <a:r>
              <a:rPr lang="en-US" dirty="0" smtClean="0"/>
              <a:t>Red = RR</a:t>
            </a:r>
          </a:p>
          <a:p>
            <a:pPr lvl="1"/>
            <a:r>
              <a:rPr lang="en-US" dirty="0" smtClean="0"/>
              <a:t>White = WW</a:t>
            </a:r>
          </a:p>
          <a:p>
            <a:pPr lvl="1"/>
            <a:r>
              <a:rPr lang="en-US" dirty="0" smtClean="0"/>
              <a:t>Pink = RW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3657600"/>
            <a:ext cx="2438399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Why are we using two different capital letters?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85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Codominance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alleles are equally dominant </a:t>
            </a:r>
          </a:p>
          <a:p>
            <a:r>
              <a:rPr lang="en-US" dirty="0" smtClean="0"/>
              <a:t>Heterozygous phenotype is both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Red = RR</a:t>
            </a:r>
          </a:p>
          <a:p>
            <a:pPr lvl="1"/>
            <a:r>
              <a:rPr lang="en-US" dirty="0" smtClean="0"/>
              <a:t>White = WW</a:t>
            </a:r>
          </a:p>
          <a:p>
            <a:pPr lvl="1"/>
            <a:r>
              <a:rPr lang="en-US" dirty="0" smtClean="0"/>
              <a:t>Roan = RW</a:t>
            </a:r>
          </a:p>
          <a:p>
            <a:pPr lvl="2"/>
            <a:r>
              <a:rPr lang="en-US" dirty="0" smtClean="0"/>
              <a:t>Roan is white with red spots</a:t>
            </a:r>
            <a:endParaRPr lang="en-US" dirty="0"/>
          </a:p>
        </p:txBody>
      </p:sp>
      <p:pic>
        <p:nvPicPr>
          <p:cNvPr id="2050" name="Picture 2" descr="http://images5.fanpop.com/image/polls/930000/930121_1326936769489_fu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2" r="5703"/>
          <a:stretch/>
        </p:blipFill>
        <p:spPr bwMode="auto">
          <a:xfrm>
            <a:off x="5638799" y="3200400"/>
            <a:ext cx="302029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7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two alleles </a:t>
            </a:r>
          </a:p>
          <a:p>
            <a:r>
              <a:rPr lang="en-US" dirty="0" smtClean="0"/>
              <a:t>So far we have only had 2</a:t>
            </a:r>
            <a:endParaRPr lang="en-US" dirty="0"/>
          </a:p>
          <a:p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R = red</a:t>
            </a:r>
          </a:p>
          <a:p>
            <a:pPr lvl="1"/>
            <a:r>
              <a:rPr lang="en-US" dirty="0" smtClean="0"/>
              <a:t>B = blue</a:t>
            </a:r>
          </a:p>
          <a:p>
            <a:pPr lvl="1"/>
            <a:r>
              <a:rPr lang="en-US" dirty="0" smtClean="0"/>
              <a:t>Y = yellow</a:t>
            </a:r>
          </a:p>
          <a:p>
            <a:pPr lvl="1"/>
            <a:r>
              <a:rPr lang="en-US" dirty="0" smtClean="0"/>
              <a:t>O = orange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types are an example of multiple alleles</a:t>
            </a:r>
          </a:p>
          <a:p>
            <a:r>
              <a:rPr lang="en-US" dirty="0" smtClean="0"/>
              <a:t>The alleles are:</a:t>
            </a:r>
          </a:p>
          <a:p>
            <a:pPr lvl="1"/>
            <a:r>
              <a:rPr lang="en-US" dirty="0"/>
              <a:t>A  or I</a:t>
            </a:r>
            <a:r>
              <a:rPr lang="en-US" baseline="30000" dirty="0"/>
              <a:t>A</a:t>
            </a:r>
          </a:p>
          <a:p>
            <a:pPr lvl="1"/>
            <a:r>
              <a:rPr lang="en-US" dirty="0"/>
              <a:t>B  or I</a:t>
            </a:r>
            <a:r>
              <a:rPr lang="en-US" baseline="30000" dirty="0"/>
              <a:t>B</a:t>
            </a:r>
          </a:p>
          <a:p>
            <a:pPr lvl="1"/>
            <a:r>
              <a:rPr lang="en-US" dirty="0"/>
              <a:t>O or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 smtClean="0"/>
              <a:t>A and B are co dominant  </a:t>
            </a:r>
          </a:p>
          <a:p>
            <a:r>
              <a:rPr lang="en-US" dirty="0" smtClean="0"/>
              <a:t>O is recessive to A and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3048000"/>
            <a:ext cx="22098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 is the “</a:t>
            </a:r>
            <a:r>
              <a:rPr lang="en-US" dirty="0" err="1" smtClean="0"/>
              <a:t>i</a:t>
            </a:r>
            <a:r>
              <a:rPr lang="en-US" dirty="0" smtClean="0"/>
              <a:t>” lowercase for the O allele?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1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genotypes and phenotypes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08665"/>
              </p:ext>
            </p:extLst>
          </p:nvPr>
        </p:nvGraphicFramePr>
        <p:xfrm>
          <a:off x="1524000" y="2438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AA, 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BB,</a:t>
                      </a:r>
                      <a:r>
                        <a:rPr lang="en-US" baseline="0" dirty="0" smtClean="0"/>
                        <a:t> 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75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Alleles </a:t>
            </a:r>
            <a:endParaRPr lang="en-US" dirty="0"/>
          </a:p>
        </p:txBody>
      </p:sp>
      <p:pic>
        <p:nvPicPr>
          <p:cNvPr id="2050" name="Picture 2" descr="Mix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5"/>
          <a:stretch/>
        </p:blipFill>
        <p:spPr bwMode="auto">
          <a:xfrm>
            <a:off x="25400" y="1053361"/>
            <a:ext cx="4876800" cy="580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ix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350"/>
          <a:stretch/>
        </p:blipFill>
        <p:spPr bwMode="auto">
          <a:xfrm>
            <a:off x="4902200" y="2822028"/>
            <a:ext cx="4114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02201" y="15240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Antibodies fight off foreign molecules</a:t>
            </a:r>
          </a:p>
          <a:p>
            <a:r>
              <a:rPr lang="en-US" dirty="0" smtClean="0"/>
              <a:t>If antigens don’t recognize a molecule it is foreign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2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that are controlled by many genes</a:t>
            </a:r>
          </a:p>
          <a:p>
            <a:r>
              <a:rPr lang="en-US" dirty="0" smtClean="0"/>
              <a:t>Usually have a continuum of phenotypes </a:t>
            </a:r>
            <a:endParaRPr lang="en-US" dirty="0"/>
          </a:p>
        </p:txBody>
      </p:sp>
      <p:pic>
        <p:nvPicPr>
          <p:cNvPr id="3074" name="Picture 2" descr="http://www.vce.bioninja.com.au/_Media/continuous_vs_discontinuous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8128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0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Inherited on the sex chromosomes</a:t>
            </a:r>
            <a:endParaRPr lang="en-US" dirty="0"/>
          </a:p>
          <a:p>
            <a:r>
              <a:rPr lang="en-US" dirty="0" smtClean="0"/>
              <a:t>Women XX</a:t>
            </a:r>
          </a:p>
          <a:p>
            <a:r>
              <a:rPr lang="en-US" dirty="0" smtClean="0"/>
              <a:t>Men XY</a:t>
            </a:r>
          </a:p>
          <a:p>
            <a:r>
              <a:rPr lang="en-US" dirty="0" smtClean="0"/>
              <a:t>Most sex linked traits are on the X chromosome</a:t>
            </a:r>
          </a:p>
          <a:p>
            <a:pPr lvl="1"/>
            <a:r>
              <a:rPr lang="en-US" dirty="0" smtClean="0"/>
              <a:t>Hemophilia and colorblindness are examples</a:t>
            </a:r>
            <a:endParaRPr lang="en-US" dirty="0"/>
          </a:p>
        </p:txBody>
      </p:sp>
      <p:pic>
        <p:nvPicPr>
          <p:cNvPr id="4098" name="Picture 2" descr="https://encrypted-tbn0.gstatic.com/images?q=tbn:ANd9GcTD19-FwVmmDxv3S4szH3Ype7YA8sXHdbMcu2F5em7hcBKdFc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199"/>
            <a:ext cx="3429000" cy="308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55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Other Patterns of Inheritance</vt:lpstr>
      <vt:lpstr>Incomplete Dominance</vt:lpstr>
      <vt:lpstr>Codominance </vt:lpstr>
      <vt:lpstr>Multiple Alleles</vt:lpstr>
      <vt:lpstr>Multiple Alleles</vt:lpstr>
      <vt:lpstr>Multiple Alleles </vt:lpstr>
      <vt:lpstr>Multiple Alleles </vt:lpstr>
      <vt:lpstr>Polygenic Traits</vt:lpstr>
      <vt:lpstr>Sex-Linked Traits</vt:lpstr>
      <vt:lpstr>Sex-linked Traits 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Patterns of Inheritance</dc:title>
  <dc:creator>Kelly L. Smith</dc:creator>
  <cp:lastModifiedBy>Kelly L. Smith</cp:lastModifiedBy>
  <cp:revision>7</cp:revision>
  <dcterms:created xsi:type="dcterms:W3CDTF">2015-04-22T22:32:51Z</dcterms:created>
  <dcterms:modified xsi:type="dcterms:W3CDTF">2015-04-23T13:49:59Z</dcterms:modified>
</cp:coreProperties>
</file>