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9" r:id="rId3"/>
    <p:sldId id="264" r:id="rId4"/>
    <p:sldId id="266" r:id="rId5"/>
    <p:sldId id="270" r:id="rId6"/>
    <p:sldId id="268" r:id="rId7"/>
    <p:sldId id="258" r:id="rId8"/>
    <p:sldId id="267" r:id="rId9"/>
    <p:sldId id="260" r:id="rId10"/>
    <p:sldId id="262" r:id="rId11"/>
    <p:sldId id="271" r:id="rId12"/>
    <p:sldId id="263" r:id="rId13"/>
    <p:sldId id="272" r:id="rId14"/>
    <p:sldId id="274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7766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65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2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8040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8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5972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998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A577C7BA-6F6A-4ADB-8369-1974EBD57E9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10C6620C-9D3A-45CF-B427-A9804765C3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95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canacad.ac.jp/hl2-biology-ferguson/10-botany/9-2-transport-in-angiosperms/translocation.jpg?attredirects=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cad=rja&amp;uact=8&amp;ved=0CAcQjRxqFQoTCKKezbKWyscCFQfKPgodRYICdA&amp;url=https://www.biog1445.org/demo/06/xylemphloem.html&amp;ei=0XzfVeLxHIeU-wHFhIqgBw&amp;psig=AFQjCNH5pH54hXypXCtULJPKUWyPorLNqg&amp;ust=144079619317499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9.2</a:t>
            </a:r>
          </a:p>
          <a:p>
            <a:r>
              <a:rPr lang="en-US" dirty="0" smtClean="0"/>
              <a:t>Transport in the Phloem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4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7596"/>
            <a:ext cx="7200900" cy="1485900"/>
          </a:xfrm>
        </p:spPr>
        <p:txBody>
          <a:bodyPr/>
          <a:lstStyle/>
          <a:p>
            <a:r>
              <a:rPr lang="en-US" dirty="0" smtClean="0"/>
              <a:t>Transport in the 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0091"/>
            <a:ext cx="3124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 in solute </a:t>
            </a:r>
            <a:r>
              <a:rPr lang="en-US" dirty="0" smtClean="0"/>
              <a:t>(sucrose) </a:t>
            </a:r>
            <a:r>
              <a:rPr lang="en-US" dirty="0" smtClean="0"/>
              <a:t>Water moves from xylem to phloem</a:t>
            </a:r>
            <a:endParaRPr lang="en-US" dirty="0" smtClean="0"/>
          </a:p>
          <a:p>
            <a:r>
              <a:rPr lang="en-US" dirty="0" smtClean="0"/>
              <a:t>Water uptake </a:t>
            </a:r>
            <a:r>
              <a:rPr lang="en-US" dirty="0" smtClean="0"/>
              <a:t>in phloem </a:t>
            </a:r>
          </a:p>
          <a:p>
            <a:r>
              <a:rPr lang="en-US" dirty="0" smtClean="0"/>
              <a:t>Phloem </a:t>
            </a:r>
            <a:r>
              <a:rPr lang="en-US" dirty="0" smtClean="0"/>
              <a:t>sap movement </a:t>
            </a:r>
            <a:endParaRPr lang="en-US" dirty="0" smtClean="0"/>
          </a:p>
          <a:p>
            <a:r>
              <a:rPr lang="en-US" dirty="0" smtClean="0"/>
              <a:t>Pressure </a:t>
            </a:r>
            <a:r>
              <a:rPr lang="en-US" dirty="0" smtClean="0"/>
              <a:t>gradient is maintained by unloading of sucrose at sink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444" y="1140546"/>
            <a:ext cx="5298106" cy="57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76200"/>
            <a:ext cx="7200900" cy="1485900"/>
          </a:xfrm>
        </p:spPr>
        <p:txBody>
          <a:bodyPr/>
          <a:lstStyle/>
          <a:p>
            <a:r>
              <a:rPr lang="en-US" dirty="0" smtClean="0"/>
              <a:t>Transport in Phloem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066800"/>
            <a:ext cx="7200900" cy="3581400"/>
          </a:xfrm>
        </p:spPr>
        <p:txBody>
          <a:bodyPr>
            <a:normAutofit/>
          </a:bodyPr>
          <a:lstStyle/>
          <a:p>
            <a:r>
              <a:rPr lang="en-US" dirty="0"/>
              <a:t>The solutes </a:t>
            </a:r>
            <a:r>
              <a:rPr lang="en-US" dirty="0" smtClean="0"/>
              <a:t>are </a:t>
            </a:r>
            <a:r>
              <a:rPr lang="en-US" dirty="0"/>
              <a:t>unloaded </a:t>
            </a:r>
            <a:endParaRPr lang="en-US" dirty="0" smtClean="0"/>
          </a:p>
          <a:p>
            <a:r>
              <a:rPr lang="en-US" dirty="0" smtClean="0"/>
              <a:t>Sap </a:t>
            </a:r>
            <a:r>
              <a:rPr lang="en-US" dirty="0"/>
              <a:t>solution </a:t>
            </a:r>
            <a:r>
              <a:rPr lang="en-US" dirty="0" smtClean="0"/>
              <a:t>becomes </a:t>
            </a:r>
            <a:r>
              <a:rPr lang="en-US" i="1" dirty="0" smtClean="0"/>
              <a:t>hypotonic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Water </a:t>
            </a:r>
            <a:r>
              <a:rPr lang="en-US" dirty="0"/>
              <a:t>is drawn out of the phloem and back into the </a:t>
            </a:r>
            <a:r>
              <a:rPr lang="en-US" dirty="0" smtClean="0"/>
              <a:t>xylem</a:t>
            </a:r>
          </a:p>
          <a:p>
            <a:r>
              <a:rPr lang="en-US" dirty="0" smtClean="0"/>
              <a:t>This </a:t>
            </a:r>
            <a:r>
              <a:rPr lang="en-US" dirty="0"/>
              <a:t>ensures that the hydrostatic pressure at the sink is always lower than the hydrostatic pressure at the source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76650"/>
            <a:ext cx="80581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2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the 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Incompressibility </a:t>
            </a:r>
            <a:r>
              <a:rPr lang="en-US" b="1" dirty="0"/>
              <a:t>of water allows transport along hydrostatic pressure gradients.</a:t>
            </a:r>
            <a:endParaRPr lang="en-US" dirty="0"/>
          </a:p>
          <a:p>
            <a:pPr lvl="1"/>
            <a:r>
              <a:rPr lang="en-US" i="0" dirty="0"/>
              <a:t>at normal temperature, the compressibility of water is so low that it can be considered incompressible</a:t>
            </a:r>
          </a:p>
          <a:p>
            <a:pPr lvl="1"/>
            <a:r>
              <a:rPr lang="en-US" i="0" dirty="0"/>
              <a:t>therefore, any change in pressure at one end of the transport vessel will result in an equal change in pressure at the other end of the transport vessel</a:t>
            </a:r>
          </a:p>
          <a:p>
            <a:pPr lvl="1"/>
            <a:r>
              <a:rPr lang="en-US" i="0" dirty="0"/>
              <a:t>this allows phloem sap to move up or down, with or against gravity, as it moves from source to sink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6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Translocation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21926"/>
            <a:ext cx="7200900" cy="3581400"/>
          </a:xfrm>
        </p:spPr>
        <p:txBody>
          <a:bodyPr/>
          <a:lstStyle/>
          <a:p>
            <a:r>
              <a:rPr lang="en-US" dirty="0"/>
              <a:t>Aphids are a group of </a:t>
            </a:r>
            <a:r>
              <a:rPr lang="en-US" dirty="0" smtClean="0"/>
              <a:t>insects that </a:t>
            </a:r>
            <a:r>
              <a:rPr lang="en-US" dirty="0"/>
              <a:t>feed </a:t>
            </a:r>
            <a:r>
              <a:rPr lang="en-US" dirty="0" smtClean="0"/>
              <a:t>on </a:t>
            </a:r>
            <a:r>
              <a:rPr lang="en-US" dirty="0"/>
              <a:t>sap extracted from phloem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0"/>
            <a:ext cx="5624460" cy="41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200900" cy="1485900"/>
          </a:xfrm>
        </p:spPr>
        <p:txBody>
          <a:bodyPr/>
          <a:lstStyle/>
          <a:p>
            <a:r>
              <a:rPr lang="en-US" dirty="0" smtClean="0"/>
              <a:t>Translocation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295400"/>
            <a:ext cx="7734300" cy="5334000"/>
          </a:xfrm>
        </p:spPr>
        <p:txBody>
          <a:bodyPr>
            <a:normAutofit/>
          </a:bodyPr>
          <a:lstStyle/>
          <a:p>
            <a:r>
              <a:rPr lang="en-US" dirty="0"/>
              <a:t>Aphids can be used to collect sap at various sites along a plant's length and thus provide a measure of phloem transport rates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09800"/>
            <a:ext cx="6365133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Translocation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rate of photosynthesis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rate of cellular respiration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rate of transpiration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diameter of the sieve </a:t>
            </a:r>
            <a:r>
              <a:rPr lang="en-US"/>
              <a:t>tubes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6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524000"/>
            <a:ext cx="7200900" cy="3581400"/>
          </a:xfrm>
        </p:spPr>
        <p:txBody>
          <a:bodyPr/>
          <a:lstStyle/>
          <a:p>
            <a:r>
              <a:rPr lang="en-US" dirty="0" smtClean="0"/>
              <a:t>Active </a:t>
            </a:r>
            <a:r>
              <a:rPr lang="en-US" dirty="0" smtClean="0"/>
              <a:t>Transport</a:t>
            </a:r>
          </a:p>
          <a:p>
            <a:r>
              <a:rPr lang="en-US" dirty="0" smtClean="0"/>
              <a:t>Passive Transport</a:t>
            </a:r>
          </a:p>
          <a:p>
            <a:r>
              <a:rPr lang="en-US" dirty="0" smtClean="0"/>
              <a:t>Photosynthesis</a:t>
            </a:r>
            <a:endParaRPr lang="en-US" dirty="0" smtClean="0"/>
          </a:p>
          <a:p>
            <a:r>
              <a:rPr lang="en-US" dirty="0" smtClean="0"/>
              <a:t>Osmosis </a:t>
            </a:r>
            <a:endParaRPr lang="en-US" dirty="0"/>
          </a:p>
        </p:txBody>
      </p:sp>
      <p:pic>
        <p:nvPicPr>
          <p:cNvPr id="5122" name="Picture 2" descr="http://cardenasbio.weebly.com/uploads/2/7/3/6/27363379/739521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0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the 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photosynthesis happen in the plant?</a:t>
            </a:r>
          </a:p>
          <a:p>
            <a:r>
              <a:rPr lang="en-US" dirty="0" smtClean="0"/>
              <a:t>The phloem moves sugar </a:t>
            </a:r>
            <a:endParaRPr lang="en-US" dirty="0"/>
          </a:p>
        </p:txBody>
      </p:sp>
      <p:pic>
        <p:nvPicPr>
          <p:cNvPr id="1026" name="Picture 2" descr="https://vienna-wv.com/images/tre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5661" r="5681" b="13207"/>
          <a:stretch/>
        </p:blipFill>
        <p:spPr bwMode="auto">
          <a:xfrm>
            <a:off x="6079206" y="3962400"/>
            <a:ext cx="3064794" cy="292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xt.colostate.edu/mg/gardennotes/images/13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81" y="4166973"/>
            <a:ext cx="40481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8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36" y="114448"/>
            <a:ext cx="7200900" cy="1485900"/>
          </a:xfrm>
        </p:spPr>
        <p:txBody>
          <a:bodyPr/>
          <a:lstStyle/>
          <a:p>
            <a:r>
              <a:rPr lang="en-US" dirty="0" smtClean="0"/>
              <a:t>Transport in the 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Structure-Function relationship</a:t>
            </a:r>
          </a:p>
          <a:p>
            <a:pPr lvl="1"/>
            <a:r>
              <a:rPr lang="en-US" i="0" dirty="0" smtClean="0"/>
              <a:t>Sieve tubes</a:t>
            </a:r>
          </a:p>
          <a:p>
            <a:pPr lvl="2"/>
            <a:r>
              <a:rPr lang="en-US" dirty="0" smtClean="0"/>
              <a:t>Made of sieve tube </a:t>
            </a:r>
            <a:r>
              <a:rPr lang="en-US" dirty="0" smtClean="0"/>
              <a:t>cells</a:t>
            </a:r>
          </a:p>
          <a:p>
            <a:pPr lvl="2"/>
            <a:r>
              <a:rPr lang="en-US" i="0" dirty="0" smtClean="0"/>
              <a:t>Sieve plate</a:t>
            </a:r>
            <a:endParaRPr lang="en-US" i="0" dirty="0" smtClean="0"/>
          </a:p>
          <a:p>
            <a:pPr lvl="2"/>
            <a:r>
              <a:rPr lang="en-US" dirty="0"/>
              <a:t>R</a:t>
            </a:r>
            <a:r>
              <a:rPr lang="en-US" i="0" dirty="0" smtClean="0"/>
              <a:t>educed </a:t>
            </a:r>
            <a:r>
              <a:rPr lang="en-US" i="0" dirty="0" smtClean="0"/>
              <a:t>cytoplasm</a:t>
            </a:r>
          </a:p>
          <a:p>
            <a:pPr lvl="2"/>
            <a:r>
              <a:rPr lang="en-US" dirty="0" smtClean="0"/>
              <a:t>No nucleus</a:t>
            </a:r>
          </a:p>
          <a:p>
            <a:pPr lvl="2"/>
            <a:r>
              <a:rPr lang="en-US" i="0" dirty="0" smtClean="0"/>
              <a:t>Ridged walls</a:t>
            </a:r>
          </a:p>
          <a:p>
            <a:pPr lvl="1"/>
            <a:r>
              <a:rPr lang="en-US" i="0" dirty="0" smtClean="0"/>
              <a:t>Companion cells</a:t>
            </a:r>
          </a:p>
          <a:p>
            <a:pPr lvl="2"/>
            <a:r>
              <a:rPr lang="en-US" dirty="0" smtClean="0"/>
              <a:t>Genetic and metabolic functions</a:t>
            </a:r>
          </a:p>
          <a:p>
            <a:pPr lvl="2"/>
            <a:r>
              <a:rPr lang="en-US" dirty="0" smtClean="0"/>
              <a:t>Mitochondria</a:t>
            </a:r>
          </a:p>
          <a:p>
            <a:pPr lvl="2"/>
            <a:r>
              <a:rPr lang="en-US" dirty="0" smtClean="0"/>
              <a:t>Folding of </a:t>
            </a:r>
            <a:r>
              <a:rPr lang="en-US" dirty="0" smtClean="0"/>
              <a:t>membrane</a:t>
            </a:r>
          </a:p>
          <a:p>
            <a:pPr lvl="2"/>
            <a:r>
              <a:rPr lang="en-US" dirty="0" smtClean="0"/>
              <a:t>Transport proteins </a:t>
            </a:r>
          </a:p>
          <a:p>
            <a:pPr lvl="2"/>
            <a:r>
              <a:rPr lang="en-US" dirty="0" err="1" smtClean="0"/>
              <a:t>Plasmodesmata</a:t>
            </a:r>
            <a:endParaRPr lang="en-US" dirty="0"/>
          </a:p>
        </p:txBody>
      </p:sp>
      <p:pic>
        <p:nvPicPr>
          <p:cNvPr id="2050" name="Picture 2" descr="http://revisionworld.com/sites/revisionworld.com/files/imce/structure-phloem-tissu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13"/>
          <a:stretch/>
        </p:blipFill>
        <p:spPr bwMode="auto">
          <a:xfrm>
            <a:off x="6298031" y="114448"/>
            <a:ext cx="2878951" cy="32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lantphys.info/plant_physiology/images/transferc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73" y="3743858"/>
            <a:ext cx="3730625" cy="27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3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97800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2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the 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96" y="1295400"/>
            <a:ext cx="7200900" cy="3581400"/>
          </a:xfrm>
        </p:spPr>
        <p:txBody>
          <a:bodyPr/>
          <a:lstStyle/>
          <a:p>
            <a:r>
              <a:rPr lang="en-US" dirty="0" smtClean="0"/>
              <a:t>Identification of Phloem in cross sections of stem and root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4" y="1927646"/>
            <a:ext cx="3961775" cy="203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92907"/>
            <a:ext cx="3790950" cy="2265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07" y="1896757"/>
            <a:ext cx="4160061" cy="2063906"/>
          </a:xfrm>
          <a:prstGeom prst="rect">
            <a:avLst/>
          </a:prstGeom>
        </p:spPr>
      </p:pic>
      <p:pic>
        <p:nvPicPr>
          <p:cNvPr id="4100" name="Picture 4" descr="http://www.biology4friends.org/uploads/1/0/0/4/10044856/7381570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99" y="4144244"/>
            <a:ext cx="36480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6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the 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47244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Source to sink</a:t>
            </a:r>
          </a:p>
          <a:p>
            <a:pPr lvl="1"/>
            <a:r>
              <a:rPr lang="en-US" i="1" dirty="0"/>
              <a:t>Translocation</a:t>
            </a:r>
            <a:r>
              <a:rPr lang="en-US" dirty="0"/>
              <a:t> </a:t>
            </a:r>
            <a:endParaRPr lang="en-US" dirty="0" smtClean="0"/>
          </a:p>
          <a:p>
            <a:pPr lvl="2"/>
            <a:r>
              <a:rPr lang="en-US" i="1" dirty="0" smtClean="0"/>
              <a:t>When </a:t>
            </a:r>
            <a:r>
              <a:rPr lang="en-US" i="1" dirty="0"/>
              <a:t>organic compounds are produced in leafs in excess, the leaf is the </a:t>
            </a:r>
            <a:r>
              <a:rPr lang="en-US" i="1" dirty="0" smtClean="0"/>
              <a:t>source.</a:t>
            </a:r>
          </a:p>
          <a:p>
            <a:pPr lvl="3"/>
            <a:r>
              <a:rPr lang="en-US" i="1" dirty="0" smtClean="0"/>
              <a:t>Sink can be flowers, fruits, roots</a:t>
            </a:r>
            <a:endParaRPr lang="en-US" dirty="0"/>
          </a:p>
          <a:p>
            <a:pPr lvl="2"/>
            <a:r>
              <a:rPr lang="en-US" i="1" dirty="0" smtClean="0"/>
              <a:t>When organic compounds are released from storage, the storage structure is the source</a:t>
            </a:r>
          </a:p>
          <a:p>
            <a:pPr lvl="3"/>
            <a:r>
              <a:rPr lang="en-US" i="1" dirty="0" smtClean="0"/>
              <a:t>Sink can be fruits, flowers</a:t>
            </a:r>
            <a:endParaRPr lang="en-US" dirty="0"/>
          </a:p>
        </p:txBody>
      </p:sp>
      <p:pic>
        <p:nvPicPr>
          <p:cNvPr id="4" name="transloc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7800" y="1981200"/>
            <a:ext cx="358973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2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987"/>
            <a:ext cx="7200900" cy="1485900"/>
          </a:xfrm>
        </p:spPr>
        <p:txBody>
          <a:bodyPr/>
          <a:lstStyle/>
          <a:p>
            <a:r>
              <a:rPr lang="en-US" dirty="0" smtClean="0"/>
              <a:t>Transport in the 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099044"/>
            <a:ext cx="7200900" cy="4038600"/>
          </a:xfrm>
        </p:spPr>
        <p:txBody>
          <a:bodyPr/>
          <a:lstStyle/>
          <a:p>
            <a:r>
              <a:rPr lang="en-US" dirty="0" smtClean="0"/>
              <a:t>Phloem </a:t>
            </a:r>
            <a:r>
              <a:rPr lang="en-US" dirty="0" smtClean="0"/>
              <a:t>loading</a:t>
            </a:r>
          </a:p>
          <a:p>
            <a:pPr lvl="1"/>
            <a:r>
              <a:rPr lang="en-US" dirty="0" err="1" smtClean="0"/>
              <a:t>Apoplast</a:t>
            </a:r>
            <a:endParaRPr lang="en-US" dirty="0" smtClean="0"/>
          </a:p>
          <a:p>
            <a:pPr lvl="2"/>
            <a:r>
              <a:rPr lang="en-US" dirty="0" smtClean="0"/>
              <a:t>Through cell walls</a:t>
            </a:r>
          </a:p>
          <a:p>
            <a:pPr lvl="2"/>
            <a:r>
              <a:rPr lang="en-US" dirty="0" smtClean="0"/>
              <a:t>Active Transport</a:t>
            </a:r>
          </a:p>
          <a:p>
            <a:pPr lvl="1"/>
            <a:r>
              <a:rPr lang="en-US" dirty="0" err="1" smtClean="0"/>
              <a:t>Symplast</a:t>
            </a:r>
            <a:endParaRPr lang="en-US" dirty="0" smtClean="0"/>
          </a:p>
          <a:p>
            <a:pPr lvl="2"/>
            <a:r>
              <a:rPr lang="en-US" dirty="0" smtClean="0"/>
              <a:t>Between cells</a:t>
            </a:r>
          </a:p>
          <a:p>
            <a:pPr lvl="2"/>
            <a:r>
              <a:rPr lang="en-US" dirty="0" err="1" smtClean="0"/>
              <a:t>plasmodesmata</a:t>
            </a:r>
            <a:endParaRPr lang="en-US" dirty="0"/>
          </a:p>
        </p:txBody>
      </p:sp>
      <p:pic>
        <p:nvPicPr>
          <p:cNvPr id="1026" name="Picture 2" descr="https://semoneapbiofinalexamreview.wikispaces.com/file/view/sugar_loading.jpg/289692207/690x424/sugar_load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5" r="1449" b="20755"/>
          <a:stretch/>
        </p:blipFill>
        <p:spPr bwMode="auto">
          <a:xfrm>
            <a:off x="1752600" y="4495800"/>
            <a:ext cx="6477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ites.google.com/a/canacad.ac.jp/hl2-biology-ferguson/_/rsrc/1338523441557/10-botany/9-2-transport-in-angiosperms/translocation.jpg?height=300&amp;width=400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t="758" r="18079" b="49242"/>
          <a:stretch/>
        </p:blipFill>
        <p:spPr bwMode="auto">
          <a:xfrm>
            <a:off x="5562600" y="2110173"/>
            <a:ext cx="3193145" cy="18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41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96" y="152400"/>
            <a:ext cx="8229600" cy="1143000"/>
          </a:xfrm>
        </p:spPr>
        <p:txBody>
          <a:bodyPr/>
          <a:lstStyle/>
          <a:p>
            <a:r>
              <a:rPr lang="en-US" dirty="0" smtClean="0"/>
              <a:t>Transport in the 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84" y="935120"/>
            <a:ext cx="3608696" cy="452596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Apoplast</a:t>
            </a:r>
            <a:endParaRPr lang="en-US" b="1" dirty="0" smtClean="0"/>
          </a:p>
          <a:p>
            <a:pPr lvl="1"/>
            <a:r>
              <a:rPr lang="en-US" dirty="0" smtClean="0"/>
              <a:t>A. . </a:t>
            </a:r>
            <a:r>
              <a:rPr lang="en-US" dirty="0"/>
              <a:t>proton </a:t>
            </a:r>
            <a:r>
              <a:rPr lang="en-US" dirty="0" smtClean="0"/>
              <a:t>pumps move H</a:t>
            </a:r>
            <a:r>
              <a:rPr lang="en-US" baseline="30000" dirty="0" smtClean="0"/>
              <a:t>+</a:t>
            </a:r>
            <a:r>
              <a:rPr lang="en-US" dirty="0" smtClean="0"/>
              <a:t>s </a:t>
            </a:r>
            <a:r>
              <a:rPr lang="en-US" dirty="0"/>
              <a:t>into extracellular </a:t>
            </a:r>
            <a:r>
              <a:rPr lang="en-US" dirty="0" smtClean="0"/>
              <a:t>environment (hydrolysis of ATP)</a:t>
            </a:r>
          </a:p>
          <a:p>
            <a:pPr lvl="1"/>
            <a:r>
              <a:rPr lang="en-US" dirty="0" smtClean="0"/>
              <a:t>B. Creation of proton gradient outside the cell</a:t>
            </a:r>
            <a:endParaRPr lang="en-US" dirty="0" smtClean="0"/>
          </a:p>
          <a:p>
            <a:pPr lvl="1"/>
            <a:r>
              <a:rPr lang="en-US" dirty="0" smtClean="0"/>
              <a:t>C. H+ moves passively into the cell via a co-transport protein that takes sucrose with it </a:t>
            </a:r>
          </a:p>
          <a:p>
            <a:pPr lvl="1"/>
            <a:r>
              <a:rPr lang="en-US" dirty="0" smtClean="0"/>
              <a:t>D. Sucrose builds up in sieve tube </a:t>
            </a:r>
            <a:endParaRPr lang="en-US" dirty="0" smtClean="0"/>
          </a:p>
        </p:txBody>
      </p:sp>
      <p:pic>
        <p:nvPicPr>
          <p:cNvPr id="2052" name="Picture 4" descr="https://www.biog1445.org/media/sucrosephloe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67475"/>
            <a:ext cx="4648200" cy="17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emoneapbiofinalexamreview.wikispaces.com/file/view/sugar_loading.jpg/289692207/690x424/sugar_load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0" t="20755" r="1449" b="20755"/>
          <a:stretch/>
        </p:blipFill>
        <p:spPr bwMode="auto">
          <a:xfrm>
            <a:off x="5486400" y="1295400"/>
            <a:ext cx="3048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6190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4">
      <a:dk1>
        <a:srgbClr val="00B050"/>
      </a:dk1>
      <a:lt1>
        <a:sysClr val="window" lastClr="FFFFFF"/>
      </a:lt1>
      <a:dk2>
        <a:srgbClr val="19652B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556</TotalTime>
  <Words>276</Words>
  <Application>Microsoft Office PowerPoint</Application>
  <PresentationFormat>On-screen Show (4:3)</PresentationFormat>
  <Paragraphs>73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Franklin Gothic Book</vt:lpstr>
      <vt:lpstr>Crop</vt:lpstr>
      <vt:lpstr>Plant Science</vt:lpstr>
      <vt:lpstr>Review</vt:lpstr>
      <vt:lpstr>Transport in the phloem</vt:lpstr>
      <vt:lpstr>Transport in the Phloem</vt:lpstr>
      <vt:lpstr>PowerPoint Presentation</vt:lpstr>
      <vt:lpstr>Transport in the Phloem</vt:lpstr>
      <vt:lpstr>Transport in the phloem</vt:lpstr>
      <vt:lpstr>Transport in the Phloem</vt:lpstr>
      <vt:lpstr>Transport in the phloem</vt:lpstr>
      <vt:lpstr>Transport in the Phloem</vt:lpstr>
      <vt:lpstr>Transport in Phloem </vt:lpstr>
      <vt:lpstr>Transport in the Phloem</vt:lpstr>
      <vt:lpstr>Translocation Rate</vt:lpstr>
      <vt:lpstr>Translocation Rate</vt:lpstr>
      <vt:lpstr>Factors Affecting Translocation Rate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Science</dc:title>
  <dc:creator>Kelly L. Smith</dc:creator>
  <cp:lastModifiedBy>Kelly Dillman</cp:lastModifiedBy>
  <cp:revision>32</cp:revision>
  <dcterms:created xsi:type="dcterms:W3CDTF">2015-08-27T11:10:57Z</dcterms:created>
  <dcterms:modified xsi:type="dcterms:W3CDTF">2017-06-08T14:53:58Z</dcterms:modified>
</cp:coreProperties>
</file>