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7" r:id="rId6"/>
    <p:sldId id="260" r:id="rId7"/>
    <p:sldId id="262" r:id="rId8"/>
    <p:sldId id="263" r:id="rId9"/>
    <p:sldId id="278" r:id="rId10"/>
    <p:sldId id="264" r:id="rId11"/>
    <p:sldId id="265" r:id="rId12"/>
    <p:sldId id="269" r:id="rId13"/>
    <p:sldId id="266" r:id="rId14"/>
    <p:sldId id="267" r:id="rId15"/>
    <p:sldId id="268" r:id="rId16"/>
    <p:sldId id="270" r:id="rId17"/>
    <p:sldId id="271" r:id="rId18"/>
    <p:sldId id="272" r:id="rId19"/>
    <p:sldId id="273" r:id="rId20"/>
    <p:sldId id="274" r:id="rId21"/>
    <p:sldId id="275" r:id="rId22"/>
    <p:sldId id="276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AECBA-FC07-4C87-B79C-2E6E8AFFC37C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41C84-2D84-4FF6-80D2-52D4EE8A1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010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AECBA-FC07-4C87-B79C-2E6E8AFFC37C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41C84-2D84-4FF6-80D2-52D4EE8A1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42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AECBA-FC07-4C87-B79C-2E6E8AFFC37C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41C84-2D84-4FF6-80D2-52D4EE8A1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363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AECBA-FC07-4C87-B79C-2E6E8AFFC37C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41C84-2D84-4FF6-80D2-52D4EE8A1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854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AECBA-FC07-4C87-B79C-2E6E8AFFC37C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41C84-2D84-4FF6-80D2-52D4EE8A1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775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AECBA-FC07-4C87-B79C-2E6E8AFFC37C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41C84-2D84-4FF6-80D2-52D4EE8A1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515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AECBA-FC07-4C87-B79C-2E6E8AFFC37C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41C84-2D84-4FF6-80D2-52D4EE8A1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224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AECBA-FC07-4C87-B79C-2E6E8AFFC37C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41C84-2D84-4FF6-80D2-52D4EE8A1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330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AECBA-FC07-4C87-B79C-2E6E8AFFC37C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41C84-2D84-4FF6-80D2-52D4EE8A1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63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AECBA-FC07-4C87-B79C-2E6E8AFFC37C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41C84-2D84-4FF6-80D2-52D4EE8A1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977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AECBA-FC07-4C87-B79C-2E6E8AFFC37C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41C84-2D84-4FF6-80D2-52D4EE8A1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868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BAECBA-FC07-4C87-B79C-2E6E8AFFC37C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041C84-2D84-4FF6-80D2-52D4EE8A1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749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Reproductive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Continued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5102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Sperm and Egg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4" y="1871662"/>
            <a:ext cx="9130145" cy="3386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11000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Sperm and Egg</a:t>
            </a:r>
            <a:endParaRPr lang="en-US" dirty="0"/>
          </a:p>
        </p:txBody>
      </p:sp>
      <p:pic>
        <p:nvPicPr>
          <p:cNvPr id="4098" name="Picture 2" descr="http://www.ib.bioninja.com.au/_Media/egg_and_sperm_med.jpe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034" y="2694295"/>
            <a:ext cx="8583132" cy="2660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553200" y="1447800"/>
            <a:ext cx="259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Contains nutrient and mitochondria for cell division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419600" y="2047964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Composed of glycoproteins</a:t>
            </a:r>
            <a:endParaRPr lang="en-US" dirty="0"/>
          </a:p>
        </p:txBody>
      </p:sp>
      <p:cxnSp>
        <p:nvCxnSpPr>
          <p:cNvPr id="7" name="Straight Arrow Connector 6"/>
          <p:cNvCxnSpPr>
            <a:stCxn id="4" idx="2"/>
          </p:cNvCxnSpPr>
          <p:nvPr/>
        </p:nvCxnSpPr>
        <p:spPr>
          <a:xfrm>
            <a:off x="7848600" y="2371130"/>
            <a:ext cx="0" cy="7530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048000" y="4648200"/>
            <a:ext cx="152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proteins fibers for strength (red line)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2438400" y="4038600"/>
            <a:ext cx="1600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37380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Fertilization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What is fertilization?</a:t>
            </a:r>
          </a:p>
          <a:p>
            <a:r>
              <a:rPr lang="en-US" dirty="0" smtClean="0"/>
              <a:t>Internal </a:t>
            </a:r>
          </a:p>
          <a:p>
            <a:pPr lvl="1"/>
            <a:r>
              <a:rPr lang="en-US" dirty="0" smtClean="0"/>
              <a:t>Festination happens outside the body</a:t>
            </a:r>
          </a:p>
          <a:p>
            <a:pPr lvl="1"/>
            <a:r>
              <a:rPr lang="en-US" dirty="0" smtClean="0"/>
              <a:t>Gametes released outside the body </a:t>
            </a:r>
          </a:p>
          <a:p>
            <a:pPr lvl="2"/>
            <a:r>
              <a:rPr lang="en-US" dirty="0" smtClean="0"/>
              <a:t>Must be in the same general location</a:t>
            </a:r>
          </a:p>
          <a:p>
            <a:pPr lvl="1"/>
            <a:r>
              <a:rPr lang="en-US" dirty="0" smtClean="0"/>
              <a:t>Cons: predation, environment </a:t>
            </a:r>
          </a:p>
          <a:p>
            <a:pPr lvl="1"/>
            <a:r>
              <a:rPr lang="en-US" dirty="0" smtClean="0"/>
              <a:t>Typically aquatic </a:t>
            </a:r>
          </a:p>
          <a:p>
            <a:r>
              <a:rPr lang="en-US" dirty="0" smtClean="0"/>
              <a:t>External</a:t>
            </a:r>
          </a:p>
          <a:p>
            <a:pPr lvl="1"/>
            <a:r>
              <a:rPr lang="en-US" dirty="0" smtClean="0"/>
              <a:t>Fertilization happens inside the body</a:t>
            </a:r>
          </a:p>
          <a:p>
            <a:pPr lvl="1"/>
            <a:r>
              <a:rPr lang="en-US" dirty="0" smtClean="0"/>
              <a:t>Typically terrestrial or marine mammals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3119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Fertilization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Polyspermy</a:t>
            </a:r>
            <a:r>
              <a:rPr lang="en-US" dirty="0" smtClean="0"/>
              <a:t> is when more than one sperm enters the egg</a:t>
            </a:r>
          </a:p>
          <a:p>
            <a:pPr lvl="1"/>
            <a:r>
              <a:rPr lang="en-US" dirty="0" smtClean="0"/>
              <a:t>Measures are taken to prevent this from happening</a:t>
            </a:r>
          </a:p>
          <a:p>
            <a:r>
              <a:rPr lang="en-US" dirty="0" smtClean="0"/>
              <a:t>The egg releases chemicals that can be detected by sperm (chemotaxis)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748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Fertilization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acrosome contains enzymes that when bound to the </a:t>
            </a:r>
            <a:r>
              <a:rPr lang="en-US" dirty="0" err="1" smtClean="0"/>
              <a:t>zona</a:t>
            </a:r>
            <a:r>
              <a:rPr lang="en-US" dirty="0" smtClean="0"/>
              <a:t> </a:t>
            </a:r>
            <a:r>
              <a:rPr lang="en-US" dirty="0" err="1" smtClean="0"/>
              <a:t>pellucida</a:t>
            </a:r>
            <a:r>
              <a:rPr lang="en-US" dirty="0" smtClean="0"/>
              <a:t> are released to digest the jelly coat</a:t>
            </a:r>
          </a:p>
          <a:p>
            <a:r>
              <a:rPr lang="en-US" dirty="0" smtClean="0"/>
              <a:t>Without the acrosome the membrane on the tip of the sperm can bind to the egg membrane due to proteins on the sperm cell</a:t>
            </a:r>
          </a:p>
          <a:p>
            <a:r>
              <a:rPr lang="en-US" dirty="0" smtClean="0"/>
              <a:t>This sperm has fused with the egg and the nucleus will energy the egg cell resulting in fertilization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7790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Fertilization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sperm activates the egg </a:t>
            </a:r>
          </a:p>
          <a:p>
            <a:r>
              <a:rPr lang="en-US" dirty="0" err="1" smtClean="0"/>
              <a:t>Zona</a:t>
            </a:r>
            <a:r>
              <a:rPr lang="en-US" dirty="0" smtClean="0"/>
              <a:t> </a:t>
            </a:r>
            <a:r>
              <a:rPr lang="en-US" dirty="0" err="1" smtClean="0"/>
              <a:t>pellucida</a:t>
            </a:r>
            <a:r>
              <a:rPr lang="en-US" dirty="0" smtClean="0"/>
              <a:t> undergoes the </a:t>
            </a:r>
            <a:r>
              <a:rPr lang="en-US" dirty="0"/>
              <a:t>cortical </a:t>
            </a:r>
            <a:r>
              <a:rPr lang="en-US" dirty="0" smtClean="0"/>
              <a:t>reaction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cortical granules release enzymes that destroy the sperm-binding proteins on the jelly coat</a:t>
            </a:r>
          </a:p>
        </p:txBody>
      </p:sp>
    </p:spTree>
    <p:extLst>
      <p:ext uri="{BB962C8B-B14F-4D97-AF65-F5344CB8AC3E}">
        <p14:creationId xmlns:p14="http://schemas.microsoft.com/office/powerpoint/2010/main" val="21331838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Implantation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Following fertilization the fertilized ovum divides</a:t>
            </a:r>
          </a:p>
          <a:p>
            <a:r>
              <a:rPr lang="en-US" dirty="0" smtClean="0"/>
              <a:t>After many divisions a hollow ball of cells called a blastocyst is formed </a:t>
            </a:r>
          </a:p>
          <a:p>
            <a:r>
              <a:rPr lang="en-US" dirty="0" smtClean="0"/>
              <a:t>It takes approximately 7 days for the blastocyst to reach the uterus</a:t>
            </a:r>
          </a:p>
          <a:p>
            <a:r>
              <a:rPr lang="en-US" dirty="0" smtClean="0"/>
              <a:t>The blastocyst embeds into the endometrium (implantation)</a:t>
            </a:r>
          </a:p>
          <a:p>
            <a:pPr lvl="1"/>
            <a:r>
              <a:rPr lang="en-US" dirty="0" smtClean="0"/>
              <a:t>Now gets nutrients from endometrium using fingerlike projections that have developed 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259192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575" y="-304800"/>
            <a:ext cx="8229600" cy="1143000"/>
          </a:xfrm>
        </p:spPr>
        <p:txBody>
          <a:bodyPr/>
          <a:lstStyle/>
          <a:p>
            <a:r>
              <a:rPr lang="en-US" dirty="0" err="1" smtClean="0"/>
              <a:t>hCG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575" y="685800"/>
            <a:ext cx="8229600" cy="3761691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The endometrium is </a:t>
            </a:r>
            <a:r>
              <a:rPr lang="en-US" dirty="0" smtClean="0"/>
              <a:t>sustained </a:t>
            </a:r>
            <a:r>
              <a:rPr lang="en-US" dirty="0"/>
              <a:t>by the hormone progesterone</a:t>
            </a:r>
          </a:p>
          <a:p>
            <a:r>
              <a:rPr lang="en-US" dirty="0"/>
              <a:t>If progesterone levels aren't maintained (i.e. the corpus luteum degenerates), then the endometrium will </a:t>
            </a:r>
            <a:r>
              <a:rPr lang="en-US" dirty="0" smtClean="0"/>
              <a:t>shed</a:t>
            </a:r>
          </a:p>
          <a:p>
            <a:r>
              <a:rPr lang="en-US" dirty="0" smtClean="0"/>
              <a:t>The blastocyst </a:t>
            </a:r>
            <a:r>
              <a:rPr lang="en-US" dirty="0"/>
              <a:t>that secretes human chorionic </a:t>
            </a:r>
            <a:r>
              <a:rPr lang="en-US" dirty="0" err="1"/>
              <a:t>gonadotrophin</a:t>
            </a:r>
            <a:r>
              <a:rPr lang="en-US" dirty="0"/>
              <a:t> (</a:t>
            </a:r>
            <a:r>
              <a:rPr lang="en-US" dirty="0" err="1"/>
              <a:t>hCG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hCG</a:t>
            </a:r>
            <a:r>
              <a:rPr lang="en-US" dirty="0"/>
              <a:t> maintains the corpus luteum </a:t>
            </a:r>
            <a:r>
              <a:rPr lang="en-US" dirty="0" smtClean="0"/>
              <a:t>post-ovulation</a:t>
            </a:r>
          </a:p>
          <a:p>
            <a:pPr lvl="1"/>
            <a:r>
              <a:rPr lang="en-US" dirty="0" smtClean="0"/>
              <a:t>Gradually </a:t>
            </a:r>
            <a:r>
              <a:rPr lang="en-US" dirty="0"/>
              <a:t>the placenta develops and produces progesterone (at around 8 - 10 weeks), at which point the corpus luteum is no longer needed</a:t>
            </a:r>
          </a:p>
          <a:p>
            <a:endParaRPr lang="en-US" dirty="0"/>
          </a:p>
        </p:txBody>
      </p:sp>
      <p:pic>
        <p:nvPicPr>
          <p:cNvPr id="6146" name="Picture 2" descr="http://www.ib.bioninja.com.au/_Media/hcg_med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447492"/>
            <a:ext cx="7677150" cy="2424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97510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9946" y="0"/>
            <a:ext cx="8229600" cy="1143000"/>
          </a:xfrm>
        </p:spPr>
        <p:txBody>
          <a:bodyPr/>
          <a:lstStyle/>
          <a:p>
            <a:r>
              <a:rPr lang="en-US" dirty="0" smtClean="0"/>
              <a:t>The placenta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4419600" cy="6477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Composed of fetal tissue</a:t>
            </a:r>
          </a:p>
          <a:p>
            <a:r>
              <a:rPr lang="en-US" dirty="0" smtClean="0"/>
              <a:t>In contact with material tissue</a:t>
            </a:r>
          </a:p>
          <a:p>
            <a:r>
              <a:rPr lang="en-US" dirty="0" smtClean="0"/>
              <a:t>Placental villus is a finger like projection that exchanges materials with the mother</a:t>
            </a:r>
          </a:p>
          <a:p>
            <a:r>
              <a:rPr lang="en-US" dirty="0" smtClean="0"/>
              <a:t>The spaces between the villi are filled with material blood</a:t>
            </a:r>
          </a:p>
          <a:p>
            <a:r>
              <a:rPr lang="en-US" dirty="0" smtClean="0"/>
              <a:t>Fetal blood flows close to the surface of the villi</a:t>
            </a:r>
          </a:p>
          <a:p>
            <a:r>
              <a:rPr lang="en-US" dirty="0" smtClean="0"/>
              <a:t>The barrier between the maternal blood and fetal blood is called the placental barrier which is selectively permeable </a:t>
            </a:r>
          </a:p>
          <a:p>
            <a:endParaRPr lang="en-US" dirty="0"/>
          </a:p>
        </p:txBody>
      </p:sp>
      <p:pic>
        <p:nvPicPr>
          <p:cNvPr id="7170" name="Picture 2" descr="http://www.goldiesroom.org/Multimedia/Bio_Images/16%20Development/07%20Placenta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769" t="22061"/>
          <a:stretch/>
        </p:blipFill>
        <p:spPr bwMode="auto">
          <a:xfrm>
            <a:off x="4648200" y="1828800"/>
            <a:ext cx="4373926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86997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Placenta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Nutrients, oxygen and antibodies will be taken up by the fetus, while carbon dioxide and waste products will be </a:t>
            </a:r>
            <a:r>
              <a:rPr lang="en-US" dirty="0" smtClean="0"/>
              <a:t>removed</a:t>
            </a:r>
          </a:p>
          <a:p>
            <a:r>
              <a:rPr lang="en-US" dirty="0" smtClean="0"/>
              <a:t>Around the 9</a:t>
            </a:r>
            <a:r>
              <a:rPr lang="en-US" baseline="30000" dirty="0" smtClean="0"/>
              <a:t>th</a:t>
            </a:r>
            <a:r>
              <a:rPr lang="en-US" dirty="0" smtClean="0"/>
              <a:t> – 12</a:t>
            </a:r>
            <a:r>
              <a:rPr lang="en-US" baseline="30000" dirty="0" smtClean="0"/>
              <a:t>th</a:t>
            </a:r>
            <a:r>
              <a:rPr lang="en-US" dirty="0" smtClean="0"/>
              <a:t> week the placenta secretes estrogen and progesterone </a:t>
            </a:r>
          </a:p>
          <a:p>
            <a:r>
              <a:rPr lang="en-US" dirty="0" smtClean="0"/>
              <a:t>The corpus luteum can break down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162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sperm and egg are made</a:t>
            </a:r>
          </a:p>
          <a:p>
            <a:r>
              <a:rPr lang="en-US" dirty="0" smtClean="0"/>
              <a:t>Fertilization</a:t>
            </a:r>
          </a:p>
          <a:p>
            <a:r>
              <a:rPr lang="en-US" dirty="0" smtClean="0"/>
              <a:t>Pregnancy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0671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Birth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19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The process of childbirth </a:t>
            </a:r>
            <a:r>
              <a:rPr lang="en-US" dirty="0" smtClean="0"/>
              <a:t>= parturition </a:t>
            </a:r>
          </a:p>
          <a:p>
            <a:r>
              <a:rPr lang="en-US" dirty="0" smtClean="0"/>
              <a:t>When the fetus is fully grown and takes up all available space in the uterus the walls of the uterus will stretch</a:t>
            </a:r>
          </a:p>
          <a:p>
            <a:r>
              <a:rPr lang="en-US" dirty="0" smtClean="0"/>
              <a:t>A signal is sent </a:t>
            </a:r>
            <a:r>
              <a:rPr lang="en-US" dirty="0"/>
              <a:t>to the </a:t>
            </a:r>
            <a:r>
              <a:rPr lang="en-US" dirty="0" smtClean="0"/>
              <a:t>brain </a:t>
            </a:r>
            <a:r>
              <a:rPr lang="en-US" dirty="0"/>
              <a:t>releasing oxytocin from the </a:t>
            </a:r>
            <a:r>
              <a:rPr lang="en-US" dirty="0" smtClean="0"/>
              <a:t>pituitary </a:t>
            </a:r>
          </a:p>
          <a:p>
            <a:pPr lvl="1"/>
            <a:r>
              <a:rPr lang="en-US" dirty="0" smtClean="0"/>
              <a:t>Oxytocin </a:t>
            </a:r>
            <a:r>
              <a:rPr lang="en-US" dirty="0"/>
              <a:t>inhibits progesterone, which was inhibiting uterine contractions</a:t>
            </a:r>
          </a:p>
          <a:p>
            <a:pPr lvl="1"/>
            <a:r>
              <a:rPr lang="en-US" dirty="0"/>
              <a:t>Oxytocin also directly stimulates the smooth muscle of the uterine wall to contract, initiating the birthing process</a:t>
            </a:r>
          </a:p>
          <a:p>
            <a:r>
              <a:rPr lang="en-US" dirty="0"/>
              <a:t>The contraction of the uterine wall causes further stretching, which triggers more oxytocin to be released </a:t>
            </a:r>
            <a:r>
              <a:rPr lang="en-US" dirty="0" smtClean="0"/>
              <a:t>which causes more muscle contractions (positive feedback)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1200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9070" y="-304800"/>
            <a:ext cx="8229600" cy="1143000"/>
          </a:xfrm>
        </p:spPr>
        <p:txBody>
          <a:bodyPr/>
          <a:lstStyle/>
          <a:p>
            <a:r>
              <a:rPr lang="en-US" dirty="0" smtClean="0"/>
              <a:t>Birth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764" y="609600"/>
            <a:ext cx="9026236" cy="2057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The fetus releases prostaglandins in response to the cramped conditions which cause further contractions</a:t>
            </a:r>
          </a:p>
          <a:p>
            <a:r>
              <a:rPr lang="en-US" dirty="0" smtClean="0"/>
              <a:t>Contractions will stop when labor is complete and the baby is birthed (no more stretching of the uterine wall)</a:t>
            </a:r>
          </a:p>
          <a:p>
            <a:endParaRPr lang="en-US" dirty="0"/>
          </a:p>
        </p:txBody>
      </p:sp>
      <p:pic>
        <p:nvPicPr>
          <p:cNvPr id="8194" name="Picture 2" descr="http://www.ib.bioninja.com.au/_Media/birth_med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743200"/>
            <a:ext cx="5953125" cy="3838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79747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species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Altricial</a:t>
            </a:r>
            <a:r>
              <a:rPr lang="en-US" dirty="0" smtClean="0"/>
              <a:t> = give birth to helpless offspring </a:t>
            </a:r>
          </a:p>
          <a:p>
            <a:pPr lvl="1"/>
            <a:r>
              <a:rPr lang="en-US" dirty="0" smtClean="0"/>
              <a:t>Immobile</a:t>
            </a:r>
          </a:p>
          <a:p>
            <a:pPr lvl="1"/>
            <a:r>
              <a:rPr lang="en-US" dirty="0" smtClean="0"/>
              <a:t>Eyes closed</a:t>
            </a:r>
          </a:p>
          <a:p>
            <a:pPr lvl="1"/>
            <a:r>
              <a:rPr lang="en-US" dirty="0" smtClean="0"/>
              <a:t>Unable to get food</a:t>
            </a:r>
          </a:p>
          <a:p>
            <a:r>
              <a:rPr lang="en-US" dirty="0" err="1" smtClean="0"/>
              <a:t>Precocial</a:t>
            </a:r>
            <a:endParaRPr lang="en-US" dirty="0" smtClean="0"/>
          </a:p>
          <a:p>
            <a:pPr lvl="1"/>
            <a:r>
              <a:rPr lang="en-US" dirty="0" smtClean="0"/>
              <a:t>Mobile </a:t>
            </a:r>
          </a:p>
          <a:p>
            <a:pPr lvl="1"/>
            <a:r>
              <a:rPr lang="en-US" dirty="0" smtClean="0"/>
              <a:t>Open eyes</a:t>
            </a:r>
          </a:p>
          <a:p>
            <a:pPr lvl="1"/>
            <a:r>
              <a:rPr lang="en-US" dirty="0" smtClean="0"/>
              <a:t>Usually mammals with large body size due to longer gestation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441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636"/>
            <a:ext cx="8229600" cy="1143000"/>
          </a:xfrm>
        </p:spPr>
        <p:txBody>
          <a:bodyPr/>
          <a:lstStyle/>
          <a:p>
            <a:r>
              <a:rPr lang="en-US" dirty="0" smtClean="0"/>
              <a:t>Spermatogenesis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36" y="1143000"/>
            <a:ext cx="4689764" cy="62484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 testes are </a:t>
            </a:r>
            <a:r>
              <a:rPr lang="en-US" dirty="0" smtClean="0"/>
              <a:t>made </a:t>
            </a:r>
            <a:r>
              <a:rPr lang="en-US" dirty="0"/>
              <a:t>of seminiferous tubules which produce </a:t>
            </a:r>
            <a:r>
              <a:rPr lang="en-US" dirty="0" smtClean="0"/>
              <a:t>sperm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etween the tubules are interstitial cells which produce testosterone</a:t>
            </a:r>
            <a:endParaRPr lang="en-US" dirty="0"/>
          </a:p>
          <a:p>
            <a:pPr lvl="1"/>
            <a:r>
              <a:rPr lang="en-US" dirty="0"/>
              <a:t>Each tubule </a:t>
            </a:r>
            <a:r>
              <a:rPr lang="en-US" dirty="0" smtClean="0"/>
              <a:t>has a lining of </a:t>
            </a:r>
            <a:r>
              <a:rPr lang="en-US" dirty="0" err="1" smtClean="0"/>
              <a:t>germline</a:t>
            </a:r>
            <a:r>
              <a:rPr lang="en-US" dirty="0" smtClean="0"/>
              <a:t> </a:t>
            </a:r>
            <a:r>
              <a:rPr lang="en-US" dirty="0"/>
              <a:t>epithelium cells</a:t>
            </a:r>
          </a:p>
          <a:p>
            <a:pPr lvl="1"/>
            <a:r>
              <a:rPr lang="en-US" dirty="0"/>
              <a:t>The </a:t>
            </a:r>
            <a:r>
              <a:rPr lang="en-US" dirty="0" err="1"/>
              <a:t>germline</a:t>
            </a:r>
            <a:r>
              <a:rPr lang="en-US" dirty="0"/>
              <a:t> epithelium will divide by mitosis to make </a:t>
            </a:r>
            <a:r>
              <a:rPr lang="en-US" dirty="0" err="1"/>
              <a:t>spermatogonia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err="1" smtClean="0"/>
              <a:t>Spermatogonia</a:t>
            </a:r>
            <a:r>
              <a:rPr lang="en-US" dirty="0" smtClean="0"/>
              <a:t> </a:t>
            </a:r>
            <a:r>
              <a:rPr lang="en-US" dirty="0" smtClean="0"/>
              <a:t>divide </a:t>
            </a:r>
            <a:r>
              <a:rPr lang="en-US" dirty="0"/>
              <a:t>by meiosis to make </a:t>
            </a:r>
            <a:r>
              <a:rPr lang="en-US" dirty="0" smtClean="0"/>
              <a:t>spermatozoa</a:t>
            </a:r>
            <a:r>
              <a:rPr lang="en-US" dirty="0"/>
              <a:t> </a:t>
            </a:r>
            <a:r>
              <a:rPr lang="en-US" dirty="0" smtClean="0"/>
              <a:t>(sperm)</a:t>
            </a:r>
          </a:p>
          <a:p>
            <a:pPr lvl="1"/>
            <a:r>
              <a:rPr lang="en-US" dirty="0" err="1" smtClean="0"/>
              <a:t>Sertoli</a:t>
            </a:r>
            <a:r>
              <a:rPr lang="en-US" dirty="0" smtClean="0"/>
              <a:t> cells nourish the sperm cells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http://www.ib.bioninja.com.au/_Media/testis_tissue_med.jpe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264"/>
          <a:stretch/>
        </p:blipFill>
        <p:spPr bwMode="auto">
          <a:xfrm>
            <a:off x="4724400" y="1295400"/>
            <a:ext cx="4274127" cy="310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3535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Spermatogenesis</a:t>
            </a:r>
            <a:endParaRPr lang="en-US" dirty="0"/>
          </a:p>
        </p:txBody>
      </p:sp>
      <p:pic>
        <p:nvPicPr>
          <p:cNvPr id="2050" name="Picture 2" descr="http://www.ib.bioninja.com.au/_Media/spermatogenesis_med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" y="1524000"/>
            <a:ext cx="8605089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70797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kellyl.smith\AppData\Local\Microsoft\Windows\Temporary Internet Files\Content.IE5\PLYM1ZDS\IMG_2068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96" r="10302" b="44197"/>
          <a:stretch/>
        </p:blipFill>
        <p:spPr bwMode="auto">
          <a:xfrm>
            <a:off x="228600" y="76200"/>
            <a:ext cx="8534400" cy="679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317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Oogenesis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Oogenesis starts in the ovaries of a female fetus</a:t>
            </a:r>
          </a:p>
          <a:p>
            <a:pPr lvl="1"/>
            <a:r>
              <a:rPr lang="en-US" dirty="0" err="1" smtClean="0"/>
              <a:t>Germline</a:t>
            </a:r>
            <a:r>
              <a:rPr lang="en-US" dirty="0" smtClean="0"/>
              <a:t> epithelium divided by mitosis </a:t>
            </a:r>
          </a:p>
          <a:p>
            <a:pPr lvl="1"/>
            <a:r>
              <a:rPr lang="en-US" dirty="0" smtClean="0"/>
              <a:t>At 4-5 months these cells start to divide by mitosis </a:t>
            </a:r>
          </a:p>
          <a:p>
            <a:pPr lvl="1"/>
            <a:r>
              <a:rPr lang="en-US" dirty="0" smtClean="0"/>
              <a:t>At 7 months they are still in the fist division and follicle has formed around them</a:t>
            </a:r>
          </a:p>
          <a:p>
            <a:pPr lvl="1"/>
            <a:r>
              <a:rPr lang="en-US" dirty="0" smtClean="0"/>
              <a:t>Cells are arrested in prophase I until puberty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960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Oogenesis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 birth there are around 400,000 primary follicles</a:t>
            </a:r>
          </a:p>
          <a:p>
            <a:r>
              <a:rPr lang="en-US" dirty="0" smtClean="0"/>
              <a:t>At each menstrual cycle a small group are stimulated to develop</a:t>
            </a:r>
          </a:p>
          <a:p>
            <a:pPr lvl="1"/>
            <a:r>
              <a:rPr lang="en-US" dirty="0" smtClean="0"/>
              <a:t>Which hormone does this?</a:t>
            </a:r>
          </a:p>
          <a:p>
            <a:r>
              <a:rPr lang="en-US" dirty="0" smtClean="0"/>
              <a:t>Only one becomes a mature follicle with a secondary oocyte</a:t>
            </a:r>
          </a:p>
        </p:txBody>
      </p:sp>
    </p:spTree>
    <p:extLst>
      <p:ext uri="{BB962C8B-B14F-4D97-AF65-F5344CB8AC3E}">
        <p14:creationId xmlns:p14="http://schemas.microsoft.com/office/powerpoint/2010/main" val="42532825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Oogenesis</a:t>
            </a:r>
            <a:endParaRPr lang="en-US" dirty="0"/>
          </a:p>
        </p:txBody>
      </p:sp>
      <p:pic>
        <p:nvPicPr>
          <p:cNvPr id="3074" name="Picture 2" descr="http://www.ib.bioninja.com.au/_Media/oogenesis_med.jpe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07346"/>
            <a:ext cx="8229600" cy="3911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58686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kellyl.smith\AppData\Local\Microsoft\Windows\Temporary Internet Files\Content.IE5\PLYM1ZDS\IMG_2068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96" t="57796" r="10302" b="10505"/>
          <a:stretch/>
        </p:blipFill>
        <p:spPr bwMode="auto">
          <a:xfrm>
            <a:off x="16706" y="1295400"/>
            <a:ext cx="9099585" cy="4114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43920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722</Words>
  <Application>Microsoft Office PowerPoint</Application>
  <PresentationFormat>On-screen Show (4:3)</PresentationFormat>
  <Paragraphs>96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Reproductive System</vt:lpstr>
      <vt:lpstr>Topics</vt:lpstr>
      <vt:lpstr>Spermatogenesis</vt:lpstr>
      <vt:lpstr>Spermatogenesis</vt:lpstr>
      <vt:lpstr>PowerPoint Presentation</vt:lpstr>
      <vt:lpstr>Oogenesis </vt:lpstr>
      <vt:lpstr>Oogenesis </vt:lpstr>
      <vt:lpstr>Oogenesis</vt:lpstr>
      <vt:lpstr>PowerPoint Presentation</vt:lpstr>
      <vt:lpstr>Sperm and Egg</vt:lpstr>
      <vt:lpstr>Sperm and Egg</vt:lpstr>
      <vt:lpstr>Fertilization</vt:lpstr>
      <vt:lpstr>Fertilization</vt:lpstr>
      <vt:lpstr>Fertilization</vt:lpstr>
      <vt:lpstr>Fertilization</vt:lpstr>
      <vt:lpstr>Implantation</vt:lpstr>
      <vt:lpstr>hCG</vt:lpstr>
      <vt:lpstr>The placenta </vt:lpstr>
      <vt:lpstr>The Placenta</vt:lpstr>
      <vt:lpstr>Birth</vt:lpstr>
      <vt:lpstr>Birth</vt:lpstr>
      <vt:lpstr>Types of species</vt:lpstr>
    </vt:vector>
  </TitlesOfParts>
  <Company>Onslow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Reproductive System</dc:title>
  <dc:creator>Kelly L. Smith</dc:creator>
  <cp:lastModifiedBy>Kelly L. Smith</cp:lastModifiedBy>
  <cp:revision>20</cp:revision>
  <dcterms:created xsi:type="dcterms:W3CDTF">2015-11-10T21:38:02Z</dcterms:created>
  <dcterms:modified xsi:type="dcterms:W3CDTF">2015-11-10T23:57:36Z</dcterms:modified>
</cp:coreProperties>
</file>