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8" r:id="rId16"/>
    <p:sldId id="271" r:id="rId17"/>
    <p:sldId id="270" r:id="rId18"/>
    <p:sldId id="272" r:id="rId19"/>
    <p:sldId id="279" r:id="rId20"/>
    <p:sldId id="273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F2DDD4-5DAD-4E98-A7F9-6EAE9E80C19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3D095-7E4A-4770-98A9-D1D339A1ED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CAcQjRxqFQoTCMXxyb3v4MgCFQXpJgodK10FoQ&amp;url=https://commons.wikimedia.org/wiki/File:2611_Blood_Flow_in_the_Nephron.jpg&amp;psig=AFQjCNES7pXOoaFYxZLUP8Gjl95aUvOybQ&amp;ust=144597411303013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CAcQjRxqFQoTCMXxyb3v4MgCFQXpJgodK10FoQ&amp;url=https://commons.wikimedia.org/wiki/File:2611_Blood_Flow_in_the_Nephron.jpg&amp;psig=AFQjCNES7pXOoaFYxZLUP8Gjl95aUvOybQ&amp;ust=14459741130301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CAcQjRxqFQoTCNfLm-T84MgCFURKJgodOG8KcQ&amp;url=https://www.boundless.com/biology/textbooks/boundless-biology-textbook/osmotic-regulation-and-the-excretory-system-41/human-osmoregulatory-and-excretory-systems-229/kidney-function-and-physiology-861-12108/&amp;psig=AFQjCNHvN_s2BGB08v9nDyLoiUIU_A3eLA&amp;ust=144597758982807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CAcQjRxqFQoTCMXxyb3v4MgCFQXpJgodK10FoQ&amp;url=https://commons.wikimedia.org/wiki/File:2611_Blood_Flow_in_the_Nephron.jpg&amp;psig=AFQjCNES7pXOoaFYxZLUP8Gjl95aUvOybQ&amp;ust=14459741130301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CAcQjRxqFQoTCMXxyb3v4MgCFQXpJgodK10FoQ&amp;url=https://commons.wikimedia.org/wiki/File:2611_Blood_Flow_in_the_Nephron.jpg&amp;psig=AFQjCNES7pXOoaFYxZLUP8Gjl95aUvOybQ&amp;ust=14459741130301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xqFQoTCKPfjNX_4MgCFQJtJgodYMYBmA&amp;url=http://www.slideshare.net/roger961/powerpoint-file-5514385&amp;bvm=bv.105841590,d.eWE&amp;psig=AFQjCNEJ-djGVBWKjXLfxZBq3i-aau9CuA&amp;ust=144597845154591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xqFQoTCJypr7Wn48gCFQZ3PgodONYOnw&amp;url=http%3A%2F%2Fpmgbiology.com%2F2015%2F02%2F20%2Fkidney-part-i-a-understanding-of-kidneys-role-in-excretion%2F&amp;bvm=bv.105841590,d.cWw&amp;psig=AFQjCNFwXQ1oL-JKFGrra7Y62aQT21oQ2Q&amp;ust=14460578374163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source=images&amp;cd=&amp;cad=rja&amp;uact=8&amp;ved=0CAcQjRxqFQoTCNLauLLu4MgCFcftJgodchcBtw&amp;url=http://www.childrenshospital.org/conditions-and-treatments/conditions/horseshoe-kidney&amp;psig=AFQjCNFOvOcY1KDz_5COyEP_pZS_utPKBA&amp;ust=14459738168772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source=images&amp;cd=&amp;cad=rja&amp;uact=8&amp;ved=0CAcQjRxqFQoTCNLauLLu4MgCFcftJgodchcBtw&amp;url=http://www.childrenshospital.org/conditions-and-treatments/conditions/horseshoe-kidney&amp;psig=AFQjCNFOvOcY1KDz_5COyEP_pZS_utPKBA&amp;ust=14459738168772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CAcQjRxqFQoTCMXxyb3v4MgCFQXpJgodK10FoQ&amp;url=https://commons.wikimedia.org/wiki/File:2611_Blood_Flow_in_the_Nephron.jpg&amp;psig=AFQjCNES7pXOoaFYxZLUP8Gjl95aUvOybQ&amp;ust=14459741130301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The 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20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structure of the glomerulus and Bowman’s capsule aid in ultrafiltration</a:t>
            </a:r>
          </a:p>
          <a:p>
            <a:pPr lvl="1"/>
            <a:r>
              <a:rPr lang="en-US" b="1" dirty="0" smtClean="0"/>
              <a:t>Pores</a:t>
            </a:r>
            <a:r>
              <a:rPr lang="en-US" dirty="0" smtClean="0"/>
              <a:t> – between the cells in the walls of capillaries </a:t>
            </a:r>
          </a:p>
          <a:p>
            <a:pPr lvl="1"/>
            <a:r>
              <a:rPr lang="en-US" b="1" dirty="0" smtClean="0"/>
              <a:t>The basement membrane </a:t>
            </a:r>
            <a:r>
              <a:rPr lang="en-US" dirty="0" smtClean="0"/>
              <a:t>–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overs and supports the walls of the capillaries,</a:t>
            </a:r>
          </a:p>
          <a:p>
            <a:pPr lvl="2"/>
            <a:r>
              <a:rPr lang="en-US" dirty="0" smtClean="0"/>
              <a:t>Negatively charged glycoproteins</a:t>
            </a:r>
          </a:p>
          <a:p>
            <a:pPr lvl="2"/>
            <a:r>
              <a:rPr lang="en-US" dirty="0" smtClean="0"/>
              <a:t>Prevents plasma proteins from being filtered due to positive charge.</a:t>
            </a:r>
          </a:p>
          <a:p>
            <a:pPr lvl="1"/>
            <a:r>
              <a:rPr lang="en-US" b="1" dirty="0" err="1" smtClean="0"/>
              <a:t>Podocytes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</a:p>
          <a:p>
            <a:pPr lvl="2"/>
            <a:r>
              <a:rPr lang="en-US" dirty="0" smtClean="0"/>
              <a:t>Form the inner wall of the Bowman’s capsule. </a:t>
            </a:r>
          </a:p>
          <a:p>
            <a:pPr lvl="2"/>
            <a:r>
              <a:rPr lang="en-US" dirty="0" smtClean="0"/>
              <a:t>Each cell has extensions that wrap around the capillaries</a:t>
            </a:r>
          </a:p>
          <a:p>
            <a:pPr lvl="2"/>
            <a:r>
              <a:rPr lang="en-US" dirty="0" smtClean="0"/>
              <a:t>short branches that prevent small molecules from being filtered out. </a:t>
            </a:r>
          </a:p>
        </p:txBody>
      </p:sp>
      <p:pic>
        <p:nvPicPr>
          <p:cNvPr id="4100" name="Picture 4" descr="http://www.ib.bioninja.com.au/_Media/ultrafiltration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11677"/>
            <a:ext cx="6629400" cy="26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Proximal convoluted tubule</a:t>
            </a:r>
          </a:p>
          <a:p>
            <a:r>
              <a:rPr lang="en-US" dirty="0" smtClean="0"/>
              <a:t>Selective reabsorption by active transport</a:t>
            </a:r>
          </a:p>
          <a:p>
            <a:r>
              <a:rPr lang="en-US" dirty="0" smtClean="0"/>
              <a:t>All glucose, amino acids, 80% water, sodium, and mineral ions </a:t>
            </a:r>
            <a:endParaRPr lang="en-US" dirty="0"/>
          </a:p>
        </p:txBody>
      </p:sp>
      <p:pic>
        <p:nvPicPr>
          <p:cNvPr id="4" name="Picture 2" descr="https://upload.wikimedia.org/wikipedia/commons/thumb/2/2e/2611_Blood_Flow_in_the_Nephron.jpg/725px-2611_Blood_Flow_in_the_Neph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572491"/>
            <a:ext cx="34621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Active transport into cells of tubule then diffusion into blood </a:t>
            </a:r>
          </a:p>
          <a:p>
            <a:pPr lvl="1"/>
            <a:r>
              <a:rPr lang="en-US" dirty="0" smtClean="0"/>
              <a:t>Water follows by osmosis </a:t>
            </a:r>
          </a:p>
          <a:p>
            <a:r>
              <a:rPr lang="en-US" dirty="0" smtClean="0"/>
              <a:t>Structure of proximal convoluted tubule </a:t>
            </a:r>
          </a:p>
          <a:p>
            <a:pPr lvl="1"/>
            <a:r>
              <a:rPr lang="en-US" dirty="0" smtClean="0"/>
              <a:t>Microvilli</a:t>
            </a:r>
          </a:p>
          <a:p>
            <a:pPr lvl="1"/>
            <a:r>
              <a:rPr lang="en-US" dirty="0" smtClean="0"/>
              <a:t>Mitochondria</a:t>
            </a:r>
          </a:p>
          <a:p>
            <a:pPr lvl="1"/>
            <a:r>
              <a:rPr lang="en-US" dirty="0" smtClean="0"/>
              <a:t>Protein pumps and carrier proteins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upload.wikimedia.org/wikipedia/commons/thumb/2/2e/2611_Blood_Flow_in_the_Nephron.jpg/725px-2611_Blood_Flow_in_the_Neph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572491"/>
            <a:ext cx="34621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8" y="1600200"/>
            <a:ext cx="4419600" cy="4525963"/>
          </a:xfrm>
        </p:spPr>
        <p:txBody>
          <a:bodyPr/>
          <a:lstStyle/>
          <a:p>
            <a:r>
              <a:rPr lang="en-US" dirty="0" smtClean="0"/>
              <a:t>Loop of Henle maintains hypertonic conditions in medulla </a:t>
            </a:r>
          </a:p>
          <a:p>
            <a:pPr lvl="1"/>
            <a:r>
              <a:rPr lang="en-US" dirty="0" smtClean="0"/>
              <a:t>Descending limb permeable to water</a:t>
            </a:r>
          </a:p>
          <a:p>
            <a:pPr lvl="1"/>
            <a:r>
              <a:rPr lang="en-US" dirty="0" smtClean="0"/>
              <a:t>Matches concentration of medulla</a:t>
            </a:r>
          </a:p>
          <a:p>
            <a:pPr lvl="1"/>
            <a:r>
              <a:rPr lang="en-US" dirty="0" smtClean="0"/>
              <a:t>Ascending limb is permeable to salt</a:t>
            </a:r>
          </a:p>
          <a:p>
            <a:pPr lvl="1"/>
            <a:r>
              <a:rPr lang="en-US" dirty="0" smtClean="0"/>
              <a:t>Actively pumped out</a:t>
            </a:r>
          </a:p>
          <a:p>
            <a:pPr lvl="1"/>
            <a:r>
              <a:rPr lang="en-US" dirty="0" smtClean="0"/>
              <a:t>Generates concentration in medulla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150" name="Picture 6" descr="https://figures.boundless.com/19688/large/figure-41-03-0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552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The distal convoluted tubule allows for more reabsorption</a:t>
            </a:r>
          </a:p>
          <a:p>
            <a:r>
              <a:rPr lang="en-US" dirty="0" smtClean="0"/>
              <a:t>Filtrate is hypotonic </a:t>
            </a:r>
          </a:p>
          <a:p>
            <a:r>
              <a:rPr lang="en-US" dirty="0" smtClean="0"/>
              <a:t>Passes to collecting duct which can change its permeability to water</a:t>
            </a:r>
          </a:p>
          <a:p>
            <a:r>
              <a:rPr lang="en-US" dirty="0" smtClean="0"/>
              <a:t>Antidiuretic hormone (ADH)</a:t>
            </a:r>
          </a:p>
          <a:p>
            <a:r>
              <a:rPr lang="en-US" dirty="0" smtClean="0"/>
              <a:t>Makes collecting duct permeable to water</a:t>
            </a:r>
          </a:p>
        </p:txBody>
      </p:sp>
      <p:pic>
        <p:nvPicPr>
          <p:cNvPr id="4" name="Picture 2" descr="https://upload.wikimedia.org/wikipedia/commons/thumb/2/2e/2611_Blood_Flow_in_the_Nephron.jpg/725px-2611_Blood_Flow_in_the_Neph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572491"/>
            <a:ext cx="34621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4642"/>
            <a:ext cx="8001000" cy="45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5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Secreted by pituitary gland </a:t>
            </a:r>
          </a:p>
          <a:p>
            <a:r>
              <a:rPr lang="en-US" dirty="0" smtClean="0"/>
              <a:t>Targets collecting ducts of kidneys </a:t>
            </a:r>
          </a:p>
          <a:p>
            <a:r>
              <a:rPr lang="en-US" dirty="0" smtClean="0"/>
              <a:t>Collecting ducts extend into hypertonic medulla 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thumb/2/2e/2611_Blood_Flow_in_the_Nephron.jpg/725px-2611_Blood_Flow_in_the_Neph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572491"/>
            <a:ext cx="34621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powerpoint-file2242/95/powerpoint-file-15-728.jpg?cb=128765150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143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*****Alcohol prevents ADH from being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of Henle and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Kangaroo Rats never drink water so how do they survive?</a:t>
            </a:r>
          </a:p>
          <a:p>
            <a:r>
              <a:rPr lang="en-US" dirty="0" smtClean="0"/>
              <a:t>Long loop of Henle </a:t>
            </a:r>
          </a:p>
          <a:p>
            <a:pPr lvl="1"/>
            <a:r>
              <a:rPr lang="en-US" dirty="0" smtClean="0"/>
              <a:t>More salt reabsorption</a:t>
            </a:r>
          </a:p>
          <a:p>
            <a:pPr lvl="1"/>
            <a:r>
              <a:rPr lang="en-US" dirty="0" smtClean="0"/>
              <a:t>Larger salt concentration in medulla</a:t>
            </a:r>
          </a:p>
          <a:p>
            <a:pPr lvl="1"/>
            <a:r>
              <a:rPr lang="en-US" dirty="0" smtClean="0"/>
              <a:t>More water reabsorption</a:t>
            </a:r>
          </a:p>
          <a:p>
            <a:pPr lvl="1"/>
            <a:r>
              <a:rPr lang="en-US" dirty="0" smtClean="0"/>
              <a:t>Highly concentrated urine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organisms produce different waste products due to their habitat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1568"/>
            <a:ext cx="8763000" cy="18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5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Organisms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Osmoconformers</a:t>
            </a:r>
            <a:r>
              <a:rPr lang="en-US" dirty="0" smtClean="0"/>
              <a:t> </a:t>
            </a:r>
            <a:r>
              <a:rPr lang="en-US" dirty="0"/>
              <a:t>match their body </a:t>
            </a:r>
            <a:r>
              <a:rPr lang="en-US" dirty="0" smtClean="0"/>
              <a:t>osmolality </a:t>
            </a:r>
            <a:r>
              <a:rPr lang="en-US" dirty="0"/>
              <a:t>to their environment actively or </a:t>
            </a:r>
            <a:r>
              <a:rPr lang="en-US" dirty="0" smtClean="0"/>
              <a:t>passively</a:t>
            </a:r>
          </a:p>
          <a:p>
            <a:pPr lvl="1"/>
            <a:r>
              <a:rPr lang="en-US" dirty="0" smtClean="0"/>
              <a:t>Majority of marine invertebrates </a:t>
            </a:r>
          </a:p>
          <a:p>
            <a:r>
              <a:rPr lang="en-US" b="1" dirty="0" err="1" smtClean="0"/>
              <a:t>Osmoregulators</a:t>
            </a:r>
            <a:r>
              <a:rPr lang="en-US" dirty="0" smtClean="0"/>
              <a:t> </a:t>
            </a:r>
            <a:r>
              <a:rPr lang="en-US" dirty="0"/>
              <a:t>tightly regulate their body </a:t>
            </a:r>
            <a:r>
              <a:rPr lang="en-US" dirty="0" smtClean="0"/>
              <a:t>osmolality, </a:t>
            </a:r>
            <a:r>
              <a:rPr lang="en-US" dirty="0"/>
              <a:t>which always stays </a:t>
            </a:r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Blue crab, humans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Skill: Drawing and labelling a diagram of the human kidney.</a:t>
            </a:r>
          </a:p>
          <a:p>
            <a:r>
              <a:rPr lang="en-US" dirty="0"/>
              <a:t>• Skill: Annotation of diagrams of the nephron.</a:t>
            </a:r>
          </a:p>
          <a:p>
            <a:endParaRPr lang="en-US" dirty="0"/>
          </a:p>
        </p:txBody>
      </p:sp>
      <p:pic>
        <p:nvPicPr>
          <p:cNvPr id="5124" name="Picture 4" descr="https://pmgbiology.files.wordpress.com/2015/02/16_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18" y="3124200"/>
            <a:ext cx="43624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0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dirty="0"/>
              <a:t>: Consequences of dehydration and </a:t>
            </a:r>
            <a:r>
              <a:rPr lang="en-US" dirty="0" err="1"/>
              <a:t>overhydration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Symptoms?</a:t>
            </a:r>
          </a:p>
          <a:p>
            <a:pPr lvl="1"/>
            <a:r>
              <a:rPr lang="en-US" dirty="0" smtClean="0"/>
              <a:t>Causes?</a:t>
            </a:r>
          </a:p>
          <a:p>
            <a:pPr lvl="1"/>
            <a:r>
              <a:rPr lang="en-US" dirty="0" smtClean="0"/>
              <a:t>Rehydrate with water and drinks that contain glucose and salts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Overhydration</a:t>
            </a:r>
            <a:endParaRPr lang="en-US" dirty="0" smtClean="0"/>
          </a:p>
          <a:p>
            <a:pPr lvl="1"/>
            <a:r>
              <a:rPr lang="en-US" dirty="0" smtClean="0"/>
              <a:t>Potentially fatal but rare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539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dirty="0"/>
              <a:t>: Treatment of kidney failure by hemodialysis or kidney transplant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Kidney failure results in people not being able to remove toxic substances form their blood</a:t>
            </a:r>
          </a:p>
          <a:p>
            <a:r>
              <a:rPr lang="en-US" dirty="0" smtClean="0"/>
              <a:t>Hemodialysis is artificial filtering of the blood using a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1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Application: Blood cells, glucose, proteins and drugs are detected in urinary tests.</a:t>
            </a:r>
          </a:p>
          <a:p>
            <a:r>
              <a:rPr lang="en-US" dirty="0" smtClean="0"/>
              <a:t>Glucose </a:t>
            </a:r>
          </a:p>
          <a:p>
            <a:pPr lvl="1"/>
            <a:r>
              <a:rPr lang="en-US" dirty="0" smtClean="0"/>
              <a:t>diabetes</a:t>
            </a:r>
          </a:p>
          <a:p>
            <a:r>
              <a:rPr lang="en-US" dirty="0" smtClean="0"/>
              <a:t>Proteinuria </a:t>
            </a:r>
            <a:endParaRPr lang="en-US" dirty="0"/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High blood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0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insects remove waste?</a:t>
            </a:r>
          </a:p>
          <a:p>
            <a:r>
              <a:rPr lang="en-US" sz="2400" dirty="0" smtClean="0"/>
              <a:t>The </a:t>
            </a:r>
            <a:r>
              <a:rPr lang="en-US" sz="2400" dirty="0" err="1"/>
              <a:t>Malpighian</a:t>
            </a:r>
            <a:r>
              <a:rPr lang="en-US" sz="2400" dirty="0"/>
              <a:t> tubule system in </a:t>
            </a:r>
            <a:r>
              <a:rPr lang="en-US" sz="2400" dirty="0" smtClean="0"/>
              <a:t>insects</a:t>
            </a:r>
          </a:p>
          <a:p>
            <a:pPr lvl="1"/>
            <a:r>
              <a:rPr lang="en-US" sz="1800" dirty="0" err="1" smtClean="0"/>
              <a:t>Hemolymph</a:t>
            </a:r>
            <a:r>
              <a:rPr lang="en-US" sz="1800" dirty="0" smtClean="0"/>
              <a:t> - Circulating fluid in insects similar to blood</a:t>
            </a:r>
          </a:p>
          <a:p>
            <a:pPr lvl="1"/>
            <a:r>
              <a:rPr lang="en-US" sz="1800" dirty="0" smtClean="0"/>
              <a:t>Open to digestive tract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026" name="Picture 2" descr="http://osmoregandexcretion.wikispaces.com/file/view/malpighian%20tubules.bmp/202386420/malpighian%20tubul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86" y="1690255"/>
            <a:ext cx="5012713" cy="5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humans the kidney is responsible for osmoregulation</a:t>
            </a:r>
            <a:endParaRPr lang="en-US" dirty="0"/>
          </a:p>
        </p:txBody>
      </p:sp>
      <p:pic>
        <p:nvPicPr>
          <p:cNvPr id="2050" name="Picture 2" descr="http://images.huffingtonpost.com/2013-03-04-half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2578606"/>
            <a:ext cx="5943600" cy="42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Excretory products are produced by cells and removed from the blood by the kidney</a:t>
            </a:r>
          </a:p>
          <a:p>
            <a:r>
              <a:rPr lang="en-US" dirty="0"/>
              <a:t>Four groups of substances removed from the blood</a:t>
            </a:r>
          </a:p>
          <a:p>
            <a:pPr lvl="1"/>
            <a:r>
              <a:rPr lang="en-US" dirty="0"/>
              <a:t>Toxins that are not fully metabolized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Salt</a:t>
            </a:r>
          </a:p>
          <a:p>
            <a:pPr lvl="1"/>
            <a:r>
              <a:rPr lang="en-US" dirty="0"/>
              <a:t>Nitrogenous waste (urea)</a:t>
            </a:r>
          </a:p>
          <a:p>
            <a:r>
              <a:rPr lang="en-US" dirty="0" smtClean="0"/>
              <a:t>Which of the four are not excretory products?</a:t>
            </a:r>
          </a:p>
          <a:p>
            <a:r>
              <a:rPr lang="en-US" dirty="0" smtClean="0"/>
              <a:t>Salt and water removal are part of osmoregulation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Kidneys = filter</a:t>
            </a:r>
          </a:p>
          <a:p>
            <a:r>
              <a:rPr lang="en-US" dirty="0" smtClean="0"/>
              <a:t>Filtered material = filtrate</a:t>
            </a:r>
          </a:p>
          <a:p>
            <a:r>
              <a:rPr lang="en-US" dirty="0" smtClean="0"/>
              <a:t>Reabsorption of materials </a:t>
            </a:r>
          </a:p>
          <a:p>
            <a:r>
              <a:rPr lang="en-US" dirty="0" smtClean="0"/>
              <a:t>Excretion of waste in the form of urine </a:t>
            </a:r>
            <a:endParaRPr lang="en-US" dirty="0"/>
          </a:p>
        </p:txBody>
      </p:sp>
      <p:pic>
        <p:nvPicPr>
          <p:cNvPr id="1026" name="Picture 2" descr="http://www.childrenshospital.org/~/media/healthtopics-kidsmd/conditions/glomerulonephritis/kidney.ashx?la=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Renal Artery – branches off of the aorta bringing waste-filled blood into the </a:t>
            </a:r>
            <a:r>
              <a:rPr lang="en-US" dirty="0" smtClean="0"/>
              <a:t>kidney. </a:t>
            </a:r>
          </a:p>
          <a:p>
            <a:r>
              <a:rPr lang="en-US" dirty="0" smtClean="0"/>
              <a:t>Renal </a:t>
            </a:r>
            <a:r>
              <a:rPr lang="en-US" dirty="0"/>
              <a:t>Vein – removes the filtered blood from the kidneys to the inferior vena cava</a:t>
            </a:r>
          </a:p>
          <a:p>
            <a:endParaRPr lang="en-US" dirty="0"/>
          </a:p>
        </p:txBody>
      </p:sp>
      <p:pic>
        <p:nvPicPr>
          <p:cNvPr id="4" name="Picture 2" descr="http://www.childrenshospital.org/~/media/healthtopics-kidsmd/conditions/glomerulonephritis/kidney.ashx?la=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9977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Basic functional unit of kidney</a:t>
            </a:r>
          </a:p>
          <a:p>
            <a:r>
              <a:rPr lang="en-US" dirty="0" smtClean="0"/>
              <a:t>Filtration unit</a:t>
            </a:r>
          </a:p>
          <a:p>
            <a:r>
              <a:rPr lang="en-US" dirty="0" smtClean="0"/>
              <a:t>Afferent arteriole brings blood from the renal artery </a:t>
            </a:r>
          </a:p>
          <a:p>
            <a:r>
              <a:rPr lang="en-US" dirty="0" smtClean="0"/>
              <a:t>Capillaries in the glomerulus have high pressure which allows fluid to move into the Bowman’s capsule </a:t>
            </a:r>
          </a:p>
        </p:txBody>
      </p:sp>
      <p:pic>
        <p:nvPicPr>
          <p:cNvPr id="2050" name="Picture 2" descr="https://upload.wikimedia.org/wikipedia/commons/thumb/2/2e/2611_Blood_Flow_in_the_Nephron.jpg/725px-2611_Blood_Flow_in_the_Neph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572491"/>
            <a:ext cx="34621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153399" cy="44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4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385</TotalTime>
  <Words>600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The Kidney</vt:lpstr>
      <vt:lpstr>Types of Organisms </vt:lpstr>
      <vt:lpstr>Osmoregulation</vt:lpstr>
      <vt:lpstr>Osmoregulation</vt:lpstr>
      <vt:lpstr>The Kidney </vt:lpstr>
      <vt:lpstr>The Kidney</vt:lpstr>
      <vt:lpstr>The Kidney</vt:lpstr>
      <vt:lpstr>The Kidney</vt:lpstr>
      <vt:lpstr>The Kidney</vt:lpstr>
      <vt:lpstr>The Nephron</vt:lpstr>
      <vt:lpstr>The Kidney</vt:lpstr>
      <vt:lpstr>The Kidney</vt:lpstr>
      <vt:lpstr>The Kidney</vt:lpstr>
      <vt:lpstr>The Kidney</vt:lpstr>
      <vt:lpstr>The Kidney</vt:lpstr>
      <vt:lpstr>ADH</vt:lpstr>
      <vt:lpstr>PowerPoint Presentation</vt:lpstr>
      <vt:lpstr>Loop of Henle and Adaptations</vt:lpstr>
      <vt:lpstr>Types of Waste</vt:lpstr>
      <vt:lpstr>Skills</vt:lpstr>
      <vt:lpstr>Applications</vt:lpstr>
      <vt:lpstr>Applications</vt:lpstr>
      <vt:lpstr>Applications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Kidney</dc:title>
  <dc:creator>Kelly L. Smith</dc:creator>
  <cp:lastModifiedBy>Kelly L. Smith</cp:lastModifiedBy>
  <cp:revision>17</cp:revision>
  <dcterms:created xsi:type="dcterms:W3CDTF">2015-10-26T16:07:51Z</dcterms:created>
  <dcterms:modified xsi:type="dcterms:W3CDTF">2015-10-27T18:44:30Z</dcterms:modified>
</cp:coreProperties>
</file>