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78" r:id="rId9"/>
    <p:sldId id="279" r:id="rId10"/>
    <p:sldId id="262" r:id="rId11"/>
    <p:sldId id="265" r:id="rId12"/>
    <p:sldId id="266" r:id="rId13"/>
    <p:sldId id="263" r:id="rId14"/>
    <p:sldId id="267" r:id="rId15"/>
    <p:sldId id="268" r:id="rId16"/>
    <p:sldId id="269" r:id="rId17"/>
    <p:sldId id="270" r:id="rId18"/>
    <p:sldId id="271" r:id="rId19"/>
    <p:sldId id="272" r:id="rId20"/>
    <p:sldId id="274" r:id="rId21"/>
    <p:sldId id="273" r:id="rId22"/>
    <p:sldId id="275" r:id="rId23"/>
    <p:sldId id="276" r:id="rId24"/>
    <p:sldId id="277"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1C5ADE-7FAE-496B-A4E8-DAE13E3E14F6}" type="datetimeFigureOut">
              <a:rPr lang="en-US" smtClean="0"/>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68F75-8536-4EFD-8599-905739D07EBD}" type="slidenum">
              <a:rPr lang="en-US" smtClean="0"/>
              <a:t>‹#›</a:t>
            </a:fld>
            <a:endParaRPr lang="en-US"/>
          </a:p>
        </p:txBody>
      </p:sp>
    </p:spTree>
    <p:extLst>
      <p:ext uri="{BB962C8B-B14F-4D97-AF65-F5344CB8AC3E}">
        <p14:creationId xmlns:p14="http://schemas.microsoft.com/office/powerpoint/2010/main" val="1972898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C5ADE-7FAE-496B-A4E8-DAE13E3E14F6}" type="datetimeFigureOut">
              <a:rPr lang="en-US" smtClean="0"/>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68F75-8536-4EFD-8599-905739D07EBD}" type="slidenum">
              <a:rPr lang="en-US" smtClean="0"/>
              <a:t>‹#›</a:t>
            </a:fld>
            <a:endParaRPr lang="en-US"/>
          </a:p>
        </p:txBody>
      </p:sp>
    </p:spTree>
    <p:extLst>
      <p:ext uri="{BB962C8B-B14F-4D97-AF65-F5344CB8AC3E}">
        <p14:creationId xmlns:p14="http://schemas.microsoft.com/office/powerpoint/2010/main" val="1912415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C5ADE-7FAE-496B-A4E8-DAE13E3E14F6}" type="datetimeFigureOut">
              <a:rPr lang="en-US" smtClean="0"/>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68F75-8536-4EFD-8599-905739D07EBD}" type="slidenum">
              <a:rPr lang="en-US" smtClean="0"/>
              <a:t>‹#›</a:t>
            </a:fld>
            <a:endParaRPr lang="en-US"/>
          </a:p>
        </p:txBody>
      </p:sp>
    </p:spTree>
    <p:extLst>
      <p:ext uri="{BB962C8B-B14F-4D97-AF65-F5344CB8AC3E}">
        <p14:creationId xmlns:p14="http://schemas.microsoft.com/office/powerpoint/2010/main" val="4207648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C5ADE-7FAE-496B-A4E8-DAE13E3E14F6}" type="datetimeFigureOut">
              <a:rPr lang="en-US" smtClean="0"/>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68F75-8536-4EFD-8599-905739D07EBD}" type="slidenum">
              <a:rPr lang="en-US" smtClean="0"/>
              <a:t>‹#›</a:t>
            </a:fld>
            <a:endParaRPr lang="en-US"/>
          </a:p>
        </p:txBody>
      </p:sp>
    </p:spTree>
    <p:extLst>
      <p:ext uri="{BB962C8B-B14F-4D97-AF65-F5344CB8AC3E}">
        <p14:creationId xmlns:p14="http://schemas.microsoft.com/office/powerpoint/2010/main" val="1346319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1C5ADE-7FAE-496B-A4E8-DAE13E3E14F6}" type="datetimeFigureOut">
              <a:rPr lang="en-US" smtClean="0"/>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68F75-8536-4EFD-8599-905739D07EBD}" type="slidenum">
              <a:rPr lang="en-US" smtClean="0"/>
              <a:t>‹#›</a:t>
            </a:fld>
            <a:endParaRPr lang="en-US"/>
          </a:p>
        </p:txBody>
      </p:sp>
    </p:spTree>
    <p:extLst>
      <p:ext uri="{BB962C8B-B14F-4D97-AF65-F5344CB8AC3E}">
        <p14:creationId xmlns:p14="http://schemas.microsoft.com/office/powerpoint/2010/main" val="3956006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1C5ADE-7FAE-496B-A4E8-DAE13E3E14F6}" type="datetimeFigureOut">
              <a:rPr lang="en-US" smtClean="0"/>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68F75-8536-4EFD-8599-905739D07EBD}" type="slidenum">
              <a:rPr lang="en-US" smtClean="0"/>
              <a:t>‹#›</a:t>
            </a:fld>
            <a:endParaRPr lang="en-US"/>
          </a:p>
        </p:txBody>
      </p:sp>
    </p:spTree>
    <p:extLst>
      <p:ext uri="{BB962C8B-B14F-4D97-AF65-F5344CB8AC3E}">
        <p14:creationId xmlns:p14="http://schemas.microsoft.com/office/powerpoint/2010/main" val="1220431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1C5ADE-7FAE-496B-A4E8-DAE13E3E14F6}" type="datetimeFigureOut">
              <a:rPr lang="en-US" smtClean="0"/>
              <a:t>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F68F75-8536-4EFD-8599-905739D07EBD}" type="slidenum">
              <a:rPr lang="en-US" smtClean="0"/>
              <a:t>‹#›</a:t>
            </a:fld>
            <a:endParaRPr lang="en-US"/>
          </a:p>
        </p:txBody>
      </p:sp>
    </p:spTree>
    <p:extLst>
      <p:ext uri="{BB962C8B-B14F-4D97-AF65-F5344CB8AC3E}">
        <p14:creationId xmlns:p14="http://schemas.microsoft.com/office/powerpoint/2010/main" val="2007483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1C5ADE-7FAE-496B-A4E8-DAE13E3E14F6}" type="datetimeFigureOut">
              <a:rPr lang="en-US" smtClean="0"/>
              <a:t>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F68F75-8536-4EFD-8599-905739D07EBD}" type="slidenum">
              <a:rPr lang="en-US" smtClean="0"/>
              <a:t>‹#›</a:t>
            </a:fld>
            <a:endParaRPr lang="en-US"/>
          </a:p>
        </p:txBody>
      </p:sp>
    </p:spTree>
    <p:extLst>
      <p:ext uri="{BB962C8B-B14F-4D97-AF65-F5344CB8AC3E}">
        <p14:creationId xmlns:p14="http://schemas.microsoft.com/office/powerpoint/2010/main" val="2781456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1C5ADE-7FAE-496B-A4E8-DAE13E3E14F6}" type="datetimeFigureOut">
              <a:rPr lang="en-US" smtClean="0"/>
              <a:t>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F68F75-8536-4EFD-8599-905739D07EBD}" type="slidenum">
              <a:rPr lang="en-US" smtClean="0"/>
              <a:t>‹#›</a:t>
            </a:fld>
            <a:endParaRPr lang="en-US"/>
          </a:p>
        </p:txBody>
      </p:sp>
    </p:spTree>
    <p:extLst>
      <p:ext uri="{BB962C8B-B14F-4D97-AF65-F5344CB8AC3E}">
        <p14:creationId xmlns:p14="http://schemas.microsoft.com/office/powerpoint/2010/main" val="512103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1C5ADE-7FAE-496B-A4E8-DAE13E3E14F6}" type="datetimeFigureOut">
              <a:rPr lang="en-US" smtClean="0"/>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68F75-8536-4EFD-8599-905739D07EBD}" type="slidenum">
              <a:rPr lang="en-US" smtClean="0"/>
              <a:t>‹#›</a:t>
            </a:fld>
            <a:endParaRPr lang="en-US"/>
          </a:p>
        </p:txBody>
      </p:sp>
    </p:spTree>
    <p:extLst>
      <p:ext uri="{BB962C8B-B14F-4D97-AF65-F5344CB8AC3E}">
        <p14:creationId xmlns:p14="http://schemas.microsoft.com/office/powerpoint/2010/main" val="2862212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1C5ADE-7FAE-496B-A4E8-DAE13E3E14F6}" type="datetimeFigureOut">
              <a:rPr lang="en-US" smtClean="0"/>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68F75-8536-4EFD-8599-905739D07EBD}" type="slidenum">
              <a:rPr lang="en-US" smtClean="0"/>
              <a:t>‹#›</a:t>
            </a:fld>
            <a:endParaRPr lang="en-US"/>
          </a:p>
        </p:txBody>
      </p:sp>
    </p:spTree>
    <p:extLst>
      <p:ext uri="{BB962C8B-B14F-4D97-AF65-F5344CB8AC3E}">
        <p14:creationId xmlns:p14="http://schemas.microsoft.com/office/powerpoint/2010/main" val="830653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1C5ADE-7FAE-496B-A4E8-DAE13E3E14F6}" type="datetimeFigureOut">
              <a:rPr lang="en-US" smtClean="0"/>
              <a:t>11/8/2015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F68F75-8536-4EFD-8599-905739D07EBD}" type="slidenum">
              <a:rPr lang="en-US" smtClean="0"/>
              <a:t>‹#›</a:t>
            </a:fld>
            <a:endParaRPr lang="en-US"/>
          </a:p>
        </p:txBody>
      </p:sp>
    </p:spTree>
    <p:extLst>
      <p:ext uri="{BB962C8B-B14F-4D97-AF65-F5344CB8AC3E}">
        <p14:creationId xmlns:p14="http://schemas.microsoft.com/office/powerpoint/2010/main" val="1783421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Reproductive System</a:t>
            </a:r>
            <a:endParaRPr lang="en-US" dirty="0"/>
          </a:p>
        </p:txBody>
      </p:sp>
      <p:sp>
        <p:nvSpPr>
          <p:cNvPr id="3" name="Subtitle 2"/>
          <p:cNvSpPr>
            <a:spLocks noGrp="1"/>
          </p:cNvSpPr>
          <p:nvPr>
            <p:ph type="subTitle" idx="1"/>
          </p:nvPr>
        </p:nvSpPr>
        <p:spPr/>
        <p:txBody>
          <a:bodyPr/>
          <a:lstStyle/>
          <a:p>
            <a:r>
              <a:rPr lang="en-US" dirty="0" smtClean="0"/>
              <a:t>Also some hormones and homeostasis</a:t>
            </a:r>
            <a:endParaRPr lang="en-US" dirty="0"/>
          </a:p>
        </p:txBody>
      </p:sp>
    </p:spTree>
    <p:extLst>
      <p:ext uri="{BB962C8B-B14F-4D97-AF65-F5344CB8AC3E}">
        <p14:creationId xmlns:p14="http://schemas.microsoft.com/office/powerpoint/2010/main" val="3724791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Circadian </a:t>
            </a:r>
            <a:r>
              <a:rPr lang="en-US" dirty="0" smtClean="0"/>
              <a:t>Rhythms </a:t>
            </a:r>
            <a:endParaRPr lang="en-US" dirty="0"/>
          </a:p>
        </p:txBody>
      </p:sp>
      <p:sp>
        <p:nvSpPr>
          <p:cNvPr id="3" name="Content Placeholder 2"/>
          <p:cNvSpPr>
            <a:spLocks noGrp="1"/>
          </p:cNvSpPr>
          <p:nvPr>
            <p:ph idx="1"/>
          </p:nvPr>
        </p:nvSpPr>
        <p:spPr/>
        <p:txBody>
          <a:bodyPr/>
          <a:lstStyle/>
          <a:p>
            <a:r>
              <a:rPr lang="en-US" dirty="0" smtClean="0"/>
              <a:t>In the hypothalamus there are two groups of cells called </a:t>
            </a:r>
            <a:r>
              <a:rPr lang="en-US" dirty="0" err="1" smtClean="0"/>
              <a:t>s</a:t>
            </a:r>
            <a:r>
              <a:rPr lang="en-US" dirty="0" err="1" smtClean="0"/>
              <a:t>uprachaismatic</a:t>
            </a:r>
            <a:r>
              <a:rPr lang="en-US" dirty="0" smtClean="0"/>
              <a:t> nuclei (SCN)</a:t>
            </a:r>
          </a:p>
          <a:p>
            <a:pPr lvl="1"/>
            <a:r>
              <a:rPr lang="en-US" dirty="0" smtClean="0"/>
              <a:t>Set daily rhythm </a:t>
            </a:r>
          </a:p>
          <a:p>
            <a:pPr lvl="1"/>
            <a:r>
              <a:rPr lang="en-US" dirty="0" smtClean="0"/>
              <a:t>Control pineal gland secretion of melatonin</a:t>
            </a:r>
          </a:p>
          <a:p>
            <a:pPr lvl="1"/>
            <a:r>
              <a:rPr lang="en-US" dirty="0" smtClean="0"/>
              <a:t>Melatonin increases in the evening</a:t>
            </a:r>
          </a:p>
          <a:p>
            <a:pPr lvl="1"/>
            <a:r>
              <a:rPr lang="en-US" dirty="0" smtClean="0"/>
              <a:t>Drops at dawn</a:t>
            </a:r>
            <a:endParaRPr lang="en-US" dirty="0"/>
          </a:p>
        </p:txBody>
      </p:sp>
    </p:spTree>
    <p:extLst>
      <p:ext uri="{BB962C8B-B14F-4D97-AF65-F5344CB8AC3E}">
        <p14:creationId xmlns:p14="http://schemas.microsoft.com/office/powerpoint/2010/main" val="3249950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Circadian Rhythms </a:t>
            </a:r>
          </a:p>
        </p:txBody>
      </p:sp>
      <p:sp>
        <p:nvSpPr>
          <p:cNvPr id="3" name="Content Placeholder 2"/>
          <p:cNvSpPr>
            <a:spLocks noGrp="1"/>
          </p:cNvSpPr>
          <p:nvPr>
            <p:ph idx="1"/>
          </p:nvPr>
        </p:nvSpPr>
        <p:spPr/>
        <p:txBody>
          <a:bodyPr/>
          <a:lstStyle/>
          <a:p>
            <a:r>
              <a:rPr lang="en-US" dirty="0" smtClean="0"/>
              <a:t>Melatonin regulates sleep-wake cycle</a:t>
            </a:r>
          </a:p>
          <a:p>
            <a:pPr lvl="1"/>
            <a:r>
              <a:rPr lang="en-US" dirty="0" smtClean="0"/>
              <a:t>Causes drowsiness and promotes sleep</a:t>
            </a:r>
          </a:p>
          <a:p>
            <a:pPr lvl="1"/>
            <a:r>
              <a:rPr lang="en-US" dirty="0" smtClean="0"/>
              <a:t>Drop in core body temperature</a:t>
            </a:r>
          </a:p>
          <a:p>
            <a:pPr lvl="1"/>
            <a:r>
              <a:rPr lang="en-US" dirty="0" smtClean="0"/>
              <a:t>Receptors have been found in the kidney </a:t>
            </a:r>
          </a:p>
          <a:p>
            <a:pPr lvl="2"/>
            <a:r>
              <a:rPr lang="en-US" dirty="0" smtClean="0"/>
              <a:t>Control of urine production at night?</a:t>
            </a:r>
          </a:p>
          <a:p>
            <a:r>
              <a:rPr lang="en-US" dirty="0" smtClean="0"/>
              <a:t>Experiments with melatonin</a:t>
            </a:r>
          </a:p>
          <a:p>
            <a:pPr lvl="1"/>
            <a:r>
              <a:rPr lang="en-US" dirty="0" smtClean="0"/>
              <a:t>Removal of light cues</a:t>
            </a:r>
          </a:p>
          <a:p>
            <a:pPr lvl="1"/>
            <a:r>
              <a:rPr lang="en-US" dirty="0" smtClean="0"/>
              <a:t>SCN and pineal gland maintain rhythm</a:t>
            </a:r>
          </a:p>
          <a:p>
            <a:pPr lvl="1"/>
            <a:endParaRPr lang="en-US" dirty="0"/>
          </a:p>
          <a:p>
            <a:pPr lvl="1"/>
            <a:endParaRPr lang="en-US" dirty="0"/>
          </a:p>
        </p:txBody>
      </p:sp>
    </p:spTree>
    <p:extLst>
      <p:ext uri="{BB962C8B-B14F-4D97-AF65-F5344CB8AC3E}">
        <p14:creationId xmlns:p14="http://schemas.microsoft.com/office/powerpoint/2010/main" val="2977259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Circadian Rhythms </a:t>
            </a:r>
          </a:p>
        </p:txBody>
      </p:sp>
      <p:sp>
        <p:nvSpPr>
          <p:cNvPr id="3" name="Content Placeholder 2"/>
          <p:cNvSpPr>
            <a:spLocks noGrp="1"/>
          </p:cNvSpPr>
          <p:nvPr>
            <p:ph idx="1"/>
          </p:nvPr>
        </p:nvSpPr>
        <p:spPr/>
        <p:txBody>
          <a:bodyPr/>
          <a:lstStyle/>
          <a:p>
            <a:r>
              <a:rPr lang="en-US" dirty="0" smtClean="0"/>
              <a:t>Jet lag</a:t>
            </a:r>
          </a:p>
          <a:p>
            <a:r>
              <a:rPr lang="en-US" dirty="0"/>
              <a:t>SCN and pineal gland maintain original </a:t>
            </a:r>
            <a:r>
              <a:rPr lang="en-US" dirty="0" smtClean="0"/>
              <a:t>rhythm</a:t>
            </a:r>
          </a:p>
          <a:p>
            <a:r>
              <a:rPr lang="en-US" dirty="0" smtClean="0"/>
              <a:t>Typically only lasts for a few days</a:t>
            </a:r>
          </a:p>
          <a:p>
            <a:pPr lvl="1"/>
            <a:r>
              <a:rPr lang="en-US" dirty="0" smtClean="0"/>
              <a:t>Ganglion cells in the retina detect light and send signals to the SCN</a:t>
            </a:r>
          </a:p>
          <a:p>
            <a:pPr lvl="1"/>
            <a:r>
              <a:rPr lang="en-US" dirty="0" smtClean="0"/>
              <a:t>This helps the body adjust over time</a:t>
            </a:r>
          </a:p>
        </p:txBody>
      </p:sp>
    </p:spTree>
    <p:extLst>
      <p:ext uri="{BB962C8B-B14F-4D97-AF65-F5344CB8AC3E}">
        <p14:creationId xmlns:p14="http://schemas.microsoft.com/office/powerpoint/2010/main" val="2511650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Reproductive system</a:t>
            </a:r>
            <a:endParaRPr lang="en-US" dirty="0"/>
          </a:p>
        </p:txBody>
      </p:sp>
      <p:sp>
        <p:nvSpPr>
          <p:cNvPr id="5" name="Text Placeholder 4"/>
          <p:cNvSpPr>
            <a:spLocks noGrp="1"/>
          </p:cNvSpPr>
          <p:nvPr>
            <p:ph type="body" idx="1"/>
          </p:nvPr>
        </p:nvSpPr>
        <p:spPr/>
        <p:txBody>
          <a:bodyPr/>
          <a:lstStyle/>
          <a:p>
            <a:r>
              <a:rPr lang="en-US" dirty="0" smtClean="0"/>
              <a:t>Now….</a:t>
            </a:r>
            <a:endParaRPr lang="en-US" dirty="0"/>
          </a:p>
        </p:txBody>
      </p:sp>
    </p:spTree>
    <p:extLst>
      <p:ext uri="{BB962C8B-B14F-4D97-AF65-F5344CB8AC3E}">
        <p14:creationId xmlns:p14="http://schemas.microsoft.com/office/powerpoint/2010/main" val="1367563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do males become male?</a:t>
            </a:r>
            <a:endParaRPr lang="en-US" dirty="0"/>
          </a:p>
        </p:txBody>
      </p:sp>
      <p:sp>
        <p:nvSpPr>
          <p:cNvPr id="5" name="Content Placeholder 4"/>
          <p:cNvSpPr>
            <a:spLocks noGrp="1"/>
          </p:cNvSpPr>
          <p:nvPr>
            <p:ph idx="1"/>
          </p:nvPr>
        </p:nvSpPr>
        <p:spPr/>
        <p:txBody>
          <a:bodyPr/>
          <a:lstStyle/>
          <a:p>
            <a:r>
              <a:rPr lang="en-US" dirty="0" smtClean="0"/>
              <a:t>All embryos start the same </a:t>
            </a:r>
          </a:p>
          <a:p>
            <a:pPr lvl="1"/>
            <a:r>
              <a:rPr lang="en-US" dirty="0" smtClean="0"/>
              <a:t>Embryonic gonads can become ovaries or testes</a:t>
            </a:r>
          </a:p>
          <a:p>
            <a:pPr lvl="2"/>
            <a:r>
              <a:rPr lang="en-US" dirty="0" smtClean="0"/>
              <a:t>One gene on the Y chromosomes determines which</a:t>
            </a:r>
          </a:p>
          <a:p>
            <a:pPr lvl="2"/>
            <a:r>
              <a:rPr lang="en-US" dirty="0" smtClean="0"/>
              <a:t>SRY  gene present </a:t>
            </a:r>
            <a:r>
              <a:rPr lang="en-US" dirty="0" smtClean="0">
                <a:sym typeface="Wingdings" panose="05000000000000000000" pitchFamily="2" charset="2"/>
              </a:rPr>
              <a:t> testes </a:t>
            </a:r>
          </a:p>
          <a:p>
            <a:pPr lvl="2"/>
            <a:r>
              <a:rPr lang="en-US" dirty="0" smtClean="0">
                <a:sym typeface="Wingdings" panose="05000000000000000000" pitchFamily="2" charset="2"/>
              </a:rPr>
              <a:t>Gene codes for the testes determining factor protein</a:t>
            </a:r>
          </a:p>
          <a:p>
            <a:pPr marL="914400" lvl="2" indent="0">
              <a:buNone/>
            </a:pPr>
            <a:endParaRPr lang="en-US" dirty="0"/>
          </a:p>
        </p:txBody>
      </p:sp>
    </p:spTree>
    <p:extLst>
      <p:ext uri="{BB962C8B-B14F-4D97-AF65-F5344CB8AC3E}">
        <p14:creationId xmlns:p14="http://schemas.microsoft.com/office/powerpoint/2010/main" val="1427587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Testosterone</a:t>
            </a:r>
            <a:endParaRPr lang="en-US" dirty="0"/>
          </a:p>
        </p:txBody>
      </p:sp>
      <p:sp>
        <p:nvSpPr>
          <p:cNvPr id="3" name="Content Placeholder 2"/>
          <p:cNvSpPr>
            <a:spLocks noGrp="1"/>
          </p:cNvSpPr>
          <p:nvPr>
            <p:ph idx="1"/>
          </p:nvPr>
        </p:nvSpPr>
        <p:spPr/>
        <p:txBody>
          <a:bodyPr/>
          <a:lstStyle/>
          <a:p>
            <a:r>
              <a:rPr lang="en-US" dirty="0" smtClean="0"/>
              <a:t>The 8</a:t>
            </a:r>
            <a:r>
              <a:rPr lang="en-US" baseline="30000" dirty="0" smtClean="0"/>
              <a:t>th</a:t>
            </a:r>
            <a:r>
              <a:rPr lang="en-US" dirty="0" smtClean="0"/>
              <a:t> week of pregnancy is when the testes develop</a:t>
            </a:r>
          </a:p>
          <a:p>
            <a:r>
              <a:rPr lang="en-US" dirty="0" smtClean="0"/>
              <a:t>Testes have testosterone-secreting cells and produce testosterone until the 15</a:t>
            </a:r>
            <a:r>
              <a:rPr lang="en-US" baseline="30000" dirty="0" smtClean="0"/>
              <a:t>th</a:t>
            </a:r>
            <a:r>
              <a:rPr lang="en-US" dirty="0" smtClean="0"/>
              <a:t> week</a:t>
            </a:r>
          </a:p>
          <a:p>
            <a:r>
              <a:rPr lang="en-US" dirty="0" smtClean="0"/>
              <a:t>Causes male genitalia development</a:t>
            </a:r>
          </a:p>
          <a:p>
            <a:endParaRPr lang="en-US" dirty="0"/>
          </a:p>
        </p:txBody>
      </p:sp>
    </p:spTree>
    <p:extLst>
      <p:ext uri="{BB962C8B-B14F-4D97-AF65-F5344CB8AC3E}">
        <p14:creationId xmlns:p14="http://schemas.microsoft.com/office/powerpoint/2010/main" val="355287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Testosterone </a:t>
            </a:r>
            <a:endParaRPr lang="en-US" dirty="0"/>
          </a:p>
        </p:txBody>
      </p:sp>
      <p:sp>
        <p:nvSpPr>
          <p:cNvPr id="3" name="Content Placeholder 2"/>
          <p:cNvSpPr>
            <a:spLocks noGrp="1"/>
          </p:cNvSpPr>
          <p:nvPr>
            <p:ph idx="1"/>
          </p:nvPr>
        </p:nvSpPr>
        <p:spPr/>
        <p:txBody>
          <a:bodyPr/>
          <a:lstStyle/>
          <a:p>
            <a:r>
              <a:rPr lang="en-US" dirty="0" smtClean="0"/>
              <a:t>Puberty leads to an increase in testosterone</a:t>
            </a:r>
          </a:p>
          <a:p>
            <a:pPr lvl="1"/>
            <a:r>
              <a:rPr lang="en-US" dirty="0" smtClean="0"/>
              <a:t>Sperm production (primary sexual characteristic)</a:t>
            </a:r>
          </a:p>
          <a:p>
            <a:pPr lvl="1"/>
            <a:r>
              <a:rPr lang="en-US" dirty="0" smtClean="0"/>
              <a:t>Changes in voice and pubic hair (secondary sexual characteristics)</a:t>
            </a:r>
          </a:p>
          <a:p>
            <a:endParaRPr lang="en-US" dirty="0" smtClean="0"/>
          </a:p>
          <a:p>
            <a:endParaRPr lang="en-US" dirty="0"/>
          </a:p>
        </p:txBody>
      </p:sp>
    </p:spTree>
    <p:extLst>
      <p:ext uri="{BB962C8B-B14F-4D97-AF65-F5344CB8AC3E}">
        <p14:creationId xmlns:p14="http://schemas.microsoft.com/office/powerpoint/2010/main" val="3040388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Now on to the more difficult gender…</a:t>
            </a:r>
            <a:endParaRPr lang="en-US" dirty="0"/>
          </a:p>
        </p:txBody>
      </p:sp>
      <p:sp>
        <p:nvSpPr>
          <p:cNvPr id="3" name="Content Placeholder 2"/>
          <p:cNvSpPr>
            <a:spLocks noGrp="1"/>
          </p:cNvSpPr>
          <p:nvPr>
            <p:ph idx="1"/>
          </p:nvPr>
        </p:nvSpPr>
        <p:spPr/>
        <p:txBody>
          <a:bodyPr/>
          <a:lstStyle/>
          <a:p>
            <a:r>
              <a:rPr lang="en-US" dirty="0" smtClean="0"/>
              <a:t>How do ovaries develop without the prompt of a gene?</a:t>
            </a:r>
          </a:p>
          <a:p>
            <a:pPr lvl="1"/>
            <a:r>
              <a:rPr lang="en-US" dirty="0" smtClean="0"/>
              <a:t>Estrogen and progesterone are always present during pregnancy</a:t>
            </a:r>
          </a:p>
          <a:p>
            <a:pPr lvl="1"/>
            <a:r>
              <a:rPr lang="en-US" dirty="0" smtClean="0"/>
              <a:t>The lack of testosterone and the presence of estrogen and progesterone leads to development of ovaries</a:t>
            </a:r>
          </a:p>
        </p:txBody>
      </p:sp>
    </p:spTree>
    <p:extLst>
      <p:ext uri="{BB962C8B-B14F-4D97-AF65-F5344CB8AC3E}">
        <p14:creationId xmlns:p14="http://schemas.microsoft.com/office/powerpoint/2010/main" val="4174426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Estrogen and </a:t>
            </a:r>
            <a:r>
              <a:rPr lang="en-US" dirty="0" smtClean="0"/>
              <a:t>Progesterone</a:t>
            </a:r>
            <a:endParaRPr lang="en-US" dirty="0"/>
          </a:p>
        </p:txBody>
      </p:sp>
      <p:sp>
        <p:nvSpPr>
          <p:cNvPr id="3" name="Content Placeholder 2"/>
          <p:cNvSpPr>
            <a:spLocks noGrp="1"/>
          </p:cNvSpPr>
          <p:nvPr>
            <p:ph idx="1"/>
          </p:nvPr>
        </p:nvSpPr>
        <p:spPr/>
        <p:txBody>
          <a:bodyPr/>
          <a:lstStyle/>
          <a:p>
            <a:r>
              <a:rPr lang="en-US" dirty="0" smtClean="0"/>
              <a:t>Increase during puberty</a:t>
            </a:r>
          </a:p>
          <a:p>
            <a:r>
              <a:rPr lang="en-US" dirty="0" smtClean="0"/>
              <a:t>Causes secondary sexual characteristics such as pubic hair growth and breast enlargement </a:t>
            </a:r>
          </a:p>
          <a:p>
            <a:endParaRPr lang="en-US" dirty="0"/>
          </a:p>
        </p:txBody>
      </p:sp>
    </p:spTree>
    <p:extLst>
      <p:ext uri="{BB962C8B-B14F-4D97-AF65-F5344CB8AC3E}">
        <p14:creationId xmlns:p14="http://schemas.microsoft.com/office/powerpoint/2010/main" val="2116747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Menstrual Cycle</a:t>
            </a:r>
            <a:endParaRPr lang="en-US" dirty="0"/>
          </a:p>
        </p:txBody>
      </p:sp>
      <p:sp>
        <p:nvSpPr>
          <p:cNvPr id="3" name="Content Placeholder 2"/>
          <p:cNvSpPr>
            <a:spLocks noGrp="1"/>
          </p:cNvSpPr>
          <p:nvPr>
            <p:ph idx="1"/>
          </p:nvPr>
        </p:nvSpPr>
        <p:spPr/>
        <p:txBody>
          <a:bodyPr/>
          <a:lstStyle/>
          <a:p>
            <a:r>
              <a:rPr lang="en-US" dirty="0" smtClean="0"/>
              <a:t>Two phases</a:t>
            </a:r>
          </a:p>
          <a:p>
            <a:pPr lvl="1"/>
            <a:r>
              <a:rPr lang="en-US" dirty="0" smtClean="0"/>
              <a:t>Follicular</a:t>
            </a:r>
          </a:p>
          <a:p>
            <a:pPr lvl="2"/>
            <a:r>
              <a:rPr lang="en-US" dirty="0" smtClean="0"/>
              <a:t>Starts with follicles developing and ends with an egg being released</a:t>
            </a:r>
          </a:p>
          <a:p>
            <a:pPr lvl="1"/>
            <a:r>
              <a:rPr lang="en-US" dirty="0" smtClean="0"/>
              <a:t>Luteal</a:t>
            </a:r>
          </a:p>
          <a:p>
            <a:pPr lvl="2"/>
            <a:r>
              <a:rPr lang="en-US" dirty="0" smtClean="0"/>
              <a:t>Starts with what happens to the follicle after the egg is released and ends with menstruation or pregnancy </a:t>
            </a:r>
          </a:p>
          <a:p>
            <a:pPr lvl="2"/>
            <a:endParaRPr lang="en-US" dirty="0" smtClean="0"/>
          </a:p>
          <a:p>
            <a:pPr lvl="2"/>
            <a:endParaRPr lang="en-US" dirty="0"/>
          </a:p>
        </p:txBody>
      </p:sp>
    </p:spTree>
    <p:extLst>
      <p:ext uri="{BB962C8B-B14F-4D97-AF65-F5344CB8AC3E}">
        <p14:creationId xmlns:p14="http://schemas.microsoft.com/office/powerpoint/2010/main" val="134838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Blood Sugar</a:t>
            </a:r>
            <a:endParaRPr lang="en-US" dirty="0"/>
          </a:p>
        </p:txBody>
      </p:sp>
      <p:sp>
        <p:nvSpPr>
          <p:cNvPr id="3" name="Content Placeholder 2"/>
          <p:cNvSpPr>
            <a:spLocks noGrp="1"/>
          </p:cNvSpPr>
          <p:nvPr>
            <p:ph idx="1"/>
          </p:nvPr>
        </p:nvSpPr>
        <p:spPr/>
        <p:txBody>
          <a:bodyPr/>
          <a:lstStyle/>
          <a:p>
            <a:r>
              <a:rPr lang="en-US" dirty="0" smtClean="0"/>
              <a:t>Pancreatic cells detect blood glucose levels and respond when they are too high or low</a:t>
            </a:r>
          </a:p>
          <a:p>
            <a:r>
              <a:rPr lang="en-US" dirty="0" smtClean="0"/>
              <a:t>Regions of the pancreatic tissue contain endocrine tissue (Islets of Langerhans)</a:t>
            </a:r>
          </a:p>
          <a:p>
            <a:pPr lvl="1"/>
            <a:r>
              <a:rPr lang="en-US" dirty="0" smtClean="0"/>
              <a:t>Secrete hormones into the blood stream</a:t>
            </a:r>
          </a:p>
          <a:p>
            <a:pPr lvl="1"/>
            <a:r>
              <a:rPr lang="en-US" dirty="0" smtClean="0">
                <a:sym typeface="Symbol"/>
              </a:rPr>
              <a:t>Two cells  and </a:t>
            </a:r>
            <a:endParaRPr lang="en-US" dirty="0" smtClean="0"/>
          </a:p>
        </p:txBody>
      </p:sp>
    </p:spTree>
    <p:extLst>
      <p:ext uri="{BB962C8B-B14F-4D97-AF65-F5344CB8AC3E}">
        <p14:creationId xmlns:p14="http://schemas.microsoft.com/office/powerpoint/2010/main" val="1609545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4486275" y="1790700"/>
            <a:ext cx="8229600" cy="1143000"/>
          </a:xfrm>
        </p:spPr>
        <p:txBody>
          <a:bodyPr/>
          <a:lstStyle/>
          <a:p>
            <a:r>
              <a:rPr lang="en-US" dirty="0" smtClean="0"/>
              <a:t>The Menstrual </a:t>
            </a:r>
            <a:r>
              <a:rPr lang="en-US" dirty="0"/>
              <a:t>C</a:t>
            </a:r>
            <a:r>
              <a:rPr lang="en-US" dirty="0" smtClean="0"/>
              <a:t>ycle</a:t>
            </a:r>
            <a:endParaRPr lang="en-US" dirty="0"/>
          </a:p>
        </p:txBody>
      </p:sp>
      <p:sp>
        <p:nvSpPr>
          <p:cNvPr id="3" name="Content Placeholder 2"/>
          <p:cNvSpPr>
            <a:spLocks noGrp="1"/>
          </p:cNvSpPr>
          <p:nvPr>
            <p:ph idx="1"/>
          </p:nvPr>
        </p:nvSpPr>
        <p:spPr>
          <a:xfrm>
            <a:off x="0" y="0"/>
            <a:ext cx="8001000" cy="3581400"/>
          </a:xfrm>
        </p:spPr>
        <p:txBody>
          <a:bodyPr>
            <a:normAutofit fontScale="77500" lnSpcReduction="20000"/>
          </a:bodyPr>
          <a:lstStyle/>
          <a:p>
            <a:r>
              <a:rPr lang="en-US" dirty="0" smtClean="0"/>
              <a:t>Order of events</a:t>
            </a:r>
          </a:p>
          <a:p>
            <a:pPr lvl="1"/>
            <a:r>
              <a:rPr lang="en-US" dirty="0" smtClean="0"/>
              <a:t>Follicles develop (with egg inside)</a:t>
            </a:r>
          </a:p>
          <a:p>
            <a:pPr lvl="1"/>
            <a:r>
              <a:rPr lang="en-US" dirty="0" smtClean="0"/>
              <a:t>Eggs grow while endometrium is repaired and starts to thicken</a:t>
            </a:r>
          </a:p>
          <a:p>
            <a:pPr lvl="1"/>
            <a:r>
              <a:rPr lang="en-US" dirty="0" smtClean="0"/>
              <a:t>Most developed follicle breaks open and released an egg</a:t>
            </a:r>
          </a:p>
          <a:p>
            <a:pPr lvl="1"/>
            <a:r>
              <a:rPr lang="en-US" dirty="0" smtClean="0"/>
              <a:t>Remaining follicles degenerate</a:t>
            </a:r>
          </a:p>
          <a:p>
            <a:pPr lvl="1"/>
            <a:r>
              <a:rPr lang="en-US" dirty="0" smtClean="0"/>
              <a:t>Follicle that released the egg becomes corpus luteum</a:t>
            </a:r>
          </a:p>
          <a:p>
            <a:pPr lvl="1"/>
            <a:r>
              <a:rPr lang="en-US" dirty="0" smtClean="0"/>
              <a:t>Further development of endometrium for implantation</a:t>
            </a:r>
          </a:p>
          <a:p>
            <a:pPr lvl="1"/>
            <a:r>
              <a:rPr lang="en-US" dirty="0" smtClean="0"/>
              <a:t>If no implantation occurs corpus luteum breaks down</a:t>
            </a:r>
          </a:p>
          <a:p>
            <a:pPr lvl="1"/>
            <a:r>
              <a:rPr lang="en-US" dirty="0" smtClean="0"/>
              <a:t>Causes endometrium to break down and shed </a:t>
            </a:r>
            <a:endParaRPr lang="en-US" dirty="0"/>
          </a:p>
        </p:txBody>
      </p:sp>
      <p:pic>
        <p:nvPicPr>
          <p:cNvPr id="2050" name="Picture 2" descr="http://www.proteinatlas.org/images_learn/organ/ovary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554638"/>
            <a:ext cx="7086600" cy="3303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863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Menstrual Cycle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Four main hormones </a:t>
            </a:r>
          </a:p>
          <a:p>
            <a:pPr lvl="1"/>
            <a:r>
              <a:rPr lang="en-US" dirty="0" smtClean="0"/>
              <a:t>FSH: (follicle stimulating hormone) promotes development of follicles which contain eggs. Also stimulates estrogen production by the follicle wall. Peaks towards the end of the cycle.</a:t>
            </a:r>
          </a:p>
          <a:p>
            <a:pPr lvl="1"/>
            <a:r>
              <a:rPr lang="en-US" dirty="0" smtClean="0"/>
              <a:t>Estrogen: Promotes repair and thickening of the endometrium. Increases FSH receptors which in turn promotes estrogen production. High levels of estrogen inhibit FSH and promote LH secretions. Peak at the end of the follicular phase</a:t>
            </a:r>
          </a:p>
          <a:p>
            <a:pPr lvl="1"/>
            <a:r>
              <a:rPr lang="en-US" dirty="0" smtClean="0"/>
              <a:t>LH: Promotes the completion of meiosis and digestion of follicle wall to allow ovulation. Stimulates the development of the follicle wall into the corpus luteum after ovulation. Corpus luteum secretes estrogen and progesterone. Sharp peak at the end of the follicular phase</a:t>
            </a:r>
          </a:p>
          <a:p>
            <a:pPr lvl="1"/>
            <a:r>
              <a:rPr lang="en-US" dirty="0" smtClean="0"/>
              <a:t>Progesterone: Thickening and maintenance of the endometrium. Inhibits FSH and LH. Rises, peaks, and drops during luteal phase</a:t>
            </a:r>
            <a:endParaRPr lang="en-US" dirty="0"/>
          </a:p>
        </p:txBody>
      </p:sp>
    </p:spTree>
    <p:extLst>
      <p:ext uri="{BB962C8B-B14F-4D97-AF65-F5344CB8AC3E}">
        <p14:creationId xmlns:p14="http://schemas.microsoft.com/office/powerpoint/2010/main" val="1003763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edcomic.com/uploads/4/0/0/1/4001915/__983926_orig.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3855"/>
            <a:ext cx="4876800" cy="24383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asanafoods.com/wp-content/uploads/menstrual_periods.png?4bb55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9652" y="2286000"/>
            <a:ext cx="4624347" cy="459278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68928" y="3276600"/>
            <a:ext cx="3200400" cy="2308324"/>
          </a:xfrm>
          <a:prstGeom prst="rect">
            <a:avLst/>
          </a:prstGeom>
          <a:noFill/>
        </p:spPr>
        <p:txBody>
          <a:bodyPr wrap="square" rtlCol="0">
            <a:spAutoFit/>
          </a:bodyPr>
          <a:lstStyle/>
          <a:p>
            <a:r>
              <a:rPr lang="en-US" dirty="0" smtClean="0"/>
              <a:t>Life lesson: This is when females are the most  fertile. (5 days before ovulation up to ovulation)</a:t>
            </a:r>
          </a:p>
          <a:p>
            <a:endParaRPr lang="en-US" dirty="0"/>
          </a:p>
          <a:p>
            <a:r>
              <a:rPr lang="en-US" dirty="0" smtClean="0"/>
              <a:t>Life span of sperm = 5 days</a:t>
            </a:r>
          </a:p>
          <a:p>
            <a:r>
              <a:rPr lang="en-US" dirty="0" smtClean="0"/>
              <a:t>Life span of ovum = 24 </a:t>
            </a:r>
            <a:r>
              <a:rPr lang="en-US" dirty="0" err="1" smtClean="0"/>
              <a:t>hrs</a:t>
            </a:r>
            <a:endParaRPr lang="en-US" dirty="0" smtClean="0"/>
          </a:p>
          <a:p>
            <a:endParaRPr lang="en-US" dirty="0" smtClean="0"/>
          </a:p>
        </p:txBody>
      </p:sp>
      <p:cxnSp>
        <p:nvCxnSpPr>
          <p:cNvPr id="6" name="Straight Arrow Connector 5"/>
          <p:cNvCxnSpPr>
            <a:stCxn id="4" idx="0"/>
          </p:cNvCxnSpPr>
          <p:nvPr/>
        </p:nvCxnSpPr>
        <p:spPr>
          <a:xfrm flipV="1">
            <a:off x="2369128" y="1295400"/>
            <a:ext cx="0" cy="19812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4" idx="3"/>
          </p:cNvCxnSpPr>
          <p:nvPr/>
        </p:nvCxnSpPr>
        <p:spPr>
          <a:xfrm flipV="1">
            <a:off x="3969328" y="4199933"/>
            <a:ext cx="2862497" cy="230829"/>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6328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a:t>
            </a:r>
            <a:endParaRPr lang="en-US" dirty="0"/>
          </a:p>
        </p:txBody>
      </p:sp>
      <p:sp>
        <p:nvSpPr>
          <p:cNvPr id="3" name="Content Placeholder 2"/>
          <p:cNvSpPr>
            <a:spLocks noGrp="1"/>
          </p:cNvSpPr>
          <p:nvPr>
            <p:ph idx="1"/>
          </p:nvPr>
        </p:nvSpPr>
        <p:spPr/>
        <p:txBody>
          <a:bodyPr/>
          <a:lstStyle/>
          <a:p>
            <a:r>
              <a:rPr lang="en-US" dirty="0" smtClean="0"/>
              <a:t>Annotate Diagrams of the male and female reproductive systems (structure and function)</a:t>
            </a:r>
            <a:endParaRPr lang="en-US" dirty="0"/>
          </a:p>
        </p:txBody>
      </p:sp>
    </p:spTree>
    <p:extLst>
      <p:ext uri="{BB962C8B-B14F-4D97-AF65-F5344CB8AC3E}">
        <p14:creationId xmlns:p14="http://schemas.microsoft.com/office/powerpoint/2010/main" val="36816636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Causes and treatment of type I and II diabetes</a:t>
            </a:r>
          </a:p>
          <a:p>
            <a:r>
              <a:rPr lang="en-US" dirty="0" smtClean="0"/>
              <a:t>Testing of leptin on patients with clinical obesity and reason for the failure to control the disease</a:t>
            </a:r>
          </a:p>
          <a:p>
            <a:r>
              <a:rPr lang="en-US" dirty="0" smtClean="0"/>
              <a:t>Causes of jet lag and the use of melatonin to alleviate it</a:t>
            </a:r>
          </a:p>
          <a:p>
            <a:r>
              <a:rPr lang="en-US" dirty="0" smtClean="0"/>
              <a:t>The use in IVF of drugs to suspend the normal secretion of hormones, followed by the use of artificial doses of hormones to induce superovulation and establish a pregnancy</a:t>
            </a:r>
          </a:p>
          <a:p>
            <a:r>
              <a:rPr lang="en-US" dirty="0" smtClean="0"/>
              <a:t>William Harvey’s investigation of sexual reproduction in deer</a:t>
            </a:r>
            <a:endParaRPr lang="en-US" dirty="0"/>
          </a:p>
        </p:txBody>
      </p:sp>
    </p:spTree>
    <p:extLst>
      <p:ext uri="{BB962C8B-B14F-4D97-AF65-F5344CB8AC3E}">
        <p14:creationId xmlns:p14="http://schemas.microsoft.com/office/powerpoint/2010/main" val="1144991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IVF</a:t>
            </a:r>
            <a:endParaRPr lang="en-US" dirty="0"/>
          </a:p>
        </p:txBody>
      </p:sp>
      <p:sp>
        <p:nvSpPr>
          <p:cNvPr id="3" name="Content Placeholder 2"/>
          <p:cNvSpPr>
            <a:spLocks noGrp="1"/>
          </p:cNvSpPr>
          <p:nvPr>
            <p:ph idx="1"/>
          </p:nvPr>
        </p:nvSpPr>
        <p:spPr/>
        <p:txBody>
          <a:bodyPr/>
          <a:lstStyle/>
          <a:p>
            <a:r>
              <a:rPr lang="en-US" dirty="0" smtClean="0"/>
              <a:t>In vitro means that fertilization occurs outside the body </a:t>
            </a:r>
          </a:p>
          <a:p>
            <a:r>
              <a:rPr lang="en-US" dirty="0" smtClean="0"/>
              <a:t>Women fist take a drug each day to stop FSH and LH secretion</a:t>
            </a:r>
          </a:p>
          <a:p>
            <a:pPr lvl="1"/>
            <a:r>
              <a:rPr lang="en-US" dirty="0" smtClean="0"/>
              <a:t>What happens to estrogen and progesterone?</a:t>
            </a:r>
          </a:p>
          <a:p>
            <a:r>
              <a:rPr lang="en-US" dirty="0" smtClean="0"/>
              <a:t>Suspension of menstrual cycle</a:t>
            </a:r>
          </a:p>
          <a:p>
            <a:pPr lvl="1"/>
            <a:r>
              <a:rPr lang="en-US" dirty="0" smtClean="0"/>
              <a:t>Doctors can control timing and amount of egg production in the ovaries</a:t>
            </a:r>
            <a:endParaRPr lang="en-US" dirty="0"/>
          </a:p>
        </p:txBody>
      </p:sp>
    </p:spTree>
    <p:extLst>
      <p:ext uri="{BB962C8B-B14F-4D97-AF65-F5344CB8AC3E}">
        <p14:creationId xmlns:p14="http://schemas.microsoft.com/office/powerpoint/2010/main" val="2319426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IVF</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Injections of FSH and LH are given for 10 days </a:t>
            </a:r>
          </a:p>
          <a:p>
            <a:r>
              <a:rPr lang="en-US" dirty="0" smtClean="0"/>
              <a:t>Higher concentration of FSH leads to more follicles being developed </a:t>
            </a:r>
          </a:p>
          <a:p>
            <a:r>
              <a:rPr lang="en-US" dirty="0" smtClean="0"/>
              <a:t>HCG is injected to mature follicles</a:t>
            </a:r>
          </a:p>
          <a:p>
            <a:r>
              <a:rPr lang="en-US" dirty="0" smtClean="0"/>
              <a:t>All eggs are harvested and mixed with sperm cells </a:t>
            </a:r>
          </a:p>
          <a:p>
            <a:r>
              <a:rPr lang="en-US" dirty="0" smtClean="0"/>
              <a:t>Embryos are implanted in the women</a:t>
            </a:r>
          </a:p>
          <a:p>
            <a:r>
              <a:rPr lang="en-US" dirty="0" smtClean="0"/>
              <a:t>Progesterone tablets are usually provided to maintain the uterus lining since the normal menstrual cycle was suspended</a:t>
            </a:r>
          </a:p>
        </p:txBody>
      </p:sp>
    </p:spTree>
    <p:extLst>
      <p:ext uri="{BB962C8B-B14F-4D97-AF65-F5344CB8AC3E}">
        <p14:creationId xmlns:p14="http://schemas.microsoft.com/office/powerpoint/2010/main" val="39979342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William Harvey</a:t>
            </a:r>
            <a:endParaRPr lang="en-US" dirty="0"/>
          </a:p>
        </p:txBody>
      </p:sp>
      <p:sp>
        <p:nvSpPr>
          <p:cNvPr id="3" name="Content Placeholder 2"/>
          <p:cNvSpPr>
            <a:spLocks noGrp="1"/>
          </p:cNvSpPr>
          <p:nvPr>
            <p:ph idx="1"/>
          </p:nvPr>
        </p:nvSpPr>
        <p:spPr/>
        <p:txBody>
          <a:bodyPr>
            <a:normAutofit lnSpcReduction="10000"/>
          </a:bodyPr>
          <a:lstStyle/>
          <a:p>
            <a:r>
              <a:rPr lang="en-US" dirty="0" smtClean="0"/>
              <a:t>Same guy that discovered the circulation of blood</a:t>
            </a:r>
          </a:p>
          <a:p>
            <a:pPr lvl="1"/>
            <a:r>
              <a:rPr lang="en-US" dirty="0" smtClean="0"/>
              <a:t>Tested deer according to Aristotle's “seed and soil” theory</a:t>
            </a:r>
          </a:p>
          <a:p>
            <a:pPr lvl="2"/>
            <a:r>
              <a:rPr lang="en-US" dirty="0" smtClean="0"/>
              <a:t>Male produces a seed which forms and egg in the menstrual blood </a:t>
            </a:r>
          </a:p>
          <a:p>
            <a:pPr lvl="1"/>
            <a:r>
              <a:rPr lang="en-US" dirty="0" smtClean="0"/>
              <a:t>Seasonal breeders </a:t>
            </a:r>
          </a:p>
          <a:p>
            <a:pPr lvl="1"/>
            <a:r>
              <a:rPr lang="en-US" dirty="0" smtClean="0"/>
              <a:t>Examined uterus during breeding season</a:t>
            </a:r>
          </a:p>
          <a:p>
            <a:pPr lvl="2"/>
            <a:r>
              <a:rPr lang="en-US" dirty="0" smtClean="0"/>
              <a:t>Immediately after mating </a:t>
            </a:r>
          </a:p>
          <a:p>
            <a:pPr lvl="2"/>
            <a:r>
              <a:rPr lang="en-US" dirty="0" smtClean="0"/>
              <a:t>Two or more months after mating season</a:t>
            </a:r>
          </a:p>
        </p:txBody>
      </p:sp>
    </p:spTree>
    <p:extLst>
      <p:ext uri="{BB962C8B-B14F-4D97-AF65-F5344CB8AC3E}">
        <p14:creationId xmlns:p14="http://schemas.microsoft.com/office/powerpoint/2010/main" val="1303579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Blood Sugar</a:t>
            </a:r>
            <a:endParaRPr lang="en-US" dirty="0"/>
          </a:p>
        </p:txBody>
      </p:sp>
      <p:sp>
        <p:nvSpPr>
          <p:cNvPr id="3" name="Content Placeholder 2"/>
          <p:cNvSpPr>
            <a:spLocks noGrp="1"/>
          </p:cNvSpPr>
          <p:nvPr>
            <p:ph idx="1"/>
          </p:nvPr>
        </p:nvSpPr>
        <p:spPr/>
        <p:txBody>
          <a:bodyPr/>
          <a:lstStyle/>
          <a:p>
            <a:r>
              <a:rPr lang="en-US" dirty="0" smtClean="0">
                <a:sym typeface="Symbol"/>
              </a:rPr>
              <a:t> </a:t>
            </a:r>
            <a:r>
              <a:rPr lang="en-US" dirty="0" smtClean="0">
                <a:sym typeface="Symbol"/>
              </a:rPr>
              <a:t>cells secrete </a:t>
            </a:r>
            <a:r>
              <a:rPr lang="en-US" dirty="0" smtClean="0">
                <a:sym typeface="Symbol"/>
              </a:rPr>
              <a:t>glucagon when blood sugar is to low</a:t>
            </a:r>
          </a:p>
          <a:p>
            <a:pPr lvl="1"/>
            <a:r>
              <a:rPr lang="en-US" dirty="0" smtClean="0">
                <a:sym typeface="Symbol"/>
              </a:rPr>
              <a:t>Glycogen </a:t>
            </a:r>
            <a:r>
              <a:rPr lang="en-US" dirty="0" smtClean="0">
                <a:sym typeface="Wingdings" panose="05000000000000000000" pitchFamily="2" charset="2"/>
              </a:rPr>
              <a:t> glucose</a:t>
            </a:r>
          </a:p>
          <a:p>
            <a:pPr marL="342900" lvl="1" indent="-342900">
              <a:buFont typeface="Arial" panose="020B0604020202020204" pitchFamily="34" charset="0"/>
              <a:buChar char="•"/>
            </a:pPr>
            <a:r>
              <a:rPr lang="en-US" dirty="0" smtClean="0">
                <a:sym typeface="Symbol"/>
              </a:rPr>
              <a:t>  cells secrete insulin when the blood sugar rises </a:t>
            </a:r>
          </a:p>
          <a:p>
            <a:pPr marL="742950" lvl="2" indent="-342900"/>
            <a:r>
              <a:rPr lang="en-US" dirty="0" smtClean="0">
                <a:sym typeface="Symbol"/>
              </a:rPr>
              <a:t>Uptake of glucose in other tissues</a:t>
            </a:r>
            <a:endParaRPr lang="en-US" dirty="0" smtClean="0"/>
          </a:p>
          <a:p>
            <a:pPr lvl="1"/>
            <a:r>
              <a:rPr lang="en-US" dirty="0" smtClean="0">
                <a:sym typeface="Wingdings" panose="05000000000000000000" pitchFamily="2" charset="2"/>
              </a:rPr>
              <a:t>glucose  glycogen </a:t>
            </a:r>
          </a:p>
          <a:p>
            <a:endParaRPr lang="en-US" dirty="0"/>
          </a:p>
        </p:txBody>
      </p:sp>
    </p:spTree>
    <p:extLst>
      <p:ext uri="{BB962C8B-B14F-4D97-AF65-F5344CB8AC3E}">
        <p14:creationId xmlns:p14="http://schemas.microsoft.com/office/powerpoint/2010/main" val="4201521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Blood Sugar</a:t>
            </a:r>
            <a:endParaRPr lang="en-US" dirty="0"/>
          </a:p>
        </p:txBody>
      </p:sp>
      <p:sp>
        <p:nvSpPr>
          <p:cNvPr id="3" name="Content Placeholder 2"/>
          <p:cNvSpPr>
            <a:spLocks noGrp="1"/>
          </p:cNvSpPr>
          <p:nvPr>
            <p:ph idx="1"/>
          </p:nvPr>
        </p:nvSpPr>
        <p:spPr/>
        <p:txBody>
          <a:bodyPr/>
          <a:lstStyle/>
          <a:p>
            <a:r>
              <a:rPr lang="en-US" dirty="0" smtClean="0"/>
              <a:t>Type I Diabetes – can’t produce enough insulin</a:t>
            </a:r>
          </a:p>
          <a:p>
            <a:pPr lvl="1"/>
            <a:r>
              <a:rPr lang="en-US" dirty="0" smtClean="0"/>
              <a:t>Autoimmune </a:t>
            </a:r>
          </a:p>
          <a:p>
            <a:pPr marL="742950" lvl="2" indent="-342900"/>
            <a:r>
              <a:rPr lang="en-US" dirty="0" smtClean="0">
                <a:sym typeface="Symbol"/>
              </a:rPr>
              <a:t>  cells are destroyed </a:t>
            </a:r>
            <a:endParaRPr lang="en-US" dirty="0" smtClean="0">
              <a:sym typeface="Symbol"/>
            </a:endParaRPr>
          </a:p>
          <a:p>
            <a:pPr marL="742950" lvl="2" indent="-342900"/>
            <a:r>
              <a:rPr lang="en-US" dirty="0" smtClean="0">
                <a:sym typeface="Symbol"/>
              </a:rPr>
              <a:t>Treated by injections or implanted devices</a:t>
            </a:r>
          </a:p>
          <a:p>
            <a:pPr marL="742950" lvl="2" indent="-342900"/>
            <a:r>
              <a:rPr lang="en-US" dirty="0" smtClean="0">
                <a:sym typeface="Symbol"/>
              </a:rPr>
              <a:t>Possible use of stem cells to </a:t>
            </a:r>
            <a:r>
              <a:rPr lang="en-US" dirty="0">
                <a:sym typeface="Symbol"/>
              </a:rPr>
              <a:t>replace  cells </a:t>
            </a:r>
            <a:endParaRPr lang="en-US" dirty="0" smtClean="0">
              <a:sym typeface="Symbol"/>
            </a:endParaRPr>
          </a:p>
          <a:p>
            <a:pPr marL="342900" lvl="1" indent="-342900">
              <a:buFont typeface="Arial" panose="020B0604020202020204" pitchFamily="34" charset="0"/>
              <a:buChar char="•"/>
            </a:pPr>
            <a:r>
              <a:rPr lang="en-US" dirty="0" smtClean="0">
                <a:sym typeface="Symbol"/>
              </a:rPr>
              <a:t>Type II Diabetes - Body does not respond to insulin</a:t>
            </a:r>
          </a:p>
          <a:p>
            <a:pPr marL="742950" lvl="2" indent="-342900"/>
            <a:r>
              <a:rPr lang="en-US" dirty="0" smtClean="0">
                <a:sym typeface="Symbol"/>
              </a:rPr>
              <a:t>Deficiency of insulin receptors or glucose transporters</a:t>
            </a:r>
          </a:p>
          <a:p>
            <a:pPr marL="742950" lvl="2" indent="-342900"/>
            <a:r>
              <a:rPr lang="en-US" dirty="0" smtClean="0">
                <a:sym typeface="Symbol"/>
              </a:rPr>
              <a:t>Often caused by diet and </a:t>
            </a:r>
            <a:r>
              <a:rPr lang="en-US" dirty="0" smtClean="0">
                <a:sym typeface="Symbol"/>
              </a:rPr>
              <a:t>lifestyle</a:t>
            </a:r>
          </a:p>
          <a:p>
            <a:pPr marL="742950" lvl="2" indent="-342900"/>
            <a:r>
              <a:rPr lang="en-US" dirty="0" smtClean="0">
                <a:sym typeface="Symbol"/>
              </a:rPr>
              <a:t>Treated by modifying diet and lifestyle </a:t>
            </a:r>
            <a:endParaRPr lang="en-US" dirty="0" smtClean="0">
              <a:sym typeface="Symbol"/>
            </a:endParaRPr>
          </a:p>
          <a:p>
            <a:pPr marL="342900" lvl="1" indent="-342900">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915360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Body Temperature</a:t>
            </a:r>
            <a:endParaRPr lang="en-US" dirty="0"/>
          </a:p>
        </p:txBody>
      </p:sp>
      <p:sp>
        <p:nvSpPr>
          <p:cNvPr id="3" name="Content Placeholder 2"/>
          <p:cNvSpPr>
            <a:spLocks noGrp="1"/>
          </p:cNvSpPr>
          <p:nvPr>
            <p:ph idx="1"/>
          </p:nvPr>
        </p:nvSpPr>
        <p:spPr/>
        <p:txBody>
          <a:bodyPr/>
          <a:lstStyle/>
          <a:p>
            <a:r>
              <a:rPr lang="en-US" dirty="0" smtClean="0"/>
              <a:t>Thyroid gland </a:t>
            </a:r>
            <a:r>
              <a:rPr lang="en-US" dirty="0" smtClean="0">
                <a:sym typeface="Wingdings" panose="05000000000000000000" pitchFamily="2" charset="2"/>
              </a:rPr>
              <a:t> thyroxin</a:t>
            </a:r>
          </a:p>
          <a:p>
            <a:pPr lvl="1"/>
            <a:r>
              <a:rPr lang="en-US" dirty="0" smtClean="0">
                <a:sym typeface="Wingdings" panose="05000000000000000000" pitchFamily="2" charset="2"/>
              </a:rPr>
              <a:t>Thyroxin contains iodine</a:t>
            </a:r>
          </a:p>
          <a:p>
            <a:pPr lvl="1"/>
            <a:r>
              <a:rPr lang="en-US" dirty="0" smtClean="0">
                <a:sym typeface="Wingdings" panose="05000000000000000000" pitchFamily="2" charset="2"/>
              </a:rPr>
              <a:t>Targets most cells</a:t>
            </a:r>
          </a:p>
          <a:p>
            <a:pPr lvl="1"/>
            <a:r>
              <a:rPr lang="en-US" dirty="0" smtClean="0">
                <a:sym typeface="Wingdings" panose="05000000000000000000" pitchFamily="2" charset="2"/>
              </a:rPr>
              <a:t>Regulates the metabolic rate</a:t>
            </a:r>
          </a:p>
          <a:p>
            <a:pPr lvl="2"/>
            <a:r>
              <a:rPr lang="en-US" dirty="0" smtClean="0">
                <a:sym typeface="Wingdings" panose="05000000000000000000" pitchFamily="2" charset="2"/>
              </a:rPr>
              <a:t>High MR increases generation of body heat</a:t>
            </a:r>
          </a:p>
          <a:p>
            <a:endParaRPr lang="en-US" dirty="0"/>
          </a:p>
        </p:txBody>
      </p:sp>
    </p:spTree>
    <p:extLst>
      <p:ext uri="{BB962C8B-B14F-4D97-AF65-F5344CB8AC3E}">
        <p14:creationId xmlns:p14="http://schemas.microsoft.com/office/powerpoint/2010/main" val="4032222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Body Temperature</a:t>
            </a:r>
            <a:endParaRPr lang="en-US" dirty="0"/>
          </a:p>
        </p:txBody>
      </p:sp>
      <p:sp>
        <p:nvSpPr>
          <p:cNvPr id="3" name="Content Placeholder 2"/>
          <p:cNvSpPr>
            <a:spLocks noGrp="1"/>
          </p:cNvSpPr>
          <p:nvPr>
            <p:ph idx="1"/>
          </p:nvPr>
        </p:nvSpPr>
        <p:spPr/>
        <p:txBody>
          <a:bodyPr/>
          <a:lstStyle/>
          <a:p>
            <a:r>
              <a:rPr lang="en-US" dirty="0" smtClean="0"/>
              <a:t>Consequences of iodine deficiency</a:t>
            </a:r>
          </a:p>
          <a:p>
            <a:pPr lvl="1"/>
            <a:r>
              <a:rPr lang="en-US" dirty="0" smtClean="0"/>
              <a:t>Lethargy </a:t>
            </a:r>
          </a:p>
          <a:p>
            <a:pPr lvl="1"/>
            <a:r>
              <a:rPr lang="en-US" dirty="0" smtClean="0"/>
              <a:t>Depression</a:t>
            </a:r>
          </a:p>
          <a:p>
            <a:pPr lvl="1"/>
            <a:r>
              <a:rPr lang="en-US" dirty="0" smtClean="0"/>
              <a:t>Weight gain (slower metabolism)</a:t>
            </a:r>
          </a:p>
          <a:p>
            <a:pPr lvl="1"/>
            <a:r>
              <a:rPr lang="en-US" dirty="0" smtClean="0"/>
              <a:t>Feeling cold</a:t>
            </a:r>
          </a:p>
          <a:p>
            <a:pPr lvl="1"/>
            <a:r>
              <a:rPr lang="en-US" dirty="0" smtClean="0"/>
              <a:t>Constipation</a:t>
            </a:r>
            <a:endParaRPr lang="en-US" dirty="0"/>
          </a:p>
        </p:txBody>
      </p:sp>
    </p:spTree>
    <p:extLst>
      <p:ext uri="{BB962C8B-B14F-4D97-AF65-F5344CB8AC3E}">
        <p14:creationId xmlns:p14="http://schemas.microsoft.com/office/powerpoint/2010/main" val="1030395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Appetite </a:t>
            </a:r>
            <a:endParaRPr lang="en-US" dirty="0"/>
          </a:p>
        </p:txBody>
      </p:sp>
      <p:sp>
        <p:nvSpPr>
          <p:cNvPr id="3" name="Content Placeholder 2"/>
          <p:cNvSpPr>
            <a:spLocks noGrp="1"/>
          </p:cNvSpPr>
          <p:nvPr>
            <p:ph idx="1"/>
          </p:nvPr>
        </p:nvSpPr>
        <p:spPr/>
        <p:txBody>
          <a:bodyPr>
            <a:normAutofit/>
          </a:bodyPr>
          <a:lstStyle/>
          <a:p>
            <a:r>
              <a:rPr lang="en-US" dirty="0" smtClean="0"/>
              <a:t>Controlled by concentration of leptin  in blood</a:t>
            </a:r>
          </a:p>
          <a:p>
            <a:pPr lvl="1"/>
            <a:r>
              <a:rPr lang="en-US" dirty="0" smtClean="0"/>
              <a:t>Determined by amount of adipose and food intake</a:t>
            </a:r>
          </a:p>
          <a:p>
            <a:pPr lvl="1"/>
            <a:r>
              <a:rPr lang="en-US" dirty="0" smtClean="0"/>
              <a:t>Adipose </a:t>
            </a:r>
            <a:r>
              <a:rPr lang="en-US" dirty="0" smtClean="0">
                <a:sym typeface="Wingdings" panose="05000000000000000000" pitchFamily="2" charset="2"/>
              </a:rPr>
              <a:t> leptin </a:t>
            </a:r>
          </a:p>
          <a:p>
            <a:pPr lvl="1"/>
            <a:r>
              <a:rPr lang="en-US" dirty="0" smtClean="0">
                <a:sym typeface="Wingdings" panose="05000000000000000000" pitchFamily="2" charset="2"/>
              </a:rPr>
              <a:t>Target is hypothalamus</a:t>
            </a:r>
          </a:p>
          <a:p>
            <a:pPr lvl="2"/>
            <a:r>
              <a:rPr lang="en-US" dirty="0" smtClean="0">
                <a:sym typeface="Wingdings" panose="05000000000000000000" pitchFamily="2" charset="2"/>
              </a:rPr>
              <a:t>Specifically the part that helps control appetite</a:t>
            </a:r>
          </a:p>
          <a:p>
            <a:pPr lvl="1"/>
            <a:r>
              <a:rPr lang="en-US" dirty="0" smtClean="0">
                <a:sym typeface="Wingdings" panose="05000000000000000000" pitchFamily="2" charset="2"/>
              </a:rPr>
              <a:t>Increase in adipose = increase in leptin = long term appetite inhibition and reduction in food intake</a:t>
            </a:r>
            <a:r>
              <a:rPr lang="en-US" dirty="0" smtClean="0"/>
              <a:t> </a:t>
            </a:r>
            <a:endParaRPr lang="en-US" dirty="0"/>
          </a:p>
        </p:txBody>
      </p:sp>
    </p:spTree>
    <p:extLst>
      <p:ext uri="{BB962C8B-B14F-4D97-AF65-F5344CB8AC3E}">
        <p14:creationId xmlns:p14="http://schemas.microsoft.com/office/powerpoint/2010/main" val="580798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Appetite </a:t>
            </a:r>
            <a:endParaRPr lang="en-US" dirty="0"/>
          </a:p>
        </p:txBody>
      </p:sp>
      <p:sp>
        <p:nvSpPr>
          <p:cNvPr id="3" name="Content Placeholder 2"/>
          <p:cNvSpPr>
            <a:spLocks noGrp="1"/>
          </p:cNvSpPr>
          <p:nvPr>
            <p:ph idx="1"/>
          </p:nvPr>
        </p:nvSpPr>
        <p:spPr/>
        <p:txBody>
          <a:bodyPr/>
          <a:lstStyle/>
          <a:p>
            <a:r>
              <a:rPr lang="en-US" dirty="0" smtClean="0"/>
              <a:t>Experiments on mice</a:t>
            </a:r>
          </a:p>
          <a:p>
            <a:pPr lvl="1"/>
            <a:r>
              <a:rPr lang="en-US" dirty="0" smtClean="0"/>
              <a:t>A strain of mice (with two recessive alleles </a:t>
            </a:r>
            <a:r>
              <a:rPr lang="en-US" dirty="0" err="1" smtClean="0"/>
              <a:t>ob</a:t>
            </a:r>
            <a:r>
              <a:rPr lang="en-US" dirty="0" smtClean="0"/>
              <a:t>/</a:t>
            </a:r>
            <a:r>
              <a:rPr lang="en-US" dirty="0" err="1" smtClean="0"/>
              <a:t>ob</a:t>
            </a:r>
            <a:r>
              <a:rPr lang="en-US" dirty="0" smtClean="0"/>
              <a:t>) had increased feeding and adipose tissue through weight gain. </a:t>
            </a:r>
          </a:p>
          <a:p>
            <a:pPr lvl="1"/>
            <a:r>
              <a:rPr lang="en-US" dirty="0" smtClean="0"/>
              <a:t>Wild type mice had a gene that supported the production of leptin</a:t>
            </a:r>
          </a:p>
          <a:p>
            <a:pPr lvl="1"/>
            <a:r>
              <a:rPr lang="en-US" dirty="0" smtClean="0"/>
              <a:t>Ob/</a:t>
            </a:r>
            <a:r>
              <a:rPr lang="en-US" dirty="0" err="1" smtClean="0"/>
              <a:t>ob</a:t>
            </a:r>
            <a:r>
              <a:rPr lang="en-US" dirty="0" smtClean="0"/>
              <a:t> mice can not produce leptin</a:t>
            </a:r>
          </a:p>
          <a:p>
            <a:pPr lvl="1"/>
            <a:r>
              <a:rPr lang="en-US" dirty="0" smtClean="0"/>
              <a:t>Injections of leptin showed a decrease in </a:t>
            </a:r>
            <a:r>
              <a:rPr lang="en-US" dirty="0" err="1" smtClean="0"/>
              <a:t>appitite</a:t>
            </a:r>
            <a:r>
              <a:rPr lang="en-US" dirty="0" smtClean="0"/>
              <a:t> and body mass</a:t>
            </a:r>
          </a:p>
          <a:p>
            <a:pPr lvl="1"/>
            <a:endParaRPr lang="en-US" dirty="0"/>
          </a:p>
        </p:txBody>
      </p:sp>
    </p:spTree>
    <p:extLst>
      <p:ext uri="{BB962C8B-B14F-4D97-AF65-F5344CB8AC3E}">
        <p14:creationId xmlns:p14="http://schemas.microsoft.com/office/powerpoint/2010/main" val="2815200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Appetite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discovery in mice led to the idea that we could treat obesity in humans</a:t>
            </a:r>
          </a:p>
          <a:p>
            <a:pPr lvl="1"/>
            <a:r>
              <a:rPr lang="en-US" dirty="0" smtClean="0"/>
              <a:t>A clinical trial was done with 73 obese volunteers</a:t>
            </a:r>
          </a:p>
          <a:p>
            <a:pPr lvl="1"/>
            <a:r>
              <a:rPr lang="en-US" dirty="0" smtClean="0"/>
              <a:t>Injected with leptin or placebo</a:t>
            </a:r>
          </a:p>
          <a:p>
            <a:pPr lvl="1"/>
            <a:r>
              <a:rPr lang="en-US" dirty="0" smtClean="0"/>
              <a:t>Swelling and skin irritation</a:t>
            </a:r>
          </a:p>
          <a:p>
            <a:pPr lvl="1"/>
            <a:r>
              <a:rPr lang="en-US" dirty="0" smtClean="0"/>
              <a:t>Group with leptin had a larger but highly variable decrease in body mass </a:t>
            </a:r>
          </a:p>
          <a:p>
            <a:r>
              <a:rPr lang="en-US" dirty="0" smtClean="0"/>
              <a:t>Ob/</a:t>
            </a:r>
            <a:r>
              <a:rPr lang="en-US" dirty="0" err="1" smtClean="0"/>
              <a:t>ob</a:t>
            </a:r>
            <a:r>
              <a:rPr lang="en-US" dirty="0" smtClean="0"/>
              <a:t> mice don’t produce leptin but this is not true of obese humans</a:t>
            </a:r>
          </a:p>
          <a:p>
            <a:pPr lvl="1"/>
            <a:r>
              <a:rPr lang="en-US" dirty="0" smtClean="0"/>
              <a:t>Other option is that the target cells have become resistant</a:t>
            </a:r>
          </a:p>
          <a:p>
            <a:endParaRPr lang="en-US" dirty="0" smtClean="0"/>
          </a:p>
          <a:p>
            <a:endParaRPr lang="en-US" dirty="0" smtClean="0"/>
          </a:p>
        </p:txBody>
      </p:sp>
    </p:spTree>
    <p:extLst>
      <p:ext uri="{BB962C8B-B14F-4D97-AF65-F5344CB8AC3E}">
        <p14:creationId xmlns:p14="http://schemas.microsoft.com/office/powerpoint/2010/main" val="27713864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1158</Words>
  <Application>Microsoft Office PowerPoint</Application>
  <PresentationFormat>On-screen Show (4:3)</PresentationFormat>
  <Paragraphs>156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The Reproductive System</vt:lpstr>
      <vt:lpstr>Maintaining Blood Sugar</vt:lpstr>
      <vt:lpstr>Maintaining Blood Sugar</vt:lpstr>
      <vt:lpstr>Maintaining Blood Sugar</vt:lpstr>
      <vt:lpstr>Maintaining Body Temperature</vt:lpstr>
      <vt:lpstr>Maintaining Body Temperature</vt:lpstr>
      <vt:lpstr>Appetite </vt:lpstr>
      <vt:lpstr>Appetite </vt:lpstr>
      <vt:lpstr>Appetite</vt:lpstr>
      <vt:lpstr>Circadian Rhythms </vt:lpstr>
      <vt:lpstr>Circadian Rhythms </vt:lpstr>
      <vt:lpstr>Circadian Rhythms </vt:lpstr>
      <vt:lpstr>The Reproductive system</vt:lpstr>
      <vt:lpstr>How do males become male?</vt:lpstr>
      <vt:lpstr>Testosterone</vt:lpstr>
      <vt:lpstr>Testosterone </vt:lpstr>
      <vt:lpstr>Now on to the more difficult gender…</vt:lpstr>
      <vt:lpstr>Estrogen and Progesterone</vt:lpstr>
      <vt:lpstr>The Menstrual Cycle</vt:lpstr>
      <vt:lpstr>The Menstrual Cycle</vt:lpstr>
      <vt:lpstr>The Menstrual Cycle </vt:lpstr>
      <vt:lpstr>PowerPoint Presentation</vt:lpstr>
      <vt:lpstr>Skills</vt:lpstr>
      <vt:lpstr>Applications</vt:lpstr>
      <vt:lpstr>IVF</vt:lpstr>
      <vt:lpstr>IVF</vt:lpstr>
      <vt:lpstr>William Harvey</vt:lpstr>
    </vt:vector>
  </TitlesOfParts>
  <Company>Onslow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Reproductive System</dc:title>
  <dc:creator>Kelly L. Smith</dc:creator>
  <cp:lastModifiedBy>Kelly L. Smith</cp:lastModifiedBy>
  <cp:revision>19</cp:revision>
  <dcterms:created xsi:type="dcterms:W3CDTF">2015-11-06T16:41:39Z</dcterms:created>
  <dcterms:modified xsi:type="dcterms:W3CDTF">2015-11-08T21:41:04Z</dcterms:modified>
</cp:coreProperties>
</file>