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0" r:id="rId3"/>
    <p:sldId id="257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77" r:id="rId14"/>
    <p:sldId id="267" r:id="rId15"/>
    <p:sldId id="270" r:id="rId16"/>
    <p:sldId id="268" r:id="rId17"/>
    <p:sldId id="269" r:id="rId18"/>
    <p:sldId id="271" r:id="rId19"/>
    <p:sldId id="279" r:id="rId20"/>
    <p:sldId id="280" r:id="rId21"/>
    <p:sldId id="272" r:id="rId22"/>
    <p:sldId id="276" r:id="rId23"/>
    <p:sldId id="273" r:id="rId24"/>
    <p:sldId id="274" r:id="rId25"/>
    <p:sldId id="282" r:id="rId26"/>
    <p:sldId id="281" r:id="rId27"/>
    <p:sldId id="291" r:id="rId28"/>
    <p:sldId id="283" r:id="rId29"/>
    <p:sldId id="284" r:id="rId30"/>
    <p:sldId id="285" r:id="rId31"/>
    <p:sldId id="286" r:id="rId32"/>
    <p:sldId id="288" r:id="rId33"/>
    <p:sldId id="289" r:id="rId34"/>
    <p:sldId id="275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A024F2-8ACE-497C-8D17-1A259D5F717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F9F553-2B35-40AC-8041-3CCAF8842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73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1FA718-5FDD-449E-B250-407FC5CC8D77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6672AF-F490-4BE7-B8C1-926CE3ADF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4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DD1DDF-3ADC-4319-B5A2-E41865CF8EA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D39E107-D883-42C0-A7A7-3C9C037F9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//commons.wikimedia.org/wiki/File:Carbonic_anhydrase_reaction_in_tissue.sv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2.1-2.7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Chemistry of Life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biochemical reactions take place in solution where water is the solvent</a:t>
            </a:r>
          </a:p>
          <a:p>
            <a:pPr lvl="1"/>
            <a:r>
              <a:rPr lang="en-US" dirty="0" smtClean="0"/>
              <a:t>Condensation/dehydration</a:t>
            </a:r>
          </a:p>
          <a:p>
            <a:pPr lvl="1"/>
            <a:r>
              <a:rPr lang="en-US" dirty="0" smtClean="0"/>
              <a:t>hydrolysis</a:t>
            </a:r>
          </a:p>
          <a:p>
            <a:r>
              <a:rPr lang="en-US" dirty="0" smtClean="0"/>
              <a:t>The cytoplasm is largely water and all cells exist in a medium which is water based e.g. tissue fluid, blood, pond.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v inorganic compounds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Organic molecules are found in living things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Inorganic molecules are not found in living things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Molecules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Polymers and Monomers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Carbohydrates</a:t>
            </a:r>
          </a:p>
          <a:p>
            <a:r>
              <a:rPr lang="en-US" dirty="0" smtClean="0"/>
              <a:t>Lipids </a:t>
            </a:r>
          </a:p>
          <a:p>
            <a:r>
              <a:rPr lang="en-US" dirty="0" smtClean="0"/>
              <a:t>Proteins </a:t>
            </a:r>
          </a:p>
          <a:p>
            <a:r>
              <a:rPr lang="en-US" dirty="0" smtClean="0"/>
              <a:t>Nucleic Acids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Condensation and Hydrolysis</a:t>
            </a:r>
            <a:endParaRPr lang="en-US" dirty="0"/>
          </a:p>
        </p:txBody>
      </p:sp>
      <p:pic>
        <p:nvPicPr>
          <p:cNvPr id="33794" name="Picture 2" descr="http://click4biology.info/c4b/3/images/3.2/polymeris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068" y="2075293"/>
            <a:ext cx="6534150" cy="446554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830" y="5486400"/>
            <a:ext cx="3122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Catabolism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Anabolism  (Add)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term energy</a:t>
            </a:r>
          </a:p>
          <a:p>
            <a:r>
              <a:rPr lang="en-US" dirty="0" smtClean="0"/>
              <a:t>Monosaccharides</a:t>
            </a:r>
          </a:p>
          <a:p>
            <a:pPr lvl="2"/>
            <a:r>
              <a:rPr lang="en-US" dirty="0" smtClean="0"/>
              <a:t>Glucose </a:t>
            </a:r>
          </a:p>
          <a:p>
            <a:pPr lvl="2"/>
            <a:r>
              <a:rPr lang="en-US" dirty="0" smtClean="0"/>
              <a:t>Fructose</a:t>
            </a:r>
            <a:endParaRPr lang="en-US" dirty="0"/>
          </a:p>
          <a:p>
            <a:pPr lvl="2"/>
            <a:r>
              <a:rPr lang="en-US" dirty="0"/>
              <a:t>Galactose </a:t>
            </a:r>
            <a:endParaRPr lang="en-US" dirty="0" smtClean="0"/>
          </a:p>
          <a:p>
            <a:pPr marL="704088" lvl="2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disaccharides</a:t>
            </a:r>
          </a:p>
          <a:p>
            <a:pPr lvl="1"/>
            <a:r>
              <a:rPr lang="en-US" dirty="0" smtClean="0"/>
              <a:t>Maltose</a:t>
            </a:r>
          </a:p>
          <a:p>
            <a:pPr lvl="1"/>
            <a:r>
              <a:rPr lang="en-US" dirty="0" smtClean="0"/>
              <a:t>Lactose  </a:t>
            </a:r>
          </a:p>
          <a:p>
            <a:pPr lvl="1"/>
            <a:r>
              <a:rPr lang="en-US" dirty="0" smtClean="0"/>
              <a:t>Sucrose</a:t>
            </a:r>
          </a:p>
          <a:p>
            <a:r>
              <a:rPr lang="en-US" dirty="0" smtClean="0"/>
              <a:t>Important polysaccharides </a:t>
            </a:r>
          </a:p>
          <a:p>
            <a:pPr lvl="1"/>
            <a:r>
              <a:rPr lang="en-US" dirty="0" smtClean="0"/>
              <a:t>Starch  </a:t>
            </a:r>
          </a:p>
          <a:p>
            <a:pPr lvl="1"/>
            <a:r>
              <a:rPr lang="en-US" dirty="0" smtClean="0"/>
              <a:t>Cellulose  </a:t>
            </a:r>
          </a:p>
          <a:p>
            <a:pPr lvl="1"/>
            <a:r>
              <a:rPr lang="en-US" dirty="0" smtClean="0"/>
              <a:t>Glycogen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Carbohydrates you need to be able to identify</a:t>
            </a:r>
          </a:p>
          <a:p>
            <a:pPr lvl="1"/>
            <a:r>
              <a:rPr lang="en-US" dirty="0" smtClean="0"/>
              <a:t>Both </a:t>
            </a:r>
            <a:r>
              <a:rPr lang="en-US" dirty="0" err="1" smtClean="0"/>
              <a:t>monosaccharides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click4biology.info/c4b/3/images/3.2/gluco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3048000" cy="2505561"/>
          </a:xfrm>
          <a:prstGeom prst="rect">
            <a:avLst/>
          </a:prstGeom>
          <a:noFill/>
        </p:spPr>
      </p:pic>
      <p:pic>
        <p:nvPicPr>
          <p:cNvPr id="1028" name="Picture 4" descr="http://click4biology.info/c4b/3/images/3.2/ribulos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6025" y="4495800"/>
            <a:ext cx="2847975" cy="2159603"/>
          </a:xfrm>
          <a:prstGeom prst="rect">
            <a:avLst/>
          </a:prstGeom>
          <a:noFill/>
        </p:spPr>
      </p:pic>
      <p:pic>
        <p:nvPicPr>
          <p:cNvPr id="1030" name="Picture 6" descr="http://click4biology.info/c4b/3/images/3.2/glucose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199" y="3514758"/>
            <a:ext cx="2009775" cy="1200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Insulation</a:t>
            </a:r>
          </a:p>
          <a:p>
            <a:r>
              <a:rPr lang="en-US" dirty="0" smtClean="0"/>
              <a:t>Energy storage</a:t>
            </a:r>
          </a:p>
          <a:p>
            <a:r>
              <a:rPr lang="en-US" dirty="0" smtClean="0"/>
              <a:t>Buoyancy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Steriods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pic>
        <p:nvPicPr>
          <p:cNvPr id="26628" name="Picture 4" descr="http://click4biology.info/c4b/3/images/3.2/fatyaci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414" y="5229224"/>
            <a:ext cx="4076691" cy="457201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432352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http://click4biology.info/c4b/3/images/3.2/UnsatF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619374"/>
            <a:ext cx="3546087" cy="10096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191491" y="4379387"/>
            <a:ext cx="152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94768" y="1371600"/>
            <a:ext cx="3342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Unsaturated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6784" y="4010055"/>
            <a:ext cx="289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 or monounsaturated?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 and Trans isomers of unsaturated fatty acids</a:t>
            </a:r>
          </a:p>
        </p:txBody>
      </p:sp>
      <p:pic>
        <p:nvPicPr>
          <p:cNvPr id="1026" name="Picture 2" descr="http://www.theauberginechef.com/wp-content/uploads/2011/07/Cis-and-Trans-Fatty-Acids-with-tex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3200400" cy="295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tutorvista.com/cms/images/81/oleic-ac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50483"/>
            <a:ext cx="368617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4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and Water</a:t>
            </a:r>
          </a:p>
          <a:p>
            <a:r>
              <a:rPr lang="en-US" dirty="0" smtClean="0"/>
              <a:t>Carbohydrates</a:t>
            </a:r>
          </a:p>
          <a:p>
            <a:r>
              <a:rPr lang="en-US" dirty="0" smtClean="0"/>
              <a:t>Lipids</a:t>
            </a:r>
          </a:p>
          <a:p>
            <a:r>
              <a:rPr lang="en-US" dirty="0" smtClean="0"/>
              <a:t>Proteins</a:t>
            </a:r>
          </a:p>
          <a:p>
            <a:r>
              <a:rPr lang="en-US" dirty="0" smtClean="0"/>
              <a:t>Nucleic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02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Fatty acids are </a:t>
            </a:r>
            <a:r>
              <a:rPr lang="en-US" dirty="0"/>
              <a:t>part of triglycerides and phospholipids </a:t>
            </a:r>
          </a:p>
          <a:p>
            <a:pPr lvl="1"/>
            <a:r>
              <a:rPr lang="en-US" dirty="0"/>
              <a:t>Triglyceride has a glycerol back bone and three fatty acids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50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water fatty acids orient themselves in to a sphere shape called a micelle </a:t>
            </a:r>
          </a:p>
          <a:p>
            <a:pPr lvl="1"/>
            <a:r>
              <a:rPr lang="en-US" dirty="0" smtClean="0"/>
              <a:t>Hydrophilic</a:t>
            </a:r>
          </a:p>
          <a:p>
            <a:pPr lvl="1"/>
            <a:r>
              <a:rPr lang="en-US" dirty="0" smtClean="0"/>
              <a:t>Hydrophobic</a:t>
            </a:r>
            <a:endParaRPr lang="en-US" dirty="0"/>
          </a:p>
        </p:txBody>
      </p:sp>
      <p:pic>
        <p:nvPicPr>
          <p:cNvPr id="29698" name="Picture 2" descr="http://click4biology.info/c4b/3/images/3.2/micel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352800"/>
            <a:ext cx="4648200" cy="3176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Carbs</a:t>
            </a:r>
            <a:r>
              <a:rPr lang="en-US" dirty="0" smtClean="0"/>
              <a:t> v Lipids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Carbs</a:t>
            </a:r>
            <a:r>
              <a:rPr lang="en-US" dirty="0" smtClean="0"/>
              <a:t> and lipids both store energy but there are some differences</a:t>
            </a:r>
          </a:p>
          <a:p>
            <a:pPr lvl="1"/>
            <a:r>
              <a:rPr lang="en-US" dirty="0" smtClean="0"/>
              <a:t>Ease of digestion</a:t>
            </a:r>
          </a:p>
          <a:p>
            <a:pPr lvl="1"/>
            <a:r>
              <a:rPr lang="en-US" dirty="0" smtClean="0"/>
              <a:t>Speed of energy release</a:t>
            </a:r>
          </a:p>
          <a:p>
            <a:pPr lvl="1"/>
            <a:r>
              <a:rPr lang="en-US" dirty="0" smtClean="0"/>
              <a:t>Solubility in water</a:t>
            </a:r>
          </a:p>
          <a:p>
            <a:pPr lvl="1"/>
            <a:r>
              <a:rPr lang="en-US" dirty="0" smtClean="0"/>
              <a:t>Amount of energy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Proteins play many roles in our bodies</a:t>
            </a:r>
          </a:p>
          <a:p>
            <a:pPr lvl="1"/>
            <a:r>
              <a:rPr lang="en-US" dirty="0" smtClean="0"/>
              <a:t>Enzymes</a:t>
            </a:r>
          </a:p>
          <a:p>
            <a:pPr lvl="1"/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Transportation</a:t>
            </a:r>
          </a:p>
          <a:p>
            <a:r>
              <a:rPr lang="en-US" dirty="0" smtClean="0"/>
              <a:t>They are made up of amino acids </a:t>
            </a:r>
          </a:p>
          <a:p>
            <a:pPr lvl="1"/>
            <a:r>
              <a:rPr lang="en-US" dirty="0" smtClean="0"/>
              <a:t>There are 20 in living things </a:t>
            </a:r>
          </a:p>
          <a:p>
            <a:pPr lvl="1"/>
            <a:r>
              <a:rPr lang="en-US" dirty="0" smtClean="0"/>
              <a:t>Each amino acids has a similar structure except for the R group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 </a:t>
            </a:r>
            <a:endParaRPr lang="en-US" dirty="0"/>
          </a:p>
        </p:txBody>
      </p:sp>
      <p:pic>
        <p:nvPicPr>
          <p:cNvPr id="30722" name="Picture 2" descr="http://click4biology.info/c4b/3/images/3.2/a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3429000" cy="2057401"/>
          </a:xfrm>
          <a:prstGeom prst="rect">
            <a:avLst/>
          </a:prstGeom>
          <a:noFill/>
        </p:spPr>
      </p:pic>
      <p:pic>
        <p:nvPicPr>
          <p:cNvPr id="30724" name="Picture 4" descr="http://click4biology.info/c4b/3/images/3.2/glyc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95400"/>
            <a:ext cx="3581400" cy="2009080"/>
          </a:xfrm>
          <a:prstGeom prst="rect">
            <a:avLst/>
          </a:prstGeom>
          <a:noFill/>
        </p:spPr>
      </p:pic>
      <p:pic>
        <p:nvPicPr>
          <p:cNvPr id="30726" name="Picture 6" descr="http://click4biology.info/c4b/3/images/3.2/Alani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267200"/>
            <a:ext cx="3048000" cy="223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8229600" cy="1066800"/>
          </a:xfrm>
        </p:spPr>
        <p:txBody>
          <a:bodyPr/>
          <a:lstStyle/>
          <a:p>
            <a:r>
              <a:rPr lang="en-US" dirty="0" smtClean="0"/>
              <a:t>Peptide Bonds</a:t>
            </a:r>
            <a:endParaRPr lang="en-US" dirty="0"/>
          </a:p>
        </p:txBody>
      </p:sp>
      <p:pic>
        <p:nvPicPr>
          <p:cNvPr id="83970" name="Picture 2" descr="http://click4biology.info/c4b/3/images/3.2/dipeptid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33400"/>
            <a:ext cx="4936630" cy="61477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21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Amino acids can be linked together in any sequence giving a huge range of possible polypeptides.</a:t>
            </a:r>
          </a:p>
          <a:p>
            <a:r>
              <a:rPr lang="en-US" dirty="0" smtClean="0"/>
              <a:t>A </a:t>
            </a:r>
            <a:r>
              <a:rPr lang="en-US" dirty="0"/>
              <a:t>protein may consist of a single polypeptide or more than one polypeptide linked </a:t>
            </a:r>
            <a:r>
              <a:rPr lang="en-US" dirty="0" smtClean="0"/>
              <a:t>together</a:t>
            </a:r>
            <a:endParaRPr lang="en-US" dirty="0"/>
          </a:p>
          <a:p>
            <a:r>
              <a:rPr lang="en-US" dirty="0"/>
              <a:t>The amino acid sequence determines the three-dimensional conformation of a protein.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9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Rubisco</a:t>
            </a:r>
            <a:endParaRPr lang="en-US" dirty="0" smtClean="0"/>
          </a:p>
          <a:p>
            <a:r>
              <a:rPr lang="en-US" dirty="0" smtClean="0"/>
              <a:t>Insulin</a:t>
            </a:r>
          </a:p>
          <a:p>
            <a:r>
              <a:rPr lang="en-US" dirty="0" smtClean="0"/>
              <a:t>Immunoglobulins</a:t>
            </a:r>
          </a:p>
          <a:p>
            <a:r>
              <a:rPr lang="en-US" dirty="0" smtClean="0"/>
              <a:t>Rhodopsin</a:t>
            </a:r>
          </a:p>
          <a:p>
            <a:r>
              <a:rPr lang="en-US" dirty="0"/>
              <a:t>C</a:t>
            </a:r>
            <a:r>
              <a:rPr lang="en-US" dirty="0" smtClean="0"/>
              <a:t>ollagen </a:t>
            </a:r>
          </a:p>
          <a:p>
            <a:r>
              <a:rPr lang="en-US" dirty="0" smtClean="0"/>
              <a:t>Spider silk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8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3505200" cy="4325112"/>
          </a:xfrm>
        </p:spPr>
        <p:txBody>
          <a:bodyPr/>
          <a:lstStyle/>
          <a:p>
            <a:r>
              <a:rPr lang="en-US" dirty="0"/>
              <a:t>Enzymes area protein that lowers the activation energy of a reaction</a:t>
            </a:r>
          </a:p>
          <a:p>
            <a:pPr lvl="1"/>
            <a:r>
              <a:rPr lang="en-US" dirty="0"/>
              <a:t>Speeds up reactions </a:t>
            </a:r>
          </a:p>
          <a:p>
            <a:pPr lvl="1"/>
            <a:r>
              <a:rPr lang="en-US" dirty="0"/>
              <a:t>Called a catalyst 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4" descr="Carbonic anhydrase reaction in tissue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398" y="2209800"/>
            <a:ext cx="5506602" cy="431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787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 (Enzymes)</a:t>
            </a:r>
            <a:endParaRPr lang="en-US" dirty="0"/>
          </a:p>
        </p:txBody>
      </p:sp>
      <p:pic>
        <p:nvPicPr>
          <p:cNvPr id="6" name="Picture 2" descr="http://www.sciencegeek.net/Biology/review/graphics/Unit2/enzym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33600"/>
            <a:ext cx="6172200" cy="4005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78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frequently occurring elements </a:t>
            </a:r>
          </a:p>
          <a:p>
            <a:pPr lvl="1"/>
            <a:r>
              <a:rPr lang="en-US" dirty="0" smtClean="0"/>
              <a:t>C,H,O,N</a:t>
            </a:r>
          </a:p>
          <a:p>
            <a:r>
              <a:rPr lang="en-US" dirty="0" smtClean="0"/>
              <a:t>Other important elements</a:t>
            </a:r>
          </a:p>
          <a:p>
            <a:pPr lvl="1"/>
            <a:r>
              <a:rPr lang="en-US" dirty="0" smtClean="0"/>
              <a:t>S </a:t>
            </a:r>
          </a:p>
          <a:p>
            <a:pPr lvl="1"/>
            <a:r>
              <a:rPr lang="en-US" dirty="0" smtClean="0"/>
              <a:t>Ca </a:t>
            </a:r>
          </a:p>
          <a:p>
            <a:pPr lvl="1"/>
            <a:r>
              <a:rPr lang="en-US" dirty="0" smtClean="0"/>
              <a:t>Fe </a:t>
            </a:r>
            <a:endParaRPr lang="en-US" dirty="0"/>
          </a:p>
          <a:p>
            <a:pPr lvl="1"/>
            <a:r>
              <a:rPr lang="en-US" dirty="0" smtClean="0"/>
              <a:t>Na </a:t>
            </a:r>
          </a:p>
          <a:p>
            <a:pPr lvl="1"/>
            <a:r>
              <a:rPr lang="en-US" dirty="0" smtClean="0"/>
              <a:t>P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Proteins (Enzymes)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that effect enzyme activity</a:t>
            </a:r>
          </a:p>
          <a:p>
            <a:pPr lvl="1"/>
            <a:r>
              <a:rPr lang="en-US" dirty="0" smtClean="0"/>
              <a:t>Temp</a:t>
            </a:r>
          </a:p>
          <a:p>
            <a:pPr lvl="1"/>
            <a:r>
              <a:rPr lang="en-US" dirty="0" smtClean="0"/>
              <a:t>Ph </a:t>
            </a:r>
          </a:p>
          <a:p>
            <a:pPr lvl="1"/>
            <a:r>
              <a:rPr lang="en-US" dirty="0" smtClean="0"/>
              <a:t>Substrate concentration </a:t>
            </a:r>
          </a:p>
        </p:txBody>
      </p:sp>
    </p:spTree>
    <p:extLst>
      <p:ext uri="{BB962C8B-B14F-4D97-AF65-F5344CB8AC3E}">
        <p14:creationId xmlns:p14="http://schemas.microsoft.com/office/powerpoint/2010/main" val="20135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b.bioninja.com.au/_Media/enzyme_activity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385"/>
          <a:stretch/>
        </p:blipFill>
        <p:spPr bwMode="auto">
          <a:xfrm>
            <a:off x="609600" y="2514600"/>
            <a:ext cx="7454864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b.bioninja.com.au/_Media/enzyme_activity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5" r="33091"/>
          <a:stretch/>
        </p:blipFill>
        <p:spPr bwMode="auto">
          <a:xfrm>
            <a:off x="609600" y="2438400"/>
            <a:ext cx="719987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ib.bioninja.com.au/_Media/enzyme_activity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48"/>
          <a:stretch/>
        </p:blipFill>
        <p:spPr bwMode="auto">
          <a:xfrm>
            <a:off x="-6927" y="2286000"/>
            <a:ext cx="841083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genetic information </a:t>
            </a:r>
          </a:p>
          <a:p>
            <a:r>
              <a:rPr lang="en-US" dirty="0" smtClean="0"/>
              <a:t>Nucleotides </a:t>
            </a:r>
          </a:p>
          <a:p>
            <a:pPr lvl="1"/>
            <a:r>
              <a:rPr lang="en-US" dirty="0" smtClean="0"/>
              <a:t>Sugar</a:t>
            </a:r>
          </a:p>
          <a:p>
            <a:pPr lvl="1"/>
            <a:r>
              <a:rPr lang="en-US" dirty="0" smtClean="0"/>
              <a:t>Nitrogen base</a:t>
            </a:r>
          </a:p>
          <a:p>
            <a:pPr lvl="1"/>
            <a:r>
              <a:rPr lang="en-US" dirty="0" smtClean="0"/>
              <a:t>Phosphate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can form 4 covalent bonds </a:t>
            </a:r>
            <a:endParaRPr lang="en-US" dirty="0"/>
          </a:p>
        </p:txBody>
      </p:sp>
      <p:pic>
        <p:nvPicPr>
          <p:cNvPr id="1026" name="Picture 2" descr="http://faculty.clintoncc.suny.edu/faculty/michael.gregory/files/bio%20101/bio%20101%20lectures/biochemistry/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5181600" cy="384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46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763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 descr="http://click4biology.info/c4b/3/images/3.1/wate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5067046" cy="4002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the polarity of water molecules the negative charge on each oxygen atoms is attracted the positive charge on hydrogen atoms of other water molecules</a:t>
            </a:r>
          </a:p>
          <a:p>
            <a:pPr lvl="1"/>
            <a:r>
              <a:rPr lang="en-US" dirty="0" smtClean="0"/>
              <a:t>Hydrogen bonds </a:t>
            </a:r>
          </a:p>
          <a:p>
            <a:pPr lvl="1"/>
            <a:r>
              <a:rPr lang="en-US" dirty="0" smtClean="0"/>
              <a:t>Gives water its physical properties </a:t>
            </a:r>
          </a:p>
          <a:p>
            <a:pPr lvl="2"/>
            <a:r>
              <a:rPr lang="en-US" dirty="0" smtClean="0"/>
              <a:t>Cohesion</a:t>
            </a:r>
          </a:p>
          <a:p>
            <a:pPr lvl="2"/>
            <a:r>
              <a:rPr lang="en-US" dirty="0" smtClean="0"/>
              <a:t>Solvent</a:t>
            </a:r>
          </a:p>
          <a:p>
            <a:pPr lvl="2"/>
            <a:r>
              <a:rPr lang="en-US" dirty="0" smtClean="0"/>
              <a:t>Thermal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Cohesion</a:t>
            </a:r>
          </a:p>
        </p:txBody>
      </p:sp>
      <p:pic>
        <p:nvPicPr>
          <p:cNvPr id="4" name="Picture 3" descr="http://water.usgs.gov/edu/graphics/adhesion-cohesion-2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93"/>
          <a:stretch/>
        </p:blipFill>
        <p:spPr bwMode="auto">
          <a:xfrm>
            <a:off x="6019800" y="1295400"/>
            <a:ext cx="2309495" cy="14424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://bio1100.nicerweb.com/Locked/media/ch02/02_10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968" y="3886200"/>
            <a:ext cx="320040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2.staticflickr.com/4/3161/2679843265_e089bc76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319273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5112"/>
          </a:xfrm>
        </p:spPr>
        <p:txBody>
          <a:bodyPr/>
          <a:lstStyle/>
          <a:p>
            <a:pPr lvl="1"/>
            <a:r>
              <a:rPr lang="en-US" dirty="0" smtClean="0"/>
              <a:t>Solvent properties</a:t>
            </a:r>
          </a:p>
          <a:p>
            <a:pPr lvl="2"/>
            <a:endParaRPr lang="en-US" dirty="0"/>
          </a:p>
        </p:txBody>
      </p:sp>
      <p:pic>
        <p:nvPicPr>
          <p:cNvPr id="17410" name="Picture 2" descr="http://click4biology.info/c4b/3/images/3.1/solv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18410"/>
            <a:ext cx="4419600" cy="4198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Thermal properties</a:t>
            </a:r>
          </a:p>
          <a:p>
            <a:pPr lvl="2"/>
            <a:r>
              <a:rPr lang="en-US" dirty="0" smtClean="0"/>
              <a:t>Water has a high specific heat capacity </a:t>
            </a:r>
          </a:p>
        </p:txBody>
      </p:sp>
      <p:sp>
        <p:nvSpPr>
          <p:cNvPr id="4" name="AutoShape 2" descr="http://www.picgifs.com/clip-art/activities/sweating/clip-art-sweating-14576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picgifs.com/clip-art/activities/sweating/clip-art-sweating-14576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picgifs.com/clip-art/activities/sweating/clip-art-sweating-328953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://www.picgifs.com/clip-art/activities/sweating/clip-art-sweating-328953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http://www.picgifs.com/clip-art/activities/sweating/clip-art-sweating-145767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http://www.picgifs.com/clip-art/activities/sweating/clip-art-sweating-102840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http://www.picgifs.com/clip-art/activities/sweating/clip-art-sweating-855879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 descr="http://www.picgifs.com/clip-art/activities/sweating/clip-art-sweating-855879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8" descr="http://www.picgifs.com/clip-art/activities/sweating/clip-art-sweating-855879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8" name="Picture 20" descr="http://www.city-data.com/forum/members/lilylady-999753-albums-clip-art-seasons-2-pic89476-swea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2971800" cy="283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6434</TotalTime>
  <Words>421</Words>
  <Application>Microsoft Office PowerPoint</Application>
  <PresentationFormat>On-screen Show (4:3)</PresentationFormat>
  <Paragraphs>138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Urban</vt:lpstr>
      <vt:lpstr>Topic 2.1-2.7</vt:lpstr>
      <vt:lpstr>Outline</vt:lpstr>
      <vt:lpstr>Elements </vt:lpstr>
      <vt:lpstr>Elements</vt:lpstr>
      <vt:lpstr>Water</vt:lpstr>
      <vt:lpstr>Water</vt:lpstr>
      <vt:lpstr>Water</vt:lpstr>
      <vt:lpstr>Water</vt:lpstr>
      <vt:lpstr>Water</vt:lpstr>
      <vt:lpstr>Water </vt:lpstr>
      <vt:lpstr>Organic v inorganic compounds</vt:lpstr>
      <vt:lpstr>Organic Molecules </vt:lpstr>
      <vt:lpstr>Condensation and Hydrolysis</vt:lpstr>
      <vt:lpstr>Carbohydrates </vt:lpstr>
      <vt:lpstr>Carbohydrates </vt:lpstr>
      <vt:lpstr>Carbohydrates </vt:lpstr>
      <vt:lpstr>Lipids</vt:lpstr>
      <vt:lpstr>Lipids</vt:lpstr>
      <vt:lpstr>Lipids</vt:lpstr>
      <vt:lpstr>Lipids</vt:lpstr>
      <vt:lpstr>Lipids </vt:lpstr>
      <vt:lpstr>Carbs v Lipids </vt:lpstr>
      <vt:lpstr>Proteins </vt:lpstr>
      <vt:lpstr>Proteins </vt:lpstr>
      <vt:lpstr>Peptide Bonds</vt:lpstr>
      <vt:lpstr>Proteins</vt:lpstr>
      <vt:lpstr>Proteins</vt:lpstr>
      <vt:lpstr>Proteins </vt:lpstr>
      <vt:lpstr>Proteins (Enzymes)</vt:lpstr>
      <vt:lpstr>Proteins (Enzymes)</vt:lpstr>
      <vt:lpstr>PowerPoint Presentation</vt:lpstr>
      <vt:lpstr>PowerPoint Presentation</vt:lpstr>
      <vt:lpstr>PowerPoint Presentation</vt:lpstr>
      <vt:lpstr>Nucleic Acids 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3.1-3.6</dc:title>
  <dc:creator>kellysmith</dc:creator>
  <cp:lastModifiedBy>Kelly L. Smith</cp:lastModifiedBy>
  <cp:revision>89</cp:revision>
  <cp:lastPrinted>2014-02-07T14:03:11Z</cp:lastPrinted>
  <dcterms:created xsi:type="dcterms:W3CDTF">2013-02-04T22:26:14Z</dcterms:created>
  <dcterms:modified xsi:type="dcterms:W3CDTF">2015-01-20T23:03:59Z</dcterms:modified>
</cp:coreProperties>
</file>