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9" r:id="rId3"/>
    <p:sldId id="280" r:id="rId4"/>
    <p:sldId id="335" r:id="rId5"/>
    <p:sldId id="281" r:id="rId6"/>
    <p:sldId id="282" r:id="rId7"/>
    <p:sldId id="283" r:id="rId8"/>
    <p:sldId id="284" r:id="rId9"/>
    <p:sldId id="336" r:id="rId10"/>
    <p:sldId id="286" r:id="rId11"/>
    <p:sldId id="288" r:id="rId12"/>
    <p:sldId id="295" r:id="rId13"/>
    <p:sldId id="294" r:id="rId14"/>
    <p:sldId id="301" r:id="rId15"/>
    <p:sldId id="296" r:id="rId16"/>
    <p:sldId id="299" r:id="rId17"/>
    <p:sldId id="300" r:id="rId18"/>
    <p:sldId id="297" r:id="rId19"/>
    <p:sldId id="298" r:id="rId20"/>
    <p:sldId id="303" r:id="rId21"/>
    <p:sldId id="304" r:id="rId22"/>
    <p:sldId id="305" r:id="rId23"/>
    <p:sldId id="308" r:id="rId24"/>
    <p:sldId id="307" r:id="rId25"/>
    <p:sldId id="313" r:id="rId26"/>
    <p:sldId id="309" r:id="rId27"/>
    <p:sldId id="311" r:id="rId28"/>
    <p:sldId id="310" r:id="rId29"/>
    <p:sldId id="312" r:id="rId30"/>
    <p:sldId id="319" r:id="rId31"/>
    <p:sldId id="314" r:id="rId32"/>
    <p:sldId id="315" r:id="rId33"/>
    <p:sldId id="323" r:id="rId34"/>
    <p:sldId id="324" r:id="rId35"/>
    <p:sldId id="325" r:id="rId36"/>
    <p:sldId id="322" r:id="rId37"/>
    <p:sldId id="320" r:id="rId38"/>
    <p:sldId id="321" r:id="rId39"/>
    <p:sldId id="337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A024F2-8ACE-497C-8D17-1A259D5F717B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F9F553-2B35-40AC-8041-3CCAF8842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7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1FA718-5FDD-449E-B250-407FC5CC8D77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6672AF-F490-4BE7-B8C1-926CE3ADF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72AF-F490-4BE7-B8C1-926CE3ADF8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3DD1DDF-3ADC-4319-B5A2-E41865CF8EA5}" type="datetimeFigureOut">
              <a:rPr lang="en-US" smtClean="0"/>
              <a:pPr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D39E107-D883-42C0-A7A7-3C9C037F9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highered.mcgraw-hill.com/olc/dl/120076/bio23.sw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r>
              <a:rPr lang="en-US" dirty="0" smtClean="0"/>
              <a:t>2.6 - 7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Nucleosome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i="1" dirty="0" smtClean="0"/>
              <a:t>nucleosome</a:t>
            </a:r>
            <a:r>
              <a:rPr lang="en-US" dirty="0" smtClean="0"/>
              <a:t> is the basic unit of eukaryotic chromosome structure </a:t>
            </a:r>
            <a:endParaRPr lang="en-US" dirty="0" smtClean="0"/>
          </a:p>
        </p:txBody>
      </p:sp>
      <p:pic>
        <p:nvPicPr>
          <p:cNvPr id="43010" name="Picture 2" descr="http://scienceblogs.com/transcript/wp-content/blogs.dir/365/files/2012/04/i-8d791d4362a4183f7a10fdf400297e06-nucleos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524614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Nucleosomes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49424"/>
            <a:ext cx="3962400" cy="4325112"/>
          </a:xfrm>
        </p:spPr>
        <p:txBody>
          <a:bodyPr/>
          <a:lstStyle/>
          <a:p>
            <a:r>
              <a:rPr lang="en-US" dirty="0" smtClean="0"/>
              <a:t>Supercoiling</a:t>
            </a:r>
            <a:endParaRPr lang="en-US" dirty="0"/>
          </a:p>
        </p:txBody>
      </p:sp>
      <p:pic>
        <p:nvPicPr>
          <p:cNvPr id="48130" name="Picture 2" descr="http://click4biology.info/c4b/7/images/7.1/DNAfib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25112"/>
          </a:xfrm>
        </p:spPr>
        <p:txBody>
          <a:bodyPr/>
          <a:lstStyle/>
          <a:p>
            <a:r>
              <a:rPr lang="en-US" dirty="0" smtClean="0"/>
              <a:t>DNA replication occurs in the 5’ to 3’ direction </a:t>
            </a:r>
          </a:p>
          <a:p>
            <a:pPr lvl="1"/>
            <a:r>
              <a:rPr lang="en-US" dirty="0" smtClean="0"/>
              <a:t>The 5' (prime) end of the </a:t>
            </a:r>
            <a:r>
              <a:rPr lang="en-US" b="1" dirty="0" smtClean="0"/>
              <a:t>free</a:t>
            </a:r>
            <a:r>
              <a:rPr lang="en-US" dirty="0" smtClean="0"/>
              <a:t> nucleotide is added to the 3' (prime) end of the nucleotide chain that is </a:t>
            </a:r>
            <a:r>
              <a:rPr lang="en-US" b="1" dirty="0" smtClean="0"/>
              <a:t>already</a:t>
            </a:r>
            <a:r>
              <a:rPr lang="en-US" dirty="0" smtClean="0"/>
              <a:t> formed. </a:t>
            </a:r>
          </a:p>
          <a:p>
            <a:pPr lvl="1"/>
            <a:endParaRPr lang="en-US" dirty="0"/>
          </a:p>
        </p:txBody>
      </p:sp>
      <p:pic>
        <p:nvPicPr>
          <p:cNvPr id="5" name="Picture 2" descr="http://student.ccbcmd.edu/~gkaiser/biotutorials/dna/images/u4fg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7315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4267200" cy="5812536"/>
          </a:xfrm>
        </p:spPr>
        <p:txBody>
          <a:bodyPr>
            <a:normAutofit/>
          </a:bodyPr>
          <a:lstStyle/>
          <a:p>
            <a:r>
              <a:rPr lang="en-US" b="1" i="1" dirty="0" err="1" smtClean="0"/>
              <a:t>Helicase</a:t>
            </a:r>
            <a:r>
              <a:rPr lang="en-US" dirty="0" smtClean="0"/>
              <a:t> “unzips” the DNA molecule by breaking the hydrogen bonds </a:t>
            </a:r>
          </a:p>
          <a:p>
            <a:pPr lvl="1"/>
            <a:r>
              <a:rPr lang="en-US" b="1" i="1" dirty="0" smtClean="0"/>
              <a:t>replication fork</a:t>
            </a:r>
          </a:p>
          <a:p>
            <a:r>
              <a:rPr lang="en-US" b="1" i="1" dirty="0"/>
              <a:t>L</a:t>
            </a:r>
            <a:r>
              <a:rPr lang="en-US" b="1" i="1" dirty="0" smtClean="0"/>
              <a:t>eading strand</a:t>
            </a:r>
            <a:endParaRPr lang="en-US" dirty="0" smtClean="0"/>
          </a:p>
          <a:p>
            <a:r>
              <a:rPr lang="en-US" b="1" dirty="0" smtClean="0"/>
              <a:t>Lagging strand </a:t>
            </a:r>
            <a:r>
              <a:rPr lang="en-US" dirty="0" smtClean="0"/>
              <a:t>(</a:t>
            </a:r>
            <a:r>
              <a:rPr lang="en-US" b="1" i="1" dirty="0" smtClean="0"/>
              <a:t>Okazaki </a:t>
            </a:r>
            <a:r>
              <a:rPr lang="en-US" b="1" i="1" dirty="0" smtClean="0"/>
              <a:t>fragments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53250" name="Picture 2" descr="http://blogs.wayne.edu/jessicaseymour/files/2012/11/I11-20-DNAreplicatio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838201"/>
            <a:ext cx="49911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62466" name="Picture 2" descr="http://www.mansfield.ohio-state.edu/~sabedon/066rf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77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4343400" cy="5181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RNA </a:t>
            </a:r>
            <a:r>
              <a:rPr lang="en-US" b="1" i="1" dirty="0" err="1" smtClean="0"/>
              <a:t>primase</a:t>
            </a:r>
            <a:r>
              <a:rPr lang="en-US" b="1" i="1" dirty="0" smtClean="0"/>
              <a:t> </a:t>
            </a:r>
            <a:r>
              <a:rPr lang="en-US" dirty="0" smtClean="0"/>
              <a:t>adds short sequences of RNA to both </a:t>
            </a:r>
            <a:r>
              <a:rPr lang="en-US" dirty="0" smtClean="0"/>
              <a:t>strands</a:t>
            </a:r>
          </a:p>
          <a:p>
            <a:pPr lvl="1"/>
            <a:r>
              <a:rPr lang="en-US" dirty="0" smtClean="0"/>
              <a:t>Why?</a:t>
            </a:r>
            <a:endParaRPr lang="en-US" dirty="0" smtClean="0"/>
          </a:p>
          <a:p>
            <a:r>
              <a:rPr lang="en-US" b="1" i="1" dirty="0" smtClean="0"/>
              <a:t>DNA </a:t>
            </a:r>
            <a:r>
              <a:rPr lang="en-US" b="1" i="1" dirty="0" smtClean="0"/>
              <a:t>polymerase III </a:t>
            </a:r>
            <a:r>
              <a:rPr lang="en-US" dirty="0" smtClean="0"/>
              <a:t>adds nucleotides to each template strand in a 5'→3' direction’</a:t>
            </a:r>
          </a:p>
          <a:p>
            <a:endParaRPr lang="en-US" dirty="0"/>
          </a:p>
        </p:txBody>
      </p:sp>
      <p:pic>
        <p:nvPicPr>
          <p:cNvPr id="7" name="Picture 2" descr="http://blogs.wayne.edu/jessicaseymour/files/2012/11/I11-20-DNAreplicatio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838200"/>
            <a:ext cx="49911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1066800"/>
          </a:xfrm>
        </p:spPr>
        <p:txBody>
          <a:bodyPr/>
          <a:lstStyle/>
          <a:p>
            <a:r>
              <a:rPr lang="en-US" dirty="0" smtClean="0"/>
              <a:t>DNA Replication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4419600" cy="432511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DNA polymerase I </a:t>
            </a:r>
            <a:r>
              <a:rPr lang="en-US" dirty="0" smtClean="0"/>
              <a:t>removes the RNA primers replaces them with DNA nucleotides</a:t>
            </a:r>
          </a:p>
          <a:p>
            <a:r>
              <a:rPr lang="en-US" b="1" i="1" dirty="0" smtClean="0"/>
              <a:t>DNA </a:t>
            </a:r>
            <a:r>
              <a:rPr lang="en-US" b="1" i="1" dirty="0" err="1" smtClean="0"/>
              <a:t>ligase</a:t>
            </a:r>
            <a:r>
              <a:rPr lang="en-US" b="1" i="1" dirty="0" smtClean="0"/>
              <a:t> </a:t>
            </a:r>
            <a:r>
              <a:rPr lang="en-US" dirty="0" smtClean="0"/>
              <a:t>then joins the Okazaki fragments together to form a continuous strand</a:t>
            </a:r>
          </a:p>
          <a:p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029" t="14838" r="20995" b="9496"/>
          <a:stretch>
            <a:fillRect/>
          </a:stretch>
        </p:blipFill>
        <p:spPr bwMode="auto">
          <a:xfrm>
            <a:off x="4425263" y="1828800"/>
            <a:ext cx="471873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  <p:pic>
        <p:nvPicPr>
          <p:cNvPr id="1026" name="Picture 2" descr="http://2.bp.blogspot.com/_bDXG-tBJ9qU/TJvtBXcfr4I/AAAAAAAAAAM/CotAN2KXooA/s1600/DNA+repli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03" y="2249488"/>
            <a:ext cx="8157994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237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474"/>
          <a:stretch>
            <a:fillRect/>
          </a:stretch>
        </p:blipFill>
        <p:spPr bwMode="auto">
          <a:xfrm>
            <a:off x="304800" y="935596"/>
            <a:ext cx="8534400" cy="592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Replication starts at many points in eukaryotic organism</a:t>
            </a:r>
            <a:endParaRPr lang="en-US" dirty="0"/>
          </a:p>
        </p:txBody>
      </p:sp>
      <p:pic>
        <p:nvPicPr>
          <p:cNvPr id="4" name="Picture 4" descr="0237b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6F6EC"/>
              </a:clrFrom>
              <a:clrTo>
                <a:srgbClr val="F6F6EC">
                  <a:alpha val="0"/>
                </a:srgbClr>
              </a:clrTo>
            </a:clrChange>
          </a:blip>
          <a:srcRect l="9111" t="9872"/>
          <a:stretch>
            <a:fillRect/>
          </a:stretch>
        </p:blipFill>
        <p:spPr bwMode="auto">
          <a:xfrm>
            <a:off x="1664758" y="2249488"/>
            <a:ext cx="58144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pic>
        <p:nvPicPr>
          <p:cNvPr id="1026" name="Picture 2" descr="http://www.scfbio-iitd.res.in/image/nucleot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599"/>
            <a:ext cx="3886200" cy="3070099"/>
          </a:xfrm>
          <a:prstGeom prst="rect">
            <a:avLst/>
          </a:prstGeom>
          <a:noFill/>
        </p:spPr>
      </p:pic>
      <p:pic>
        <p:nvPicPr>
          <p:cNvPr id="1028" name="Picture 4" descr="http://asingaporeanbiologist.files.wordpress.com/2011/10/nucleot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23488"/>
            <a:ext cx="3771900" cy="306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Semi-conservative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51" y="3048000"/>
            <a:ext cx="9207322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to Protein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68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 descr="http://faculty.clintoncc.suny.edu/faculty/michael.gregory/files/bio%20101/bio%20101%20lectures/Gene%20Regulation/protein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6808308" cy="669925"/>
          </a:xfrm>
          <a:prstGeom prst="rect">
            <a:avLst/>
          </a:prstGeom>
          <a:noFill/>
        </p:spPr>
      </p:pic>
      <p:pic>
        <p:nvPicPr>
          <p:cNvPr id="1028" name="Picture 4" descr="http://www.vcbio.science.ru.nl/images/cellcycle/mcell-transcription-translation_eng_zo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752600"/>
            <a:ext cx="5105400" cy="510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0891" y="2382982"/>
            <a:ext cx="3429000" cy="3785652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Genes are expressed by the process of </a:t>
            </a:r>
            <a:r>
              <a:rPr lang="en-US" sz="2400" dirty="0" smtClean="0">
                <a:solidFill>
                  <a:schemeClr val="accent2"/>
                </a:solidFill>
              </a:rPr>
              <a:t>protein synthesis</a:t>
            </a:r>
            <a:r>
              <a:rPr lang="en-US" sz="2400" dirty="0" smtClean="0"/>
              <a:t>.  This starts with DNA, then through the process of transcription mRNA is made, and then through the process of translation protein is made 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There are three types of 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/>
          <a:p>
            <a:r>
              <a:rPr lang="en-US" dirty="0" smtClean="0"/>
              <a:t>mRNA</a:t>
            </a:r>
          </a:p>
          <a:p>
            <a:r>
              <a:rPr lang="en-US" dirty="0" err="1" smtClean="0"/>
              <a:t>tRNA</a:t>
            </a:r>
            <a:endParaRPr lang="en-US" dirty="0" smtClean="0"/>
          </a:p>
          <a:p>
            <a:r>
              <a:rPr lang="en-US" dirty="0" err="1" smtClean="0"/>
              <a:t>rRNA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Goal is to turn DNA into mRNA</a:t>
            </a:r>
          </a:p>
          <a:p>
            <a:pPr lvl="1"/>
            <a:r>
              <a:rPr lang="en-US" sz="3400" dirty="0" smtClean="0"/>
              <a:t>Why?</a:t>
            </a:r>
            <a:endParaRPr lang="en-US" sz="3400" dirty="0" smtClean="0"/>
          </a:p>
          <a:p>
            <a:r>
              <a:rPr lang="en-US" sz="3600" dirty="0" smtClean="0"/>
              <a:t>Only one of the two strands is copied</a:t>
            </a:r>
          </a:p>
          <a:p>
            <a:pPr lvl="1"/>
            <a:r>
              <a:rPr lang="en-US" sz="3400" b="1" i="1" dirty="0" smtClean="0"/>
              <a:t>Antisense strand </a:t>
            </a:r>
            <a:endParaRPr lang="en-US" sz="3400" dirty="0" smtClean="0"/>
          </a:p>
          <a:p>
            <a:pPr lvl="1"/>
            <a:r>
              <a:rPr lang="en-US" sz="3400" b="1" i="1" dirty="0" smtClean="0"/>
              <a:t>Sense strand </a:t>
            </a:r>
            <a:endParaRPr lang="en-US" sz="3400" dirty="0" smtClean="0"/>
          </a:p>
          <a:p>
            <a:r>
              <a:rPr lang="en-US" sz="3600" dirty="0" smtClean="0"/>
              <a:t>mRNA is a complementary copy of one gene – not the entire strand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Three basic steps </a:t>
            </a:r>
          </a:p>
          <a:p>
            <a:pPr lvl="1"/>
            <a:r>
              <a:rPr lang="en-US" sz="3200" dirty="0" smtClean="0"/>
              <a:t>Initiation</a:t>
            </a:r>
          </a:p>
          <a:p>
            <a:pPr lvl="1"/>
            <a:r>
              <a:rPr lang="en-US" sz="3200" dirty="0" smtClean="0"/>
              <a:t>Elongation</a:t>
            </a:r>
          </a:p>
          <a:p>
            <a:pPr lvl="1"/>
            <a:r>
              <a:rPr lang="en-US" sz="3200" dirty="0" smtClean="0"/>
              <a:t>Termination 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Transcription (Initiation)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32511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Promoter region </a:t>
            </a:r>
            <a:r>
              <a:rPr lang="en-US" dirty="0" smtClean="0"/>
              <a:t>for the gene determines which strand is the antisense strand</a:t>
            </a:r>
          </a:p>
          <a:p>
            <a:r>
              <a:rPr lang="en-US" dirty="0" smtClean="0"/>
              <a:t>5</a:t>
            </a:r>
            <a:r>
              <a:rPr lang="en-US" dirty="0" smtClean="0"/>
              <a:t>’ to 3’ direction</a:t>
            </a:r>
          </a:p>
          <a:p>
            <a:r>
              <a:rPr lang="en-US" b="1" i="1" dirty="0" smtClean="0"/>
              <a:t>RNA polymerase </a:t>
            </a:r>
            <a:r>
              <a:rPr lang="en-US" dirty="0" smtClean="0"/>
              <a:t>attaches the promoter region and unwinds helix</a:t>
            </a:r>
          </a:p>
        </p:txBody>
      </p:sp>
      <p:pic>
        <p:nvPicPr>
          <p:cNvPr id="3074" name="Picture 2" descr="http://click4biology.info/c4b/3/images/3.5/sen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7391400" cy="281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 (Elongation)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pic>
        <p:nvPicPr>
          <p:cNvPr id="4" name="Picture 2" descr="http://click4biology.info/c4b/3/images/3.5/sen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89564"/>
            <a:ext cx="682572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 smtClean="0"/>
              <a:t>Transcription (Termination)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48" y="1212194"/>
            <a:ext cx="9157648" cy="1302406"/>
          </a:xfrm>
        </p:spPr>
        <p:txBody>
          <a:bodyPr>
            <a:noAutofit/>
          </a:bodyPr>
          <a:lstStyle/>
          <a:p>
            <a:r>
              <a:rPr lang="en-US" sz="2600" dirty="0" smtClean="0"/>
              <a:t>Transcription goes until it reaches a </a:t>
            </a:r>
            <a:r>
              <a:rPr lang="en-US" sz="2600" b="1" i="1" dirty="0" smtClean="0"/>
              <a:t>terminator</a:t>
            </a:r>
            <a:endParaRPr lang="en-US" sz="2600" b="1" i="1" dirty="0" smtClean="0"/>
          </a:p>
        </p:txBody>
      </p:sp>
      <p:pic>
        <p:nvPicPr>
          <p:cNvPr id="67586" name="Picture 2" descr="http://hyperphysics.phy-astr.gsu.edu/hbase/organic/imgorg/transcbub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66484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modification in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47244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Introns </a:t>
            </a:r>
            <a:r>
              <a:rPr lang="en-US" dirty="0" smtClean="0"/>
              <a:t>are removed </a:t>
            </a:r>
            <a:endParaRPr lang="en-US" dirty="0" smtClean="0"/>
          </a:p>
          <a:p>
            <a:pPr lvl="1"/>
            <a:r>
              <a:rPr lang="en-US" dirty="0" smtClean="0"/>
              <a:t>Now </a:t>
            </a:r>
            <a:r>
              <a:rPr lang="en-US" dirty="0" smtClean="0"/>
              <a:t>it is </a:t>
            </a:r>
            <a:r>
              <a:rPr lang="en-US" b="1" i="1" dirty="0" smtClean="0"/>
              <a:t>mature mRNA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DNA helix reforms.</a:t>
            </a:r>
          </a:p>
          <a:p>
            <a:endParaRPr lang="en-US" dirty="0"/>
          </a:p>
        </p:txBody>
      </p:sp>
      <p:pic>
        <p:nvPicPr>
          <p:cNvPr id="73730" name="Picture 2" descr="http://click4biology.info/c4b/7/images/7.3/ex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83527"/>
            <a:ext cx="4329569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7890" name="Picture 2" descr="http://www.daviddarling.info/images/nucleoti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10014"/>
            <a:ext cx="8586220" cy="346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also has three stages </a:t>
            </a:r>
          </a:p>
          <a:p>
            <a:pPr lvl="1"/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Elongation</a:t>
            </a:r>
          </a:p>
          <a:p>
            <a:pPr lvl="1"/>
            <a:r>
              <a:rPr lang="en-US" dirty="0" smtClean="0"/>
              <a:t>Termination.</a:t>
            </a:r>
          </a:p>
          <a:p>
            <a:r>
              <a:rPr lang="en-US" dirty="0" smtClean="0"/>
              <a:t>5</a:t>
            </a:r>
            <a:r>
              <a:rPr lang="en-US" dirty="0" smtClean="0"/>
              <a:t>’ to 3’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dirty="0" smtClean="0"/>
              <a:t>Ribosome</a:t>
            </a:r>
            <a:endParaRPr lang="en-US" dirty="0" smtClean="0"/>
          </a:p>
          <a:p>
            <a:pPr lvl="1"/>
            <a:r>
              <a:rPr lang="en-US" dirty="0" smtClean="0"/>
              <a:t>Free </a:t>
            </a:r>
            <a:r>
              <a:rPr lang="en-US" dirty="0" smtClean="0"/>
              <a:t>ribosomes form proteins for internal cell use.</a:t>
            </a:r>
          </a:p>
          <a:p>
            <a:pPr lvl="1"/>
            <a:r>
              <a:rPr lang="en-US" dirty="0" smtClean="0"/>
              <a:t>Ribosomes on the ER make proteins for secretion. </a:t>
            </a:r>
          </a:p>
          <a:p>
            <a:r>
              <a:rPr lang="en-US" dirty="0" smtClean="0"/>
              <a:t>Codons are read</a:t>
            </a:r>
          </a:p>
          <a:p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smtClean="0"/>
              <a:t>molecules attach to  specific amino acid sequences </a:t>
            </a:r>
          </a:p>
          <a:p>
            <a:pPr lvl="1"/>
            <a:r>
              <a:rPr lang="en-US" dirty="0" smtClean="0"/>
              <a:t>How is the correct </a:t>
            </a:r>
            <a:r>
              <a:rPr lang="en-US" dirty="0" err="1" smtClean="0"/>
              <a:t>tRNA</a:t>
            </a:r>
            <a:r>
              <a:rPr lang="en-US" dirty="0" smtClean="0"/>
              <a:t> molecule chosen?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0198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Translation (initiation)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4419600" cy="4419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Start </a:t>
            </a:r>
            <a:r>
              <a:rPr lang="en-US" b="1" i="1" dirty="0" err="1" smtClean="0"/>
              <a:t>codon</a:t>
            </a:r>
            <a:r>
              <a:rPr lang="en-US" dirty="0" smtClean="0"/>
              <a:t> (AUG) initiates translation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large unit of the ribosome moves over the mRNA.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6806" name="Picture 6" descr="http://click4biology.info/c4b/7/images/7.4/init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094" y="1981201"/>
            <a:ext cx="4862906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Translation (Elongation)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A- (Amino acid) </a:t>
            </a:r>
            <a:endParaRPr lang="en-US" b="1" i="1" dirty="0" smtClean="0"/>
          </a:p>
          <a:p>
            <a:r>
              <a:rPr lang="en-US" b="1" i="1" dirty="0" smtClean="0"/>
              <a:t>P- </a:t>
            </a:r>
            <a:r>
              <a:rPr lang="en-US" b="1" i="1" dirty="0" smtClean="0"/>
              <a:t>(Polypeptide) </a:t>
            </a:r>
            <a:endParaRPr lang="en-US" b="1" i="1" dirty="0" smtClean="0"/>
          </a:p>
          <a:p>
            <a:r>
              <a:rPr lang="en-US" b="1" i="1" dirty="0" smtClean="0"/>
              <a:t>E- </a:t>
            </a:r>
            <a:r>
              <a:rPr lang="en-US" b="1" i="1" dirty="0" smtClean="0"/>
              <a:t>( Exit</a:t>
            </a:r>
            <a:r>
              <a:rPr lang="en-US" b="1" i="1" dirty="0" smtClean="0"/>
              <a:t>)</a:t>
            </a:r>
            <a:endParaRPr lang="en-US" dirty="0"/>
          </a:p>
        </p:txBody>
      </p:sp>
      <p:pic>
        <p:nvPicPr>
          <p:cNvPr id="84994" name="Picture 2" descr="http://click4biology.info/c4b/7/images/7.4/initia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599" y="2667000"/>
            <a:ext cx="5921783" cy="4077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click4biology.info/c4b/7/images/7.4/elongation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4648200" cy="3200617"/>
          </a:xfrm>
          <a:prstGeom prst="rect">
            <a:avLst/>
          </a:prstGeom>
          <a:noFill/>
        </p:spPr>
      </p:pic>
      <p:pic>
        <p:nvPicPr>
          <p:cNvPr id="86020" name="Picture 4" descr="http://click4biology.info/c4b/7/images/7.4/elongatio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2283" y="457200"/>
            <a:ext cx="4661717" cy="3209925"/>
          </a:xfrm>
          <a:prstGeom prst="rect">
            <a:avLst/>
          </a:prstGeom>
          <a:noFill/>
        </p:spPr>
      </p:pic>
      <p:pic>
        <p:nvPicPr>
          <p:cNvPr id="86022" name="Picture 6" descr="http://click4biology.info/c4b/7/images/7.4/elongation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4315890" cy="2971800"/>
          </a:xfrm>
          <a:prstGeom prst="rect">
            <a:avLst/>
          </a:prstGeom>
          <a:noFill/>
        </p:spPr>
      </p:pic>
      <p:pic>
        <p:nvPicPr>
          <p:cNvPr id="86024" name="Picture 8" descr="http://click4biology.info/c4b/7/images/7.4/elongation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67258"/>
            <a:ext cx="4343400" cy="29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-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267200" cy="4325112"/>
          </a:xfrm>
        </p:spPr>
        <p:txBody>
          <a:bodyPr>
            <a:normAutofit/>
          </a:bodyPr>
          <a:lstStyle/>
          <a:p>
            <a:r>
              <a:rPr lang="en-US" dirty="0" smtClean="0"/>
              <a:t>Stop codon</a:t>
            </a:r>
            <a:endParaRPr lang="en-US" dirty="0" smtClean="0"/>
          </a:p>
          <a:p>
            <a:r>
              <a:rPr lang="en-US" dirty="0" smtClean="0"/>
              <a:t>The polypeptide is released from the translation process. </a:t>
            </a:r>
          </a:p>
          <a:p>
            <a:r>
              <a:rPr lang="en-US" dirty="0" smtClean="0"/>
              <a:t>The two sub units move and separate.</a:t>
            </a:r>
          </a:p>
          <a:p>
            <a:endParaRPr lang="en-US" dirty="0"/>
          </a:p>
        </p:txBody>
      </p:sp>
      <p:pic>
        <p:nvPicPr>
          <p:cNvPr id="87042" name="Picture 2" descr="http://click4biology.info/c4b/7/images/7.4/termin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2" y="2743200"/>
            <a:ext cx="44449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8229600" cy="1066800"/>
          </a:xfrm>
        </p:spPr>
        <p:txBody>
          <a:bodyPr/>
          <a:lstStyle/>
          <a:p>
            <a:r>
              <a:rPr lang="en-US" dirty="0" smtClean="0"/>
              <a:t>Peptide Bonds</a:t>
            </a:r>
            <a:endParaRPr lang="en-US" dirty="0"/>
          </a:p>
        </p:txBody>
      </p:sp>
      <p:pic>
        <p:nvPicPr>
          <p:cNvPr id="83970" name="Picture 2" descr="http://click4biology.info/c4b/3/images/3.2/dipeptid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33400"/>
            <a:ext cx="4936630" cy="6147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9874" name="Picture 2" descr="http://click4biology.info/c4b/7/images/7.4/tR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2971800" cy="388028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057400" y="2743200"/>
            <a:ext cx="457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7"/>
          </p:cNvCxnSpPr>
          <p:nvPr/>
        </p:nvCxnSpPr>
        <p:spPr>
          <a:xfrm flipH="1">
            <a:off x="2447645" y="2667000"/>
            <a:ext cx="1514755" cy="176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62400" y="2286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Amino acid is attached to this sequence by the activation enzyme.  This binds a specific amino acid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 rot="5225585">
            <a:off x="1702857" y="5498101"/>
            <a:ext cx="529736" cy="10142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14600" y="5791200"/>
            <a:ext cx="1514755" cy="1766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55626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</a:t>
            </a:r>
            <a:r>
              <a:rPr lang="en-US" sz="2400" dirty="0" err="1" smtClean="0"/>
              <a:t>codon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Ribosomes are mode of proteins and </a:t>
            </a:r>
            <a:r>
              <a:rPr lang="en-US" dirty="0" err="1" smtClean="0"/>
              <a:t>rRNA</a:t>
            </a:r>
            <a:endParaRPr lang="en-US" dirty="0" smtClean="0"/>
          </a:p>
          <a:p>
            <a:r>
              <a:rPr lang="en-US" dirty="0" smtClean="0"/>
              <a:t>There is a large sub-unit and a small sub-unit </a:t>
            </a:r>
          </a:p>
          <a:p>
            <a:pPr lvl="1"/>
            <a:r>
              <a:rPr lang="en-US" dirty="0" smtClean="0"/>
              <a:t>Large sub-unit has three binding sites for </a:t>
            </a:r>
            <a:r>
              <a:rPr lang="en-US" dirty="0" err="1" smtClean="0"/>
              <a:t>tRNA</a:t>
            </a:r>
            <a:r>
              <a:rPr lang="en-US" dirty="0" smtClean="0"/>
              <a:t> molecules ( E, P and A site). </a:t>
            </a:r>
          </a:p>
          <a:p>
            <a:pPr lvl="1"/>
            <a:r>
              <a:rPr lang="en-US" dirty="0" smtClean="0"/>
              <a:t>Small sub-unit has a binding site for mRNA </a:t>
            </a:r>
          </a:p>
          <a:p>
            <a:endParaRPr lang="en-US" dirty="0"/>
          </a:p>
        </p:txBody>
      </p:sp>
      <p:pic>
        <p:nvPicPr>
          <p:cNvPr id="82948" name="Picture 4" descr="http://classes.midlandstech.edu/carterp/Courses/bio225/chap04/04-19_Ribosom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94366"/>
            <a:ext cx="7010400" cy="226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2578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ym typeface="Symbol"/>
              </a:rPr>
              <a:t>- sequence of amino acids</a:t>
            </a:r>
          </a:p>
          <a:p>
            <a:r>
              <a:rPr lang="en-US" dirty="0" smtClean="0"/>
              <a:t>2</a:t>
            </a:r>
            <a:r>
              <a:rPr lang="en-US" dirty="0" smtClean="0">
                <a:sym typeface="Symbol"/>
              </a:rPr>
              <a:t> -  helix and  pleated sheets held together by hydrogen bonds</a:t>
            </a:r>
            <a:endParaRPr lang="en-US" dirty="0">
              <a:sym typeface="Symbol"/>
            </a:endParaRPr>
          </a:p>
          <a:p>
            <a:r>
              <a:rPr lang="en-US" dirty="0" smtClean="0"/>
              <a:t>3</a:t>
            </a:r>
            <a:r>
              <a:rPr lang="en-US" dirty="0" smtClean="0">
                <a:sym typeface="Symbol"/>
              </a:rPr>
              <a:t> - further folding of the polypeptide stabilized by interactions between R groups</a:t>
            </a:r>
            <a:endParaRPr lang="en-US" dirty="0">
              <a:sym typeface="Symbol"/>
            </a:endParaRPr>
          </a:p>
          <a:p>
            <a:r>
              <a:rPr lang="en-US" dirty="0" smtClean="0"/>
              <a:t>4</a:t>
            </a:r>
            <a:r>
              <a:rPr lang="en-US" dirty="0" smtClean="0">
                <a:sym typeface="Symbol"/>
              </a:rPr>
              <a:t> - multiple polypeptides bonded together</a:t>
            </a:r>
            <a:endParaRPr lang="en-US" dirty="0">
              <a:sym typeface="Symbol"/>
            </a:endParaRP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2050" name="Picture 2" descr="https://kimberlybiochemist.files.wordpress.com/2013/02/protein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91" y="595745"/>
            <a:ext cx="426140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4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vs. RNA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763175"/>
              </p:ext>
            </p:extLst>
          </p:nvPr>
        </p:nvGraphicFramePr>
        <p:xfrm>
          <a:off x="457200" y="2249488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Deoxyribose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Ribose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Thymine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Uracil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Double stranded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stranded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83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38914" name="Picture 2" descr="http://upload.wikimedia.org/wikipedia/commons/f/f5/PhosphodiesterBond_of_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0"/>
            <a:ext cx="3124200" cy="3589964"/>
          </a:xfrm>
          <a:prstGeom prst="rect">
            <a:avLst/>
          </a:prstGeom>
          <a:noFill/>
        </p:spPr>
      </p:pic>
      <p:pic>
        <p:nvPicPr>
          <p:cNvPr id="38916" name="Picture 4" descr="http://www.uic.edu/classes/bios/bios100/lectures/04_02_nucleotides_polymer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267200" cy="3780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Purine and pyrimidine</a:t>
            </a:r>
            <a:endParaRPr lang="en-US" dirty="0"/>
          </a:p>
        </p:txBody>
      </p:sp>
      <p:pic>
        <p:nvPicPr>
          <p:cNvPr id="39940" name="Picture 4" descr="http://users.rcn.com/jkimball.ma.ultranet/BiologyPages/B/BasePair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45994"/>
            <a:ext cx="3733800" cy="4012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657600" cy="4325112"/>
          </a:xfrm>
        </p:spPr>
        <p:txBody>
          <a:bodyPr/>
          <a:lstStyle/>
          <a:p>
            <a:r>
              <a:rPr lang="en-US" dirty="0" smtClean="0"/>
              <a:t>If it has to be a purine and pyrimidine bond why can’t A go with C and T go with G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40962" name="Picture 2" descr="http://files.myopera.com/KYren/albums/638725/DNA_hydrogen_bo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52624"/>
            <a:ext cx="4810125" cy="490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53000" cy="4325112"/>
          </a:xfrm>
        </p:spPr>
        <p:txBody>
          <a:bodyPr/>
          <a:lstStyle/>
          <a:p>
            <a:r>
              <a:rPr lang="en-US" dirty="0" smtClean="0"/>
              <a:t>The whole thing…</a:t>
            </a:r>
          </a:p>
          <a:p>
            <a:pPr lvl="1"/>
            <a:r>
              <a:rPr lang="en-US" dirty="0" smtClean="0"/>
              <a:t>Anti-parallel</a:t>
            </a:r>
          </a:p>
          <a:p>
            <a:pPr lvl="1"/>
            <a:r>
              <a:rPr lang="en-US" dirty="0" smtClean="0"/>
              <a:t>Double stranded</a:t>
            </a:r>
          </a:p>
          <a:p>
            <a:pPr lvl="1"/>
            <a:r>
              <a:rPr lang="en-US" dirty="0" smtClean="0"/>
              <a:t>Double helix</a:t>
            </a:r>
            <a:endParaRPr lang="en-US" dirty="0"/>
          </a:p>
        </p:txBody>
      </p:sp>
      <p:pic>
        <p:nvPicPr>
          <p:cNvPr id="41986" name="Picture 2" descr="http://click4biology.info/c4b/3/images/3.3/pn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609600"/>
            <a:ext cx="3267075" cy="5987106"/>
          </a:xfrm>
          <a:prstGeom prst="rect">
            <a:avLst/>
          </a:prstGeom>
          <a:noFill/>
        </p:spPr>
      </p:pic>
      <p:pic>
        <p:nvPicPr>
          <p:cNvPr id="41988" name="Picture 4" descr="http://click4biology.info/c4b/3/images/3.3/helix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56832" y="3115331"/>
            <a:ext cx="2590637" cy="489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</a:t>
            </a:r>
            <a:endParaRPr lang="en-US" dirty="0"/>
          </a:p>
        </p:txBody>
      </p:sp>
      <p:pic>
        <p:nvPicPr>
          <p:cNvPr id="1026" name="Picture 2" descr="http://www.cdhgenetics.com/userfiles/images/chrom_D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510902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80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6194</TotalTime>
  <Words>598</Words>
  <Application>Microsoft Office PowerPoint</Application>
  <PresentationFormat>On-screen Show (4:3)</PresentationFormat>
  <Paragraphs>119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Urban</vt:lpstr>
      <vt:lpstr>Topic 2.6 - 7</vt:lpstr>
      <vt:lpstr>Nucleotides</vt:lpstr>
      <vt:lpstr>Nucleotides</vt:lpstr>
      <vt:lpstr>DNA vs. RNA</vt:lpstr>
      <vt:lpstr>DNA Structure</vt:lpstr>
      <vt:lpstr>DNA Structure</vt:lpstr>
      <vt:lpstr>DNA Structure</vt:lpstr>
      <vt:lpstr>DNA structure</vt:lpstr>
      <vt:lpstr>DNA Structure</vt:lpstr>
      <vt:lpstr>Nucleosome</vt:lpstr>
      <vt:lpstr>Nucleosomes </vt:lpstr>
      <vt:lpstr>DNA replication</vt:lpstr>
      <vt:lpstr>DNA replication</vt:lpstr>
      <vt:lpstr>DNA Replication</vt:lpstr>
      <vt:lpstr>DNA replication</vt:lpstr>
      <vt:lpstr>DNA Replication </vt:lpstr>
      <vt:lpstr>DNA Replication</vt:lpstr>
      <vt:lpstr>PowerPoint Presentation</vt:lpstr>
      <vt:lpstr>Replication starts at many points in eukaryotic organism</vt:lpstr>
      <vt:lpstr>Semi-conservative </vt:lpstr>
      <vt:lpstr>DNA to Protein </vt:lpstr>
      <vt:lpstr>Overview</vt:lpstr>
      <vt:lpstr>There are three types of RNA</vt:lpstr>
      <vt:lpstr>Transcription </vt:lpstr>
      <vt:lpstr>Transcription</vt:lpstr>
      <vt:lpstr>Transcription (Initiation)</vt:lpstr>
      <vt:lpstr>Transcription (Elongation)</vt:lpstr>
      <vt:lpstr>Transcription (Termination)</vt:lpstr>
      <vt:lpstr>mRNA modification in eukaryotes</vt:lpstr>
      <vt:lpstr>Translation </vt:lpstr>
      <vt:lpstr>Translation</vt:lpstr>
      <vt:lpstr>Translation (initiation)</vt:lpstr>
      <vt:lpstr>Translation (Elongation)</vt:lpstr>
      <vt:lpstr>PowerPoint Presentation</vt:lpstr>
      <vt:lpstr>Translation - Termination</vt:lpstr>
      <vt:lpstr>Peptide Bonds</vt:lpstr>
      <vt:lpstr>tRNA </vt:lpstr>
      <vt:lpstr>rRNA</vt:lpstr>
      <vt:lpstr>Protein Structure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3.1-3.6</dc:title>
  <dc:creator>kellysmith</dc:creator>
  <cp:lastModifiedBy>Kelly L. Smith</cp:lastModifiedBy>
  <cp:revision>85</cp:revision>
  <cp:lastPrinted>2014-02-07T14:03:11Z</cp:lastPrinted>
  <dcterms:created xsi:type="dcterms:W3CDTF">2013-02-04T22:26:14Z</dcterms:created>
  <dcterms:modified xsi:type="dcterms:W3CDTF">2015-01-25T23:04:08Z</dcterms:modified>
</cp:coreProperties>
</file>