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3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6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37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7511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11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18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14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4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5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4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0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1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6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58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1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1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6 Human Physiology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6.1 Digestion and Absorption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48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Villi absorb monomers formed by digestion as well as mineral ions and vitamins </a:t>
            </a:r>
          </a:p>
          <a:p>
            <a:r>
              <a:rPr lang="en-US" dirty="0" smtClean="0"/>
              <a:t>Glucose, fructose, galactose and other monosaccharides</a:t>
            </a:r>
          </a:p>
          <a:p>
            <a:r>
              <a:rPr lang="en-US" dirty="0" smtClean="0"/>
              <a:t>Amino acids</a:t>
            </a:r>
          </a:p>
          <a:p>
            <a:r>
              <a:rPr lang="en-US" dirty="0" smtClean="0"/>
              <a:t>Fatty acids, </a:t>
            </a:r>
            <a:r>
              <a:rPr lang="en-US" dirty="0" err="1" smtClean="0"/>
              <a:t>monoglycerides</a:t>
            </a:r>
            <a:r>
              <a:rPr lang="en-US" dirty="0" smtClean="0"/>
              <a:t> and glycerol</a:t>
            </a:r>
          </a:p>
          <a:p>
            <a:r>
              <a:rPr lang="en-US" dirty="0" smtClean="0"/>
              <a:t>Nitrogen bases</a:t>
            </a:r>
          </a:p>
          <a:p>
            <a:r>
              <a:rPr lang="en-US" dirty="0" smtClean="0"/>
              <a:t>Mineral ions</a:t>
            </a:r>
          </a:p>
          <a:p>
            <a:r>
              <a:rPr lang="en-US" dirty="0" smtClean="0"/>
              <a:t>Vitamins </a:t>
            </a:r>
          </a:p>
          <a:p>
            <a:r>
              <a:rPr lang="en-US" dirty="0" smtClean="0"/>
              <a:t>Some harmful substances and bacteria </a:t>
            </a:r>
          </a:p>
          <a:p>
            <a:pPr lvl="1"/>
            <a:r>
              <a:rPr lang="en-US" dirty="0" smtClean="0"/>
              <a:t>liver</a:t>
            </a:r>
          </a:p>
          <a:p>
            <a:r>
              <a:rPr lang="en-US" dirty="0" smtClean="0"/>
              <a:t>Some useless substances</a:t>
            </a:r>
          </a:p>
          <a:p>
            <a:pPr lvl="1"/>
            <a:r>
              <a:rPr lang="en-US" dirty="0" smtClean="0"/>
              <a:t>urine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40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Different methods of membrane transport are required to absorb different nutrients </a:t>
            </a:r>
          </a:p>
          <a:p>
            <a:r>
              <a:rPr lang="en-US" dirty="0" smtClean="0"/>
              <a:t>Lumen </a:t>
            </a:r>
            <a:r>
              <a:rPr lang="en-US" dirty="0" smtClean="0">
                <a:sym typeface="Wingdings" panose="05000000000000000000" pitchFamily="2" charset="2"/>
              </a:rPr>
              <a:t> plasma membrane of microvilli  through cell  plasma membrane towards lacteal or capillaries </a:t>
            </a:r>
          </a:p>
          <a:p>
            <a:r>
              <a:rPr lang="en-US" dirty="0" smtClean="0"/>
              <a:t>Fatty acids and </a:t>
            </a:r>
            <a:r>
              <a:rPr lang="en-US" dirty="0" err="1" smtClean="0"/>
              <a:t>monoglycerides</a:t>
            </a:r>
            <a:r>
              <a:rPr lang="en-US" dirty="0" smtClean="0"/>
              <a:t> move by simple diffusion because they can pass between phospholipids or facilitated diffusion by fatty acid transporting proteins </a:t>
            </a:r>
          </a:p>
          <a:p>
            <a:pPr lvl="1"/>
            <a:r>
              <a:rPr lang="en-US" dirty="0" smtClean="0"/>
              <a:t>Assimilation into triglycerides that can’t diffuse back</a:t>
            </a:r>
          </a:p>
          <a:p>
            <a:pPr lvl="1"/>
            <a:r>
              <a:rPr lang="en-US" dirty="0" err="1" smtClean="0"/>
              <a:t>Trigyceride</a:t>
            </a:r>
            <a:r>
              <a:rPr lang="en-US" dirty="0" smtClean="0"/>
              <a:t> + cholesterol = droplet that becomes coated in protein and phospholipids </a:t>
            </a:r>
          </a:p>
          <a:p>
            <a:pPr lvl="1"/>
            <a:r>
              <a:rPr lang="en-US" dirty="0" smtClean="0"/>
              <a:t>Released by </a:t>
            </a:r>
            <a:r>
              <a:rPr lang="en-US" dirty="0" err="1" smtClean="0"/>
              <a:t>excocytosis</a:t>
            </a:r>
            <a:r>
              <a:rPr lang="en-US" dirty="0" smtClean="0"/>
              <a:t> into the inner side of villus </a:t>
            </a:r>
          </a:p>
          <a:p>
            <a:pPr lvl="1"/>
            <a:r>
              <a:rPr lang="en-US" dirty="0" smtClean="0"/>
              <a:t>Into lacteal or capillaries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63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Glucose (polar) needs to rely on active transport and facilitated diffusion</a:t>
            </a:r>
          </a:p>
          <a:p>
            <a:pPr lvl="1"/>
            <a:r>
              <a:rPr lang="en-US" dirty="0" smtClean="0"/>
              <a:t>Sodium potassium pump sets up gradient of sodium ions</a:t>
            </a:r>
          </a:p>
          <a:p>
            <a:pPr lvl="1"/>
            <a:r>
              <a:rPr lang="en-US" dirty="0" smtClean="0"/>
              <a:t>Sodium glucose co-transporter moves one glucose and sodium into cytoplasm</a:t>
            </a:r>
          </a:p>
          <a:p>
            <a:pPr lvl="1"/>
            <a:r>
              <a:rPr lang="en-US" dirty="0" smtClean="0"/>
              <a:t>Glucose channels (facilitated diffusion) moves glucose into interstitial spaced and then to capillaries </a:t>
            </a:r>
          </a:p>
        </p:txBody>
      </p:sp>
      <p:pic>
        <p:nvPicPr>
          <p:cNvPr id="4098" name="Picture 2" descr="Image result for villi absorption lip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40" y="3981449"/>
            <a:ext cx="50673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villi absorption gluco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6" b="18818"/>
          <a:stretch/>
        </p:blipFill>
        <p:spPr bwMode="auto">
          <a:xfrm>
            <a:off x="6376071" y="3612337"/>
            <a:ext cx="4583849" cy="32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2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Diagram the digestive system</a:t>
            </a:r>
          </a:p>
          <a:p>
            <a:r>
              <a:rPr lang="en-US" dirty="0" smtClean="0"/>
              <a:t>Know </a:t>
            </a:r>
            <a:r>
              <a:rPr lang="en-US" dirty="0"/>
              <a:t>the functions of the following: villi, mouth, esophagus, stomach, small intestine, pancreas, liver, gall bladder, large intestine </a:t>
            </a:r>
          </a:p>
          <a:p>
            <a:r>
              <a:rPr lang="en-US" dirty="0" smtClean="0"/>
              <a:t>How is food mixed and moved along the in the gut</a:t>
            </a:r>
          </a:p>
          <a:p>
            <a:r>
              <a:rPr lang="en-US" dirty="0"/>
              <a:t>Identify tissue layers in transverse sections of the small intestine </a:t>
            </a:r>
          </a:p>
          <a:p>
            <a:r>
              <a:rPr lang="en-US" dirty="0" smtClean="0"/>
              <a:t>The role of enzymes on specific molecules in digestion</a:t>
            </a:r>
          </a:p>
          <a:p>
            <a:r>
              <a:rPr lang="en-US" dirty="0" smtClean="0"/>
              <a:t>How villi increases surface area and why that is important</a:t>
            </a:r>
          </a:p>
          <a:p>
            <a:r>
              <a:rPr lang="en-US" dirty="0" smtClean="0"/>
              <a:t>Various ways that nutrients are absorbed </a:t>
            </a:r>
          </a:p>
          <a:p>
            <a:r>
              <a:rPr lang="en-US" dirty="0" smtClean="0"/>
              <a:t>Outline the process occurring in the small intestine to digest starch and transport products to the liver (see Edmodo)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2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t="4367" r="3865"/>
          <a:stretch/>
        </p:blipFill>
        <p:spPr>
          <a:xfrm>
            <a:off x="2047740" y="0"/>
            <a:ext cx="8268237" cy="667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1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Peristalsis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6590763" cy="4024125"/>
          </a:xfrm>
        </p:spPr>
        <p:txBody>
          <a:bodyPr/>
          <a:lstStyle/>
          <a:p>
            <a:r>
              <a:rPr lang="en-US" b="1" dirty="0" smtClean="0"/>
              <a:t>The contraction of circular and longitudinal muscle layers of the small intestine mixes the food with enzymes and moves it along the gut</a:t>
            </a:r>
          </a:p>
          <a:p>
            <a:r>
              <a:rPr lang="en-US" dirty="0" smtClean="0"/>
              <a:t>One direction</a:t>
            </a:r>
          </a:p>
          <a:p>
            <a:pPr lvl="1"/>
            <a:r>
              <a:rPr lang="en-US" dirty="0" smtClean="0"/>
              <a:t>Abdominal for vomiting </a:t>
            </a:r>
          </a:p>
          <a:p>
            <a:r>
              <a:rPr lang="en-US" dirty="0" smtClean="0"/>
              <a:t>Quick to stomach</a:t>
            </a:r>
          </a:p>
          <a:p>
            <a:r>
              <a:rPr lang="en-US" dirty="0" smtClean="0"/>
              <a:t>Slow in intestine </a:t>
            </a:r>
          </a:p>
          <a:p>
            <a:pPr lvl="1"/>
            <a:r>
              <a:rPr lang="en-US" dirty="0" smtClean="0"/>
              <a:t>Churns to mix with enzymes</a:t>
            </a:r>
            <a:endParaRPr lang="en-US" dirty="0"/>
          </a:p>
        </p:txBody>
      </p:sp>
      <p:pic>
        <p:nvPicPr>
          <p:cNvPr id="1026" name="Picture 2" descr="Image result for circular and longitudinal muscle peristal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116" y="1625964"/>
            <a:ext cx="5111884" cy="52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93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Intestine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7121" r="2739" b="11002"/>
          <a:stretch/>
        </p:blipFill>
        <p:spPr>
          <a:xfrm>
            <a:off x="2034862" y="1802657"/>
            <a:ext cx="7791718" cy="50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Pancreas secretes enzymes into the lumen of the small intestine </a:t>
            </a:r>
          </a:p>
          <a:p>
            <a:r>
              <a:rPr lang="en-US" dirty="0" smtClean="0"/>
              <a:t>Insulin and glucagon</a:t>
            </a:r>
          </a:p>
          <a:p>
            <a:r>
              <a:rPr lang="en-US" dirty="0" smtClean="0"/>
              <a:t>Digestive enzymes</a:t>
            </a:r>
          </a:p>
          <a:p>
            <a:pPr lvl="1"/>
            <a:r>
              <a:rPr lang="en-US" dirty="0" smtClean="0"/>
              <a:t>Ribosome </a:t>
            </a:r>
            <a:r>
              <a:rPr lang="en-US" dirty="0" smtClean="0">
                <a:sym typeface="Wingdings" panose="05000000000000000000" pitchFamily="2" charset="2"/>
              </a:rPr>
              <a:t> RER  Exocytosis  Ducts  lumen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Amylase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Lipase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Protease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Image result for exocytosis protein prod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47" y="3203619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86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Enzymes digest most macromolecules in food into monomers in the small intestine</a:t>
            </a:r>
          </a:p>
          <a:p>
            <a:r>
              <a:rPr lang="en-US" dirty="0" smtClean="0"/>
              <a:t>Starch </a:t>
            </a:r>
            <a:r>
              <a:rPr lang="en-US" dirty="0" smtClean="0">
                <a:sym typeface="Wingdings" panose="05000000000000000000" pitchFamily="2" charset="2"/>
              </a:rPr>
              <a:t> maltose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Triglycerides 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Phospholipids 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Proteins and polypeptides  smaller peptides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7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Wall of the SI produces enzymes</a:t>
            </a:r>
          </a:p>
          <a:p>
            <a:pPr lvl="1"/>
            <a:r>
              <a:rPr lang="en-US" dirty="0" smtClean="0"/>
              <a:t>Nucleases</a:t>
            </a:r>
          </a:p>
          <a:p>
            <a:pPr lvl="1"/>
            <a:r>
              <a:rPr lang="en-US" dirty="0" smtClean="0"/>
              <a:t>Maltase</a:t>
            </a:r>
          </a:p>
          <a:p>
            <a:pPr lvl="1"/>
            <a:r>
              <a:rPr lang="en-US" dirty="0" smtClean="0"/>
              <a:t>Lactase</a:t>
            </a:r>
          </a:p>
          <a:p>
            <a:pPr lvl="1"/>
            <a:r>
              <a:rPr lang="en-US" dirty="0" err="1" smtClean="0"/>
              <a:t>Sucrase</a:t>
            </a:r>
            <a:endParaRPr lang="en-US" dirty="0" smtClean="0"/>
          </a:p>
          <a:p>
            <a:pPr lvl="1"/>
            <a:r>
              <a:rPr lang="en-US" dirty="0" smtClean="0"/>
              <a:t>Exopeptidase</a:t>
            </a:r>
          </a:p>
          <a:p>
            <a:pPr lvl="1"/>
            <a:r>
              <a:rPr lang="en-US" dirty="0" err="1" smtClean="0"/>
              <a:t>Dipeptidase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96259" y="4365938"/>
            <a:ext cx="4121239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Some things may not be digested due to the inability to digest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4968025" cy="4024125"/>
          </a:xfrm>
        </p:spPr>
        <p:txBody>
          <a:bodyPr/>
          <a:lstStyle/>
          <a:p>
            <a:r>
              <a:rPr lang="en-US" b="1" dirty="0" smtClean="0"/>
              <a:t>Villi increase the surface area of epithelium over which absorption is carried out </a:t>
            </a:r>
          </a:p>
          <a:p>
            <a:r>
              <a:rPr lang="en-US" dirty="0" smtClean="0"/>
              <a:t>The process of taking substances into cells and the blood is called absorption </a:t>
            </a:r>
          </a:p>
          <a:p>
            <a:r>
              <a:rPr lang="en-US" dirty="0" smtClean="0"/>
              <a:t>Surface area</a:t>
            </a:r>
          </a:p>
          <a:p>
            <a:pPr lvl="1"/>
            <a:r>
              <a:rPr lang="en-US" dirty="0" smtClean="0"/>
              <a:t>microvilli</a:t>
            </a:r>
            <a:endParaRPr lang="en-US" dirty="0"/>
          </a:p>
        </p:txBody>
      </p:sp>
      <p:pic>
        <p:nvPicPr>
          <p:cNvPr id="3074" name="Picture 2" descr="Image result for villi absor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825" y="2057401"/>
            <a:ext cx="6265868" cy="422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15245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110</TotalTime>
  <Words>437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</vt:lpstr>
      <vt:lpstr>Vapor Trail</vt:lpstr>
      <vt:lpstr>Topic 6 Human Physiology</vt:lpstr>
      <vt:lpstr>Overview</vt:lpstr>
      <vt:lpstr>PowerPoint Presentation</vt:lpstr>
      <vt:lpstr>Peristalsis</vt:lpstr>
      <vt:lpstr>Small Intestine</vt:lpstr>
      <vt:lpstr>Small Intestine</vt:lpstr>
      <vt:lpstr>Small intestine</vt:lpstr>
      <vt:lpstr>Small intestine</vt:lpstr>
      <vt:lpstr>Villi</vt:lpstr>
      <vt:lpstr>Villi</vt:lpstr>
      <vt:lpstr>Villi</vt:lpstr>
      <vt:lpstr>Villi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6 Human Physiology</dc:title>
  <dc:creator>Kelly Dillman</dc:creator>
  <cp:lastModifiedBy>Kelly Dillman</cp:lastModifiedBy>
  <cp:revision>13</cp:revision>
  <dcterms:created xsi:type="dcterms:W3CDTF">2016-10-26T16:29:58Z</dcterms:created>
  <dcterms:modified xsi:type="dcterms:W3CDTF">2016-10-26T18:20:14Z</dcterms:modified>
</cp:coreProperties>
</file>