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9" r:id="rId5"/>
    <p:sldId id="265" r:id="rId6"/>
    <p:sldId id="258" r:id="rId7"/>
    <p:sldId id="260" r:id="rId8"/>
    <p:sldId id="261" r:id="rId9"/>
    <p:sldId id="262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DCB-B354-4C7B-BEC8-49CF2A07DF7E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52D4-25C5-4592-B3F5-DDDF333E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DCB-B354-4C7B-BEC8-49CF2A07DF7E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52D4-25C5-4592-B3F5-DDDF333E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0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DCB-B354-4C7B-BEC8-49CF2A07DF7E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52D4-25C5-4592-B3F5-DDDF333E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4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DCB-B354-4C7B-BEC8-49CF2A07DF7E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52D4-25C5-4592-B3F5-DDDF333E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6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DCB-B354-4C7B-BEC8-49CF2A07DF7E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52D4-25C5-4592-B3F5-DDDF333E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9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DCB-B354-4C7B-BEC8-49CF2A07DF7E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52D4-25C5-4592-B3F5-DDDF333E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DCB-B354-4C7B-BEC8-49CF2A07DF7E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52D4-25C5-4592-B3F5-DDDF333E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4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DCB-B354-4C7B-BEC8-49CF2A07DF7E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52D4-25C5-4592-B3F5-DDDF333E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1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DCB-B354-4C7B-BEC8-49CF2A07DF7E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52D4-25C5-4592-B3F5-DDDF333E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7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DCB-B354-4C7B-BEC8-49CF2A07DF7E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52D4-25C5-4592-B3F5-DDDF333E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2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DCB-B354-4C7B-BEC8-49CF2A07DF7E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52D4-25C5-4592-B3F5-DDDF333E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1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F5DCB-B354-4C7B-BEC8-49CF2A07DF7E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B52D4-25C5-4592-B3F5-DDDF333E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1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google.com/url?sa=i&amp;rct=j&amp;q=&amp;esrc=s&amp;source=images&amp;cd=&amp;cad=rja&amp;uact=8&amp;ved=0CAcQjRxqFQoTCP-5-uSorsgCFQXSgAodYy4AZw&amp;url=http://www.ambulancetechnicianstudy.co.uk/popup/capillarynetwork.htm&amp;psig=AFQjCNFqaQu1pNI-_ohVTepIXFc23CskXA&amp;ust=144423714686256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google.com/url?sa=i&amp;rct=j&amp;q=&amp;esrc=s&amp;source=images&amp;cd=&amp;cad=rja&amp;uact=8&amp;ved=0CAcQjRxqFQoTCP-5-uSorsgCFQXSgAodYy4AZw&amp;url=http://www.ambulancetechnicianstudy.co.uk/popup/capillarynetwork.htm&amp;psig=AFQjCNFqaQu1pNI-_ohVTepIXFc23CskXA&amp;ust=144423714686256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xqFQoTCIigl7qqrsgCFceggAodSHIPVQ&amp;url=http://mcat-review.org/circulatory-lymphatic-immune-systems.php&amp;bvm=bv.104317490,d.eXY&amp;psig=AFQjCNGWHtJAXVGIukk54K8nP34Xj2htUw&amp;ust=1444237560817086" TargetMode="External"/><Relationship Id="rId2" Type="http://schemas.openxmlformats.org/officeDocument/2006/relationships/hyperlink" Target="http://www.google.com/url?sa=i&amp;rct=j&amp;q=&amp;esrc=s&amp;source=images&amp;cd=&amp;cad=rja&amp;uact=8&amp;ved=0CAcQjRxqFQoTCJvrt6qqrsgCFciTDQod32UMZg&amp;url=http://leavingbio.net/circulatory%20system/circulatory%20system.htm&amp;bvm=bv.104317490,d.eXY&amp;psig=AFQjCNGWHtJAXVGIukk54K8nP34Xj2htUw&amp;ust=144423756081708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m/url?sa=i&amp;rct=j&amp;q=&amp;esrc=s&amp;source=images&amp;cd=&amp;cad=rja&amp;uact=8&amp;ved=0CAcQjRxqFQoTCMne7uGqrsgCFQSVDQod2_EBUw&amp;url=http://aspecrowder.blogspot.com/&amp;bvm=bv.104317490,d.eXY&amp;psig=AFQjCNGQw3oGpW7FemBnT4DbJv7LqUKhmQ&amp;ust=1444237677225684" TargetMode="Externa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source=images&amp;cd=&amp;cad=rja&amp;uact=8&amp;ved=0CAcQjRxqFQoTCPDDxb-8rsgCFUbTgAodi4kFbg&amp;url=http://www.arkansasvein.com/varicoseveins.html&amp;bvm=bv.104317490,d.eXY&amp;psig=AFQjCNHXJE4oiUBweXf3AsWS-y6_5Ya1OA&amp;ust=144424244160139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/url?sa=i&amp;rct=j&amp;q=&amp;esrc=s&amp;source=images&amp;cd=&amp;cad=rja&amp;uact=8&amp;ved=0CAcQjRxqFQoTCLvIv_S7rsgCFQaRDQodZvEK7g&amp;url=https://www.batesvillesurgery.com/venousdisease.htm&amp;bvm=bv.104317490,d.eXY&amp;psig=AFQjCNF8QKppeBT48fBs2SD-Ol_5q2gYgw&amp;ust=144424227992632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source=images&amp;cd=&amp;cad=rja&amp;uact=8&amp;ved=0CAcQjRxqFQoTCOPq7I-9rsgCFULygAodJ8ANrw&amp;url=http://home.sandiego.edu/~gmorse/2011BIOL221/studyguidefinal/Studyguide_final.html&amp;bvm=bv.104317490,d.eXY&amp;psig=AFQjCNHYF0j3T50ovUti-dJmH_E9e99CZA&amp;ust=144424260324133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google.com/url?sa=i&amp;rct=j&amp;q=&amp;esrc=s&amp;source=images&amp;cd=&amp;cad=rja&amp;uact=8&amp;ved=0CAcQjRxqFQoTCMiNr6K9rsgCFcSggAodCH0CVQ&amp;url=https://circsystemsunsig09r3b.wikispaces.com/(e)%09%2BComparing%2Bhuman%2Bcirculation%2Bsystem%2Bwith%2Bother%2Bspecies&amp;bvm=bv.104317490,d.eXY&amp;psig=AFQjCNHYF0j3T50ovUti-dJmH_E9e99CZA&amp;ust=144424260324133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oogle.com/url?sa=i&amp;rct=j&amp;q=&amp;esrc=s&amp;source=images&amp;cd=&amp;cad=rja&amp;uact=8&amp;ved=0CAcQjRxqFQoTCMC2wN-9rsgCFYqXgAod6EYACw&amp;url=https://www.haikudeck.com/circulatory-system-uncategorized-presentation-xUEFuRdeD2&amp;bvm=bv.104317490,d.eXY&amp;psig=AFQjCNEP_mp11FQEqO7nSgqFGDtpNv80kA&amp;ust=144424276085751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cad=rja&amp;uact=8&amp;ved=0CAcQjRxqFQoTCMCV4ryhrsgCFYeegAoddMoOEQ&amp;url=https://labtestsonline.org/understanding/conditions/heart/&amp;psig=AFQjCNG4solhJ-E9e8JNTFblqEsdMtp7Mw&amp;ust=144423511042327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oogle.com/url?sa=i&amp;rct=j&amp;q=&amp;esrc=s&amp;source=images&amp;cd=&amp;cad=rja&amp;uact=8&amp;ved=0CAcQjRxqFQoTCPr78smnrsgCFZL-gAodLYEKYQ&amp;url=http://losrios-training.org/phlebotomy/08_circulatory_system/notes_and_exercises/page9.html&amp;bvm=bv.104317490,d.eXY&amp;psig=AFQjCNGxnUwWG8PHMX6r8W8pZf9rOQkuJA&amp;ust=144423681977619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source=images&amp;cd=&amp;cad=rja&amp;uact=8&amp;ved=0CAcQjRxqFQoTCJLZqbmkrsgCFYOZgAodFrENwg&amp;url=http://www.hopkinsmedicine.org/neurology_neurosurgery/centers_clinics/aneurysm/types/&amp;bvm=bv.104317490,d.eXY&amp;psig=AFQjCNHp4w192hOL88T0Kbxn2lVj4JI1Kg&amp;ust=144423594987668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source=images&amp;cd=&amp;cad=rja&amp;uact=8&amp;ved=0CAcQjRxqFQoTCK3H5pGkrsgCFYGsgAodOhcM9Q&amp;url=http://www.teachpe.com/anatomy/arteries.php&amp;bvm=bv.104317490,d.eXY&amp;psig=AFQjCNG3-mSms6BEsthw2UguOt-vB5Dxkw&amp;ust=144423589372973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source=images&amp;cd=&amp;cad=rja&amp;uact=8&amp;ved=0CAcQjRxqFQoTCKGfoq6mrsgCFYGODQodRpkL5w&amp;url=http://www.rbain.org.uk/heartattack.html&amp;bvm=bv.104317490,d.eXY&amp;psig=AFQjCNEZ2qtXprOC1wp8Zo4VohfaJQTUHQ&amp;ust=144423645448513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Blood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04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Capillaries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Transport blood through most tissues (exceptions are lens and cornea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http://www.ambulancetechnicianstudy.co.uk/images/capillary%20network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5867400" cy="276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10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9236"/>
            <a:ext cx="3048000" cy="1143000"/>
          </a:xfrm>
        </p:spPr>
        <p:txBody>
          <a:bodyPr/>
          <a:lstStyle/>
          <a:p>
            <a:r>
              <a:rPr lang="en-US" dirty="0" smtClean="0"/>
              <a:t>Capillaries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90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Thin walls </a:t>
            </a:r>
            <a:r>
              <a:rPr lang="en-US" dirty="0" smtClean="0"/>
              <a:t>The </a:t>
            </a:r>
            <a:r>
              <a:rPr lang="en-US" dirty="0" smtClean="0"/>
              <a:t>walls allow part of the plasma to leak out</a:t>
            </a:r>
          </a:p>
          <a:p>
            <a:pPr lvl="1"/>
            <a:r>
              <a:rPr lang="en-US" dirty="0" smtClean="0"/>
              <a:t>Plasma is the fluid blood cells are in </a:t>
            </a:r>
          </a:p>
          <a:p>
            <a:r>
              <a:rPr lang="en-US" dirty="0" smtClean="0"/>
              <a:t>Once out the plasma forms tissue fluid</a:t>
            </a:r>
          </a:p>
          <a:p>
            <a:pPr lvl="1"/>
            <a:r>
              <a:rPr lang="en-US" dirty="0" smtClean="0"/>
              <a:t>Contains oxygen, glucose, and other substances</a:t>
            </a:r>
          </a:p>
          <a:p>
            <a:r>
              <a:rPr lang="en-US" dirty="0" smtClean="0"/>
              <a:t>Flows between cells in a tissue</a:t>
            </a:r>
          </a:p>
          <a:p>
            <a:r>
              <a:rPr lang="en-US" dirty="0" smtClean="0"/>
              <a:t>Reenters capillary </a:t>
            </a:r>
          </a:p>
        </p:txBody>
      </p:sp>
      <p:pic>
        <p:nvPicPr>
          <p:cNvPr id="4" name="Picture 2" descr="http://www.ambulancetechnicianstudy.co.uk/images/capillary%20network.gif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07"/>
          <a:stretch/>
        </p:blipFill>
        <p:spPr bwMode="auto">
          <a:xfrm>
            <a:off x="3774743" y="269236"/>
            <a:ext cx="5181600" cy="181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90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Structure and function of veins</a:t>
            </a:r>
          </a:p>
          <a:p>
            <a:r>
              <a:rPr lang="en-US" dirty="0" smtClean="0"/>
              <a:t>Tissue to heart</a:t>
            </a:r>
            <a:endParaRPr lang="en-US" dirty="0" smtClean="0"/>
          </a:p>
          <a:p>
            <a:r>
              <a:rPr lang="en-US" dirty="0" smtClean="0"/>
              <a:t>Low pressure</a:t>
            </a:r>
          </a:p>
          <a:p>
            <a:r>
              <a:rPr lang="en-US" dirty="0"/>
              <a:t>T</a:t>
            </a:r>
            <a:r>
              <a:rPr lang="en-US" dirty="0" smtClean="0"/>
              <a:t>hin</a:t>
            </a:r>
            <a:endParaRPr lang="en-US" dirty="0" smtClean="0"/>
          </a:p>
          <a:p>
            <a:r>
              <a:rPr lang="en-US" dirty="0" smtClean="0"/>
              <a:t>Less muscle and elastic</a:t>
            </a:r>
            <a:r>
              <a:rPr lang="en-US" dirty="0"/>
              <a:t> </a:t>
            </a:r>
            <a:r>
              <a:rPr lang="en-US" dirty="0" smtClean="0"/>
              <a:t>fibers</a:t>
            </a:r>
          </a:p>
          <a:p>
            <a:r>
              <a:rPr lang="en-US" dirty="0" smtClean="0"/>
              <a:t>Dilate</a:t>
            </a:r>
            <a:endParaRPr lang="en-US" dirty="0"/>
          </a:p>
        </p:txBody>
      </p:sp>
      <p:sp>
        <p:nvSpPr>
          <p:cNvPr id="4" name="AutoShape 2" descr="data:image/jpeg;base64,/9j/4AAQSkZJRgABAQAAAQABAAD/2wCEAAkGBxQTEhUUEhQVFhUXFRcaFBYXFRgYGRUUGBgWGBQcFBcaHCggGBolHRUXITEhJSkrLi4uFyAzODQsNygtLisBCgoKDg0OGhAQGzYkICQsLDQ0LDUsLCwsLC8sLCwsLCwsLCwsLCwsNCwsLCwsLCwsLCwsLCwsLCwsLCwsLCwsLP/AABEIAKgBLQMBIgACEQEDEQH/xAAbAAEAAgMBAQAAAAAAAAAAAAAABQYBAwQHAv/EAEAQAAIBAgMGBAMEBwcFAQAAAAECAAMRBBIhBQYTMUFRImFxgTKRoRQjQrFSU2KTwdHwFjNUcoKS4QcVQ7LTov/EABkBAQADAQEAAAAAAAAAAAAAAAADBAUCAf/EAC0RAAICAgIBAgMHBQAAAAAAAAABAgMEERIxIUFREyIyBRRCYXGBkRUjM1Kx/9oADAMBAAIRAxEAPwD3GIiAIiIAiIgCIiAIiIAiIgCIiAIiIAiIgCIiAIiIAiIgCIiAIiIAiIgCIiAIiIAiIgCIiAIiIAiJi8AzE4sTtJE0vc9hrI6rtxvwqB6yvZlVQ8Nk0KLJ9InolaO16vcfKZXbNTyPtIvv9X5kv3OwskSFobcH4lt5jWSeHxSuPCQZPXkV2fSyCdU4do3xMTMmIxET4q1QoLMQABckmwAHO5gH3EihvFhjqKyke/00mf7Q4b9av1/lAJSJw4TatGq2WnUDNa9hfl8pG4fbjshrlFXDWazZiahAJVSFAt4iNBz1gFgiVbaW9DKDkQqyrU4iVB4ldBSZRobEEVQbgzuqbxUleohzZqbotvD4i5IW2ugup525X5WgE3Er9HeuixQWYF1Bsct1zZigYZuuU8r9L2uJ17G22mIvlDrZEezixNNwSjDXkcp89IBKxIs7fw404q/X+Uf2hw361fr/ACgEpEjqG3MO7Ki1ULNfKL2JsCTa/M2B+UkYAiIgCJiIBmJ8M4HMge81HFp+mvznPOK9T1Rb6OiJqSup5MPnNl56pJ9BrRmJiZnp4IiIAiJ8sbQDFWqFFzoJXsftVnuF0X6mfG1McajWHwjl5+crG29tcM8OmM1Uj2Qd2mTkZMrJcK+jTxsVJcpdkjjcdTpDNUYL+Z9BIKvvXe/CplrdWOUSucRmqE1PE51DG7acvAvL3mrEVQGPhvyzMfEf5CRxx1+I0FFE1V3mr6/3QtzAN4ob2VrZiiEDnrY/K8gUW3wmynpnAJ9Z90mGqqpJ7eFgeX9aTv4UPY64r2Lfgd66T6OCh89Rf1EsFCtyZG9CDPNKJJGgUC5zpqR6lD69J1YDH1aD/di9O2YpmzAr1ySKePrzE5cE/B69s3auayvoeh6GSpaUDAbSSrT4inwgeIdVI53ndsbbNbFgLRPCpa/fMt3qAW0pofhHPxHtylvEyW/kmZOTjqPzRJ/am2VpHhqDVrEeGknxernki/tGc1LYr1iHxjBz+Git+Emul+RqNa2radhO7ZWyqdBbUxqdXcm7u1gLux1J0nfNEpHyq20HKfURAMWkO27dE5x48j5s1IORTu2rEL0N9efOTMQCFbdqiQc2diwYM5c5mzBAcx8hTUDtacW091hZ2o/E9RWdWchWAqGqcpCkqc7Fhz5kelniAQOB3eAyPVJNUIFcqbKwGYLfTUgNa4tftO/Z+ykom6Xvw6dPU38FPNk9/EZ3xAMCZiIBy4/AU6yFKqhl7Hoe6nmD2IkSPtGF5hsRQ6EWNemNNDy4o58vF6ywTBEA5cBtCnWQPSYMp7dDzsw5qfIzrkNtHYt3NXDtwa9j4gPBU5aVk5MPCBf4h0M5qm8wpEU8ShpVWOWn1p1Wu1uG/ewvlNjr15zmUlFbZ6k29Im8VilQXY/8ysbY3qWnzbL5DVj7Svbx7fcllpauObHkvkvn+UquJJtmLXA1YgZi7A63J/DfTWZ07p2fkjWpw4xW5eSw4jewufAo1vbO1yf9K3nBid5a66jh266cvmZqwGyajgNkAY65mGX5A/ykhR3QqutyVa3UK38DrIuEP1LXyxNFDemrociuOuW4IPpLDsze8aBiyeT6qf8AUNJWsfu3WAGUqSOxI19D195wt914XGUnmD3trzH11E9UUvpehKuMl1s9iwG1le19D07H0MkrzxXY21jSsFcuuvgJ8VuuXsR26z0vd/bQqKviuD8LfwPnLNWQ0+Nn8mbkYnFcolgiYEzLxQMSL25icq5Rzb8pKGVbatXNUbsNBKmZbwr8epZxa+U/PoQu3NoihSLc2OiDuxlCo1HY3IuXc5mJOtudwPwiSm92MZq9l5Urf7m/jykdxSeSkjTW9vByPuWlGiHGJtpaR91FzA2a1xcnqw7t+immgmlGICrlv1F9dO4X+JmatVxcsRYPytzIH5D5Tv2PsKpi3LKGCC125knrb+rSZjaS2zhxKg831tp4kAHsBNK0iyk3JK6ALY9B052v1npeytw6NvvEPuSSTOHau4QueEGU/hINx7ie8Za3oiWTVtx2UhKgazNmBW41a3LUlWP4h2PefdOl8IBPhuyFfxjlcD9IdR1E+3wz06j0qwOYnl0Yj9E9G7fIzS62AWmRcMpH7V7ZGHQHoR6Twl7OvZuNahVNTQoSocC9irAWYD1+uk9AoVuTKexB79f69Z5T/wBzUHK+vPMFF2Aa17L5HWWrdfF161LIpWmKZylj43I1sFX4RoBqbyC6t+JLxojs1rXZ6xhsSrKGuBfzmzjL+kPmJVt3dj0Tm4i8V+eer4zY9ADoouBoAJO/9lw/6il/sX+U1aZ84KRh2w4SaNGN26lKqUcGwRGzAZrl3yKoUdbxQ3joMCQxFioIIIILEjl5FWv6T6xmw6dR85LA2pgAEWApvxF09dPSc6bs0RVWp4iVNXQnRuKxY5hbWxZrdryUjNeI3ppjJlB1cBsylfuylVw6X+IfdkaTrqbfpDqxJ4dgFJJ4qlkAHUkKZwvu7RU0+JVc+ILSzMvwhKgWmNNRZmPfSfdDYNOl42quQnDa7lQAKQYLchRpla3tAPuhvPTc1Mq1CqUqdQsENiKhcAAd/B+fabRvJQuAGY3Sm+YKSoSqbUyzcgCe85W3Wp2YCpUAKU1YeHXhVGqIx8OurkEciOc+auwhToPTpHOXpJRAdgAFXOEOg1ID++UQCTq7ZpqmfxFTUNMZVJLOCVsAOeoInPh95qD6gsNUAuhF878NSLjUZrg9iJtGy6aUaKFiEoFGDE8ygOrE876kmRtPY2GcBUrEllGQqwJ8FXi5hpa4Zh7WgHeN46H6RtlZibWCqjMpLHpqjD2mg7zIKhDK6rwwwujB2ZnKgKh53tcTS+6NIqiu9RlTPYHKD4yxbxKoPNibXtPvE7q06tjUqVHYKoV2yEjKSV0y2J16iATWFxiVEWorDKwuDyv85t4y/pD5icq7Mp8NabqrqvLMoPva1hPg7Ew/6il/sX+UA7SwtfpPO999skDwi7sbU9L5Be2byOtvUye2xsjgqThqjUCx1QWakSSCfA18vX4cvOeX7Q2jWbEeJRY+AOh8C2DDMQdRZsx9hKOQ3KagvQ0cKC+tn1VZsuQrclsqqvXnqfQqefM3PSXXd/dU5VYgXHIE3C97dzp8XWQ+4uyHqEk/hJC36HTM3mdbe5nqeDoZEC9pzVX8R+eibKyPhrjHs+MPg1VApAPfTnOhKYAsAAJ9RLyil0ZTk32aTh1vfKL97SA23u2K1xYFTrbqD5GWWYnM6oyWmd13Tg9pniu3dncG6uAADdWGl+p9+hHbWfe720hSewuqEgMDzUn4WH5H0HeX3ezYPFRzoQddejDl7TzauLKwA/CRr5A2Bv5Aj/SPKZ84dxkbNVkbIbPZdk4rOmvxDQ/wnfKRuLtEuiE8yMrf5h/X1l2Et41jnDz2jIya/h2NGG5Sn1G1PrLg/I+kprDU+8qfaP4Sxg9s822hVBaoWuc1V/8A83C/VvpNS4tbj4tMvyUG2l+824mlc1AeYqVbeR5j/wBTNeIFgxIuL6e6aH+u0R8JGsZezKqrrdgL6erH3LfSewbp7P4VMC1lsAvn3M8dp2XKw1y1FJ+QPyvee2bAxvEQDsBY9weRklWnYtlPOclX46JURaa61YKpZiAoBJJNgAOZJ6CfGCxiVUWpSdXRhdXQhlYdwRzEvmMed/8AUbZpA4lrFXupH6LH+HP2lKoLmAvYMWYcv01Jpn2YH0uJd/8AqXvHTCthybNpYlSAddfFy6HSURTlyO3RlAA6hQCfzX5ntM5pJvXRv40m6ly7NIVhc21I1NtfGtx58pZtyWAq1FU3Bpq3uLfzMhqJF9Dc+Dl+zTOb0F9PaS+5dICs9rm1Jbnzax/jIrvoZM+j0XYLfeEeUsIlc2EPvPYyxiWsB/2f5MTL18QNylGwVHGP4an2hFNZmNnYFUNE6Z817CoLfLSXozFpdKpRqGHxTVMO1daxZKtJtD92KfBZXLKDYvxGNyRe0+ts4TF1Di18ZVqVVaaAEo6sg4djmyhs1+l9e0u+WLQCk1hi2bED79Aw8FszZWSqPhOcZQ9M/gy2ubai8+MHhcUDUIp1RUetQcCo5qoq8BM2UsbAipm1FjYCXm0ZYBUcVgqlXZ1anbEcVk1DucxqWGYIb/Be+g08pyY/Z1fisVWsMprLRambG7JQ4RqMDdlLK1y1+UvNoywCjYrC47LfPVuarh8pY2UKOGUVWWy5rk2OttdJL7ASuK9XimoyFVKu91AbqqJmK263HpLEFgrAMxEQCA3qrZVHkrH6f8TyU082UE8mXN5nwWA9c7H5z1fe1Lr6owHynktMK1yrWLZTe48JU0xr/vPymZP/ADS/Y2sNL4SPS9xaJyIw5FLt6vZj9T9JcBKruRjPuaafsKfcAXvLUJbxtcDOy23a9mYic742mKi0y6iowJVCRmZV+IqvMgd5YKx0REQDi2tTLUmC89PcTxzeDD2rMAbBmuxvbQhb/VjPZtoV8iFufaeNbzPnrsqnUMAf9WUe+vSUcjXNfoav2fvi/Ym9w67XqBua1VPzAB/9Z6mJ5buYpZnJ5k0x31tcj6z1JZ7ifVP9UQ5/1IxKpj6eWow8zb31lsMhNv4fk49D/CM+tyr2vRkWJPjZr3PLNt4Y08UxuQp+8A/S55hr5ZpFfZTm+IEBrC97HS6A6df4y6b0YAugqJ8dPUea9RKM1mzNquosNToeYB8u0qUz5RRtxezpNDwtk1zC4H7PkCPiB/Myzbm718AcOqNCBkY6C3S8rSUDYKpN82ZTbmO9Pz7rNBCkkM5uG0uDlI66c1PtJfKe0cyjGcXGR7fgNspUHisPe6kesrG1cemEZqmFZKam5ak5bhVWOW5VBrSfwnVRY5iSpOo87RRchHdbc7MpHscy/lFGmP8AyEFj3ctpe3wrcn5yT41mtbKqwqk9nVtLbn2yqzuuVUueEeZJv0t4gbG5GlpwUqSsSSpUBSSykjrmY2vYliQOVuWkyuHFRnzDlewA4dul8w+C3XW/rrMVCUINT7xbaVBpdRYA1FHw0lsdQNbdOni68E+lHSaPh8FUA0IY6aEW8TEsAWGmiDWw/FLNuni8gqVatOooqNowXOgANgLpcqPEOYAsPKQ2Epl2FOmWYv8AA3TKbZ3GvXLa/aehYLDCmiovJQALdf6/jK19i1xfqeyWl2TG61dKmZqbq40+Fgfy5SxCQybv0XReJTXONQ6+CopJv4KiWZdexE+hsusluDiWsLDLWUVRYc/EMr3tbUseU0seHCtIw7p85tkxEjuFiv1tD9w//wBprxIrrSqmpUpm1N8uSmyENlNjc1Gk5ESt5i8oWwNqvwKC0qyM9R8tRuPUxRUcB3F+JYoxKDTlPldvvXbDGoyoeJQYUra1A9K5cMToudgunUawC/3i8oVbeCs9MNxlUBsK1Z1TL9nZ6yrWpVLnSynrY2vfnCbXrYcVChFRXrY0quXVMmIAzZr+IWdjY2GnPSAX28XlEXa1RqtF2YHMtgUayspxVFVJyNlJynUAke02Ut56rtSpq6B2FJX8FylRqpSppfmosbdPeAXi8Sr7u7Vr1XVahUhqVVhZMuVqVbhDrrcayWFLFfraH7h//tAJKfFSoALkgAcyTYD1MjqmHxRFuNRGo1FB72uL2vWte15qp7t0ic1ctiGve9Ziyg6fBS/u0+Eahb+esAjtv7Zp1FIoK9dkYgmmvgHO4NZrJzWxAYkdp5Tjdn1VaoLimVJAVTdipOa5Yi3Jh0/AZ7zVoAqVtoRa08z3u2XlqLW6octT/KbhWPcAmx7iUMhcLFL3NLCltOLPv/p5Vo0HqWBzH47szMLnkb9QbjTuJ6ZSqgi4OhF/aeHJiThmLXJNyUXUs11u4sL3Hf2PKXDYW0BikBxDfcg6YZbFb5rj7SSbvyHgFl1N82lu6rHDxLoZdHJ7gizVNrVK7FMGAV1DYltaSnKbcJb3rNe3Ky+dxadezNi06TZ9Xqm+atUsajX6XAAVeyqAB2nbh8uRcgAWwygCwAHIADkJtlvZmn1ExeR+O2slM2NyetuQ9TPJTUVtnUIOb1FHJvDtREpuD0Fz2AHczyWjihUdm5Ox101/Z1Pa49Mkmt5NuJWcgMMlyTyOYjy7D6ny1kRgNnCrUXISMwu1rWWn16X15fMzOnPbcmbWPUq4aLhuBgAqpYGzMz688v4b+wHznoch938HlTNa1wAo7KOUmBLOJFqG36+TMy7Odngxaa69IMpU8iJtiWWtlZeCoYvDlGKn2PcSlbybDZc1Sjcq2roBex7gdp61jsGKi2PPoe0rWKwrIbMPfv6TGupnRLlHo18bJUlp9nmNJQU0y268yt7deqN58p8MTcXqWcWv+G9/2xofeXHaW7qOS9M8N+68j6iV+tsXEU2JyZh3pm1/MrOo3RkXE0R61M3JWa37CGx9dJpWq1MWI0INgCBbXmba2+U21sO+YHhPpzvTH5AazfTwtRrhaVQ3FvgVb/S4Ek5R9zo4WUhTlbMoN2voCb9ifFynXhqxewALux+EA+I/hz9lA/CNJI7O3VrH4yKYI1GjNby7S0bN2VToCyLr1Y6k+8infGPR5KS0RGy93Xw/3tJl4zfGjD7thrcCwuhvrcaHtLRu3ilqVMtQGnUXUU30zi9g1M8qi8tV5XF527O2aXN20X8/SS2O2VSqoEdLhbFSCVZSORRhYqfQyXGodj52fsZmTel8sTuWZldGLr4QWr3rUB/51H3lMAf+ZAPENPjXvqOpnMNiFdQyMGU8mU3B95qGcboiIBi0WmYgGLRlmYgGLQFmYgGLTMRAEQZH7U2tToWzklmNkpoMzuf2VHpz5QDtdrXJNgBqT0lU2vVbFXGEUMBpUrODwrAsrLTGnGbQjQ5R1PSdv/bauK8WL8NPphlY2Og/v3Fs9jfwDw665pPJTAAAAAHIAWA9BOLIKcdM6hNwe0eJbQ3aOHqK4LOmgZz8S/5rcgDqBaw6z4p43KwKMo5gsCBY6nlyINibHTsRPYdo7LWpciwb6H1lC2tucoYlVCk81Iuh9Lar7TNmpQep9e5sUZEJr2ZrwG+NRfu3VgNSpW3iHcAn6AmS2D37pjwklj5q1x62lNxuxKqgWpkZeRSzjl6jr5TQtJuzKev3fXr+CIz9UyWVFcl5Rca++BBJGc+vhX6ysYzb5rg52sDfw35+t9W9dAJyYLAOSctKpY87g+LzOot/zJihuu9QjP4AD8C2J+gsPrPHOPq9nqhCPXgiEw2ZhSSlm6nsOWrHr6n2E9C3Y2DlGuvLO1viI6L5Cdexd21Qcso69Wb/ADGWanTCgACwElrolY9y8L/pSyctJcYGVFhPqYmZomYIiIAmqtSDCzC4m2J41taHXRCYnYnVD7GR1XA1F5qfzlri0p2YNcuvBahlzj35KaUPY/KZWkx5A/KXDLM5ZD/TV/sS/fn7FYobMqN0t6yVwmyFXVvEfoJJWmZYrw64edbIJ5NkvB8gT6mJmWyuYIkJiditTY1cGwpsTd6Rvwahvc3X8DHXxL31vJyIBErjMTYXwuvW1ZLX8tOU+vtuI/wp/fJJSIBF/bcR/hT++SadsY/h18KGcIjtUD3YAG1MlQSfMSamqvhkcWdVYdmUH84BVMTvUwD5eGWVcQbX/V1aaU769Ve8xU3lrU2qioqPwxXACAgs1JaLg2J5HjAW/ZveWr7In6K68/CNRYC3yAE++AvOwv3sOoAP5D5QCm1N5sQEuBS0pV6pNvjWiaVsoDG185Gp05y2Yiu4QNTp5ybeHMFsD5mbFwqAWCqBqLBRax5i3nNoEAjPtuI/wp/fJH23Ef4U/vkkpEAhcRWxbjLTpJSJ51HqB8o7hFHiPPQ2E6Nl7HSiS1y9Vvjqubu2pPoqi5sosBJKIAiIgCfLoDoRefUQ1sHBV2TTPS3ppNJ2Gn6TfSSsSF49T8uJKrrF6kYmxaY53PvOyjhUX4VAm+YtPY01x6RzKycu2ZiIkpwIiIAiIgCU/GYjGDaCYdcSBTek9UDgpcBHRQl+xB5y4SOrbJRsQuIObOtJqYsdMjEMdO9wIBDbqbaq1XqriXVaq5i1A08ppqGIVla/jQqAb9yZ0VN76GVinEYhKjU/uyFrCmDm4ZPxAW+U6dn7vU6VVquapUcpkzVHLlad75Vv0vOfDbpUUOhqFQrrSRnutFags/DFtNDaAatjbwH7DTxWIzHOA1hTtYNqABfUDuec+zvlhyFKcSoXpCqoSmSeE2azHsLqRr2nRX3bptQo0CXy0cuQg6+EZRm0sbg9RPjZO6tHDn7vP/cLQszXHCVnYD1vUbXtAOShvxh/s9CvVzU+NS4gQrchAFLP/k8Q1635TrbezDg1BdyKRAqsKZKoTktdvSop9NZytuPQKUkzVfuUKU2zDMKJt93qPhAUW7Wm/HbFFOhilo0zVbFOzOrMAMz00pEk9FApqep5wCWwOPSrnyG4RyhNtCy2zZT1AOl+4M65G7v7MGGw9KgDfIgBY82bm7HzJJPvJKAIiIAiIgCIiAIiIAiIgCIiAIiIAiIgEXvHxhQd6FXhsis9ygfMFVjax5a218pUqm3MZTw+Eq1Ky8OvTFStX4AIoFkptTRlU/ASzXfpll7xmHFRHQ8nUqbdmBBt85D4rdem9CnQL1RTSkKJVahAekFC2qDroPqYB0Y7btOjkDlnZ1LKtNC5KgDM1h+HUa+ciqO8prY2lRoX4LUOMXCXDjMFAuT4QNbnuLSTx+79OpwyC9JqSlEam2UimbXQ91OUc+0zs/d+lRqI9MEFKHBUXuMmYOb9SxYXv5mAaqm9eGVcxcgfe3upuvCNqmYcxrYDvecn9saLMhVrJasaoKNmXhIHPLQaG86Ku6eHZ8QzKT9oAFQE6C2vgH4STYn0mr+x1HIFLVDZaq3LC5FVMjX0tygHbsfeGjiWKU8+YIr2dChNNvhZb81Ml5GYHYtOlV4q5s3Ap0dTpkpkldO+p1knAEREAREQBERAEREAREQBERAEREAREQBERAEREAREQBERAEREAREQBERAEREAREQBERAEREAREQBERAEREAREQBERAEREAREQBERAEREAREQBERAEREAREQBERAEREAREQBERAEREAREQBERA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1438" y="-990600"/>
            <a:ext cx="37052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hQVFhUXFRcaFBYXFRgYGRUUGBgWGBQcFBcaHCggGBolHRUXITEhJSkrLi4uFyAzODQsNygtLisBCgoKDg0OGhAQGzYkICQsLDQ0LDUsLCwsLC8sLCwsLCwsLCwsLCwsNCwsLCwsLCwsLCwsLCwsLCwsLCwsLCwsLP/AABEIAKgBLQMBIgACEQEDEQH/xAAbAAEAAgMBAQAAAAAAAAAAAAAABQYBAwQHAv/EAEAQAAIBAgMGBAMEBwcFAQAAAAECAAMRBBIhBQYTMUFRImFxgTKRoRQjQrFSU2KTwdHwFjNUcoKS4QcVQ7LTov/EABkBAQADAQEAAAAAAAAAAAAAAAADBAUCAf/EAC0RAAICAgIBAgMHBQAAAAAAAAABAgMEERIxIUFREyIyBRRCYXGBkRUjM1Kx/9oADAMBAAIRAxEAPwD3GIiAIiIAiIgCIiAIiIAiIgCIiAIiIAiIgCIiAIiIAiIgCIiAIiIAiIgCIiAIiIAiIgCIiAIiIAiJi8AzE4sTtJE0vc9hrI6rtxvwqB6yvZlVQ8Nk0KLJ9InolaO16vcfKZXbNTyPtIvv9X5kv3OwskSFobcH4lt5jWSeHxSuPCQZPXkV2fSyCdU4do3xMTMmIxET4q1QoLMQABckmwAHO5gH3EihvFhjqKyke/00mf7Q4b9av1/lAJSJw4TatGq2WnUDNa9hfl8pG4fbjshrlFXDWazZiahAJVSFAt4iNBz1gFgiVbaW9DKDkQqyrU4iVB4ldBSZRobEEVQbgzuqbxUleohzZqbotvD4i5IW2ugup525X5WgE3Er9HeuixQWYF1Bsct1zZigYZuuU8r9L2uJ17G22mIvlDrZEezixNNwSjDXkcp89IBKxIs7fw404q/X+Uf2hw361fr/ACgEpEjqG3MO7Ki1ULNfKL2JsCTa/M2B+UkYAiIgCJiIBmJ8M4HMge81HFp+mvznPOK9T1Rb6OiJqSup5MPnNl56pJ9BrRmJiZnp4IiIAiJ8sbQDFWqFFzoJXsftVnuF0X6mfG1McajWHwjl5+crG29tcM8OmM1Uj2Qd2mTkZMrJcK+jTxsVJcpdkjjcdTpDNUYL+Z9BIKvvXe/CplrdWOUSucRmqE1PE51DG7acvAvL3mrEVQGPhvyzMfEf5CRxx1+I0FFE1V3mr6/3QtzAN4ob2VrZiiEDnrY/K8gUW3wmynpnAJ9Z90mGqqpJ7eFgeX9aTv4UPY64r2Lfgd66T6OCh89Rf1EsFCtyZG9CDPNKJJGgUC5zpqR6lD69J1YDH1aD/di9O2YpmzAr1ySKePrzE5cE/B69s3auayvoeh6GSpaUDAbSSrT4inwgeIdVI53ndsbbNbFgLRPCpa/fMt3qAW0pofhHPxHtylvEyW/kmZOTjqPzRJ/am2VpHhqDVrEeGknxernki/tGc1LYr1iHxjBz+Git+Emul+RqNa2radhO7ZWyqdBbUxqdXcm7u1gLux1J0nfNEpHyq20HKfURAMWkO27dE5x48j5s1IORTu2rEL0N9efOTMQCFbdqiQc2diwYM5c5mzBAcx8hTUDtacW091hZ2o/E9RWdWchWAqGqcpCkqc7Fhz5kelniAQOB3eAyPVJNUIFcqbKwGYLfTUgNa4tftO/Z+ykom6Xvw6dPU38FPNk9/EZ3xAMCZiIBy4/AU6yFKqhl7Hoe6nmD2IkSPtGF5hsRQ6EWNemNNDy4o58vF6ywTBEA5cBtCnWQPSYMp7dDzsw5qfIzrkNtHYt3NXDtwa9j4gPBU5aVk5MPCBf4h0M5qm8wpEU8ShpVWOWn1p1Wu1uG/ewvlNjr15zmUlFbZ6k29Im8VilQXY/8ysbY3qWnzbL5DVj7Svbx7fcllpauObHkvkvn+UquJJtmLXA1YgZi7A63J/DfTWZ07p2fkjWpw4xW5eSw4jewufAo1vbO1yf9K3nBid5a66jh266cvmZqwGyajgNkAY65mGX5A/ykhR3QqutyVa3UK38DrIuEP1LXyxNFDemrociuOuW4IPpLDsze8aBiyeT6qf8AUNJWsfu3WAGUqSOxI19D195wt914XGUnmD3trzH11E9UUvpehKuMl1s9iwG1le19D07H0MkrzxXY21jSsFcuuvgJ8VuuXsR26z0vd/bQqKviuD8LfwPnLNWQ0+Nn8mbkYnFcolgiYEzLxQMSL25icq5Rzb8pKGVbatXNUbsNBKmZbwr8epZxa+U/PoQu3NoihSLc2OiDuxlCo1HY3IuXc5mJOtudwPwiSm92MZq9l5Urf7m/jykdxSeSkjTW9vByPuWlGiHGJtpaR91FzA2a1xcnqw7t+immgmlGICrlv1F9dO4X+JmatVxcsRYPytzIH5D5Tv2PsKpi3LKGCC125knrb+rSZjaS2zhxKg831tp4kAHsBNK0iyk3JK6ALY9B052v1npeytw6NvvEPuSSTOHau4QueEGU/hINx7ie8Za3oiWTVtx2UhKgazNmBW41a3LUlWP4h2PefdOl8IBPhuyFfxjlcD9IdR1E+3wz06j0qwOYnl0Yj9E9G7fIzS62AWmRcMpH7V7ZGHQHoR6Twl7OvZuNahVNTQoSocC9irAWYD1+uk9AoVuTKexB79f69Z5T/wBzUHK+vPMFF2Aa17L5HWWrdfF161LIpWmKZylj43I1sFX4RoBqbyC6t+JLxojs1rXZ6xhsSrKGuBfzmzjL+kPmJVt3dj0Tm4i8V+eer4zY9ADoouBoAJO/9lw/6il/sX+U1aZ84KRh2w4SaNGN26lKqUcGwRGzAZrl3yKoUdbxQ3joMCQxFioIIIILEjl5FWv6T6xmw6dR85LA2pgAEWApvxF09dPSc6bs0RVWp4iVNXQnRuKxY5hbWxZrdryUjNeI3ppjJlB1cBsylfuylVw6X+IfdkaTrqbfpDqxJ4dgFJJ4qlkAHUkKZwvu7RU0+JVc+ILSzMvwhKgWmNNRZmPfSfdDYNOl42quQnDa7lQAKQYLchRpla3tAPuhvPTc1Mq1CqUqdQsENiKhcAAd/B+fabRvJQuAGY3Sm+YKSoSqbUyzcgCe85W3Wp2YCpUAKU1YeHXhVGqIx8OurkEciOc+auwhToPTpHOXpJRAdgAFXOEOg1ID++UQCTq7ZpqmfxFTUNMZVJLOCVsAOeoInPh95qD6gsNUAuhF878NSLjUZrg9iJtGy6aUaKFiEoFGDE8ygOrE876kmRtPY2GcBUrEllGQqwJ8FXi5hpa4Zh7WgHeN46H6RtlZibWCqjMpLHpqjD2mg7zIKhDK6rwwwujB2ZnKgKh53tcTS+6NIqiu9RlTPYHKD4yxbxKoPNibXtPvE7q06tjUqVHYKoV2yEjKSV0y2J16iATWFxiVEWorDKwuDyv85t4y/pD5icq7Mp8NabqrqvLMoPva1hPg7Ew/6il/sX+UA7SwtfpPO999skDwi7sbU9L5Be2byOtvUye2xsjgqThqjUCx1QWakSSCfA18vX4cvOeX7Q2jWbEeJRY+AOh8C2DDMQdRZsx9hKOQ3KagvQ0cKC+tn1VZsuQrclsqqvXnqfQqefM3PSXXd/dU5VYgXHIE3C97dzp8XWQ+4uyHqEk/hJC36HTM3mdbe5nqeDoZEC9pzVX8R+eibKyPhrjHs+MPg1VApAPfTnOhKYAsAAJ9RLyil0ZTk32aTh1vfKL97SA23u2K1xYFTrbqD5GWWYnM6oyWmd13Tg9pniu3dncG6uAADdWGl+p9+hHbWfe720hSewuqEgMDzUn4WH5H0HeX3ezYPFRzoQddejDl7TzauLKwA/CRr5A2Bv5Aj/SPKZ84dxkbNVkbIbPZdk4rOmvxDQ/wnfKRuLtEuiE8yMrf5h/X1l2Et41jnDz2jIya/h2NGG5Sn1G1PrLg/I+kprDU+8qfaP4Sxg9s822hVBaoWuc1V/8A83C/VvpNS4tbj4tMvyUG2l+824mlc1AeYqVbeR5j/wBTNeIFgxIuL6e6aH+u0R8JGsZezKqrrdgL6erH3LfSewbp7P4VMC1lsAvn3M8dp2XKw1y1FJ+QPyvee2bAxvEQDsBY9weRklWnYtlPOclX46JURaa61YKpZiAoBJJNgAOZJ6CfGCxiVUWpSdXRhdXQhlYdwRzEvmMed/8AUbZpA4lrFXupH6LH+HP2lKoLmAvYMWYcv01Jpn2YH0uJd/8AqXvHTCthybNpYlSAddfFy6HSURTlyO3RlAA6hQCfzX5ntM5pJvXRv40m6ly7NIVhc21I1NtfGtx58pZtyWAq1FU3Bpq3uLfzMhqJF9Dc+Dl+zTOb0F9PaS+5dICs9rm1Jbnzax/jIrvoZM+j0XYLfeEeUsIlc2EPvPYyxiWsB/2f5MTL18QNylGwVHGP4an2hFNZmNnYFUNE6Z817CoLfLSXozFpdKpRqGHxTVMO1daxZKtJtD92KfBZXLKDYvxGNyRe0+ts4TF1Di18ZVqVVaaAEo6sg4djmyhs1+l9e0u+WLQCk1hi2bED79Aw8FszZWSqPhOcZQ9M/gy2ubai8+MHhcUDUIp1RUetQcCo5qoq8BM2UsbAipm1FjYCXm0ZYBUcVgqlXZ1anbEcVk1DucxqWGYIb/Be+g08pyY/Z1fisVWsMprLRambG7JQ4RqMDdlLK1y1+UvNoywCjYrC47LfPVuarh8pY2UKOGUVWWy5rk2OttdJL7ASuK9XimoyFVKu91AbqqJmK263HpLEFgrAMxEQCA3qrZVHkrH6f8TyU082UE8mXN5nwWA9c7H5z1fe1Lr6owHynktMK1yrWLZTe48JU0xr/vPymZP/ADS/Y2sNL4SPS9xaJyIw5FLt6vZj9T9JcBKruRjPuaafsKfcAXvLUJbxtcDOy23a9mYic742mKi0y6iowJVCRmZV+IqvMgd5YKx0REQDi2tTLUmC89PcTxzeDD2rMAbBmuxvbQhb/VjPZtoV8iFufaeNbzPnrsqnUMAf9WUe+vSUcjXNfoav2fvi/Ym9w67XqBua1VPzAB/9Z6mJ5buYpZnJ5k0x31tcj6z1JZ7ifVP9UQ5/1IxKpj6eWow8zb31lsMhNv4fk49D/CM+tyr2vRkWJPjZr3PLNt4Y08UxuQp+8A/S55hr5ZpFfZTm+IEBrC97HS6A6df4y6b0YAugqJ8dPUea9RKM1mzNquosNToeYB8u0qUz5RRtxezpNDwtk1zC4H7PkCPiB/Myzbm718AcOqNCBkY6C3S8rSUDYKpN82ZTbmO9Pz7rNBCkkM5uG0uDlI66c1PtJfKe0cyjGcXGR7fgNspUHisPe6kesrG1cemEZqmFZKam5ak5bhVWOW5VBrSfwnVRY5iSpOo87RRchHdbc7MpHscy/lFGmP8AyEFj3ctpe3wrcn5yT41mtbKqwqk9nVtLbn2yqzuuVUueEeZJv0t4gbG5GlpwUqSsSSpUBSSykjrmY2vYliQOVuWkyuHFRnzDlewA4dul8w+C3XW/rrMVCUINT7xbaVBpdRYA1FHw0lsdQNbdOni68E+lHSaPh8FUA0IY6aEW8TEsAWGmiDWw/FLNuni8gqVatOooqNowXOgANgLpcqPEOYAsPKQ2Epl2FOmWYv8AA3TKbZ3GvXLa/aehYLDCmiovJQALdf6/jK19i1xfqeyWl2TG61dKmZqbq40+Fgfy5SxCQybv0XReJTXONQ6+CopJv4KiWZdexE+hsusluDiWsLDLWUVRYc/EMr3tbUseU0seHCtIw7p85tkxEjuFiv1tD9w//wBprxIrrSqmpUpm1N8uSmyENlNjc1Gk5ESt5i8oWwNqvwKC0qyM9R8tRuPUxRUcB3F+JYoxKDTlPldvvXbDGoyoeJQYUra1A9K5cMToudgunUawC/3i8oVbeCs9MNxlUBsK1Z1TL9nZ6yrWpVLnSynrY2vfnCbXrYcVChFRXrY0quXVMmIAzZr+IWdjY2GnPSAX28XlEXa1RqtF2YHMtgUayspxVFVJyNlJynUAke02Ut56rtSpq6B2FJX8FylRqpSppfmosbdPeAXi8Sr7u7Vr1XVahUhqVVhZMuVqVbhDrrcayWFLFfraH7h//tAJKfFSoALkgAcyTYD1MjqmHxRFuNRGo1FB72uL2vWte15qp7t0ic1ctiGve9Ziyg6fBS/u0+Eahb+esAjtv7Zp1FIoK9dkYgmmvgHO4NZrJzWxAYkdp5Tjdn1VaoLimVJAVTdipOa5Yi3Jh0/AZ7zVoAqVtoRa08z3u2XlqLW6octT/KbhWPcAmx7iUMhcLFL3NLCltOLPv/p5Vo0HqWBzH47szMLnkb9QbjTuJ6ZSqgi4OhF/aeHJiThmLXJNyUXUs11u4sL3Hf2PKXDYW0BikBxDfcg6YZbFb5rj7SSbvyHgFl1N82lu6rHDxLoZdHJ7gizVNrVK7FMGAV1DYltaSnKbcJb3rNe3Ky+dxadezNi06TZ9Xqm+atUsajX6XAAVeyqAB2nbh8uRcgAWwygCwAHIADkJtlvZmn1ExeR+O2slM2NyetuQ9TPJTUVtnUIOb1FHJvDtREpuD0Fz2AHczyWjihUdm5Ox101/Z1Pa49Mkmt5NuJWcgMMlyTyOYjy7D6ny1kRgNnCrUXISMwu1rWWn16X15fMzOnPbcmbWPUq4aLhuBgAqpYGzMz688v4b+wHznoch938HlTNa1wAo7KOUmBLOJFqG36+TMy7Odngxaa69IMpU8iJtiWWtlZeCoYvDlGKn2PcSlbybDZc1Sjcq2roBex7gdp61jsGKi2PPoe0rWKwrIbMPfv6TGupnRLlHo18bJUlp9nmNJQU0y268yt7deqN58p8MTcXqWcWv+G9/2xofeXHaW7qOS9M8N+68j6iV+tsXEU2JyZh3pm1/MrOo3RkXE0R61M3JWa37CGx9dJpWq1MWI0INgCBbXmba2+U21sO+YHhPpzvTH5AazfTwtRrhaVQ3FvgVb/S4Ek5R9zo4WUhTlbMoN2voCb9ifFynXhqxewALux+EA+I/hz9lA/CNJI7O3VrH4yKYI1GjNby7S0bN2VToCyLr1Y6k+8infGPR5KS0RGy93Xw/3tJl4zfGjD7thrcCwuhvrcaHtLRu3ilqVMtQGnUXUU30zi9g1M8qi8tV5XF527O2aXN20X8/SS2O2VSqoEdLhbFSCVZSORRhYqfQyXGodj52fsZmTel8sTuWZldGLr4QWr3rUB/51H3lMAf+ZAPENPjXvqOpnMNiFdQyMGU8mU3B95qGcboiIBi0WmYgGLRlmYgGLQFmYgGLTMRAEQZH7U2tToWzklmNkpoMzuf2VHpz5QDtdrXJNgBqT0lU2vVbFXGEUMBpUrODwrAsrLTGnGbQjQ5R1PSdv/bauK8WL8NPphlY2Og/v3Fs9jfwDw665pPJTAAAAAHIAWA9BOLIKcdM6hNwe0eJbQ3aOHqK4LOmgZz8S/5rcgDqBaw6z4p43KwKMo5gsCBY6nlyINibHTsRPYdo7LWpciwb6H1lC2tucoYlVCk81Iuh9Lar7TNmpQep9e5sUZEJr2ZrwG+NRfu3VgNSpW3iHcAn6AmS2D37pjwklj5q1x62lNxuxKqgWpkZeRSzjl6jr5TQtJuzKev3fXr+CIz9UyWVFcl5Rca++BBJGc+vhX6ysYzb5rg52sDfw35+t9W9dAJyYLAOSctKpY87g+LzOot/zJihuu9QjP4AD8C2J+gsPrPHOPq9nqhCPXgiEw2ZhSSlm6nsOWrHr6n2E9C3Y2DlGuvLO1viI6L5Cdexd21Qcso69Wb/ADGWanTCgACwElrolY9y8L/pSyctJcYGVFhPqYmZomYIiIAmqtSDCzC4m2J41taHXRCYnYnVD7GR1XA1F5qfzlri0p2YNcuvBahlzj35KaUPY/KZWkx5A/KXDLM5ZD/TV/sS/fn7FYobMqN0t6yVwmyFXVvEfoJJWmZYrw64edbIJ5NkvB8gT6mJmWyuYIkJiditTY1cGwpsTd6Rvwahvc3X8DHXxL31vJyIBErjMTYXwuvW1ZLX8tOU+vtuI/wp/fJJSIBF/bcR/hT++SadsY/h18KGcIjtUD3YAG1MlQSfMSamqvhkcWdVYdmUH84BVMTvUwD5eGWVcQbX/V1aaU769Ve8xU3lrU2qioqPwxXACAgs1JaLg2J5HjAW/ZveWr7In6K68/CNRYC3yAE++AvOwv3sOoAP5D5QCm1N5sQEuBS0pV6pNvjWiaVsoDG185Gp05y2Yiu4QNTp5ybeHMFsD5mbFwqAWCqBqLBRax5i3nNoEAjPtuI/wp/fJH23Ef4U/vkkpEAhcRWxbjLTpJSJ51HqB8o7hFHiPPQ2E6Nl7HSiS1y9Vvjqubu2pPoqi5sosBJKIAiIgCfLoDoRefUQ1sHBV2TTPS3ppNJ2Gn6TfSSsSF49T8uJKrrF6kYmxaY53PvOyjhUX4VAm+YtPY01x6RzKycu2ZiIkpwIiIAiIgCU/GYjGDaCYdcSBTek9UDgpcBHRQl+xB5y4SOrbJRsQuIObOtJqYsdMjEMdO9wIBDbqbaq1XqriXVaq5i1A08ppqGIVla/jQqAb9yZ0VN76GVinEYhKjU/uyFrCmDm4ZPxAW+U6dn7vU6VVquapUcpkzVHLlad75Vv0vOfDbpUUOhqFQrrSRnutFags/DFtNDaAatjbwH7DTxWIzHOA1hTtYNqABfUDuec+zvlhyFKcSoXpCqoSmSeE2azHsLqRr2nRX3bptQo0CXy0cuQg6+EZRm0sbg9RPjZO6tHDn7vP/cLQszXHCVnYD1vUbXtAOShvxh/s9CvVzU+NS4gQrchAFLP/k8Q1635TrbezDg1BdyKRAqsKZKoTktdvSop9NZytuPQKUkzVfuUKU2zDMKJt93qPhAUW7Wm/HbFFOhilo0zVbFOzOrMAMz00pEk9FApqep5wCWwOPSrnyG4RyhNtCy2zZT1AOl+4M65G7v7MGGw9KgDfIgBY82bm7HzJJPvJKAIiIAiIgCIiAIiIAiIgCIiAIiIAiIgEXvHxhQd6FXhsis9ygfMFVjax5a218pUqm3MZTw+Eq1Ky8OvTFStX4AIoFkptTRlU/ASzXfpll7xmHFRHQ8nUqbdmBBt85D4rdem9CnQL1RTSkKJVahAekFC2qDroPqYB0Y7btOjkDlnZ1LKtNC5KgDM1h+HUa+ciqO8prY2lRoX4LUOMXCXDjMFAuT4QNbnuLSTx+79OpwyC9JqSlEam2UimbXQ91OUc+0zs/d+lRqI9MEFKHBUXuMmYOb9SxYXv5mAaqm9eGVcxcgfe3upuvCNqmYcxrYDvecn9saLMhVrJasaoKNmXhIHPLQaG86Ku6eHZ8QzKT9oAFQE6C2vgH4STYn0mr+x1HIFLVDZaq3LC5FVMjX0tygHbsfeGjiWKU8+YIr2dChNNvhZb81Ml5GYHYtOlV4q5s3Ap0dTpkpkldO+p1knAEREAREQBERAEREAREQBERAEREAREQBERAEREAREQBERAEREAREQBERAEREAREQBERAEREAREQBERAEREAREQBERAEREAREQBERAEREAREQBERAEREAREQBERAEREAREQBERAEREAREQBERA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23838" y="-838200"/>
            <a:ext cx="37052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UUEhQVFhUXFRcaFBYXFRgYGRUUGBgWGBQcFBcaHCggGBolHRUXITEhJSkrLi4uFyAzODQsNygtLisBCgoKDg0OGhAQGzYkICQsLDQ0LDUsLCwsLC8sLCwsLCwsLCwsLCwsNCwsLCwsLCwsLCwsLCwsLCwsLCwsLCwsLP/AABEIAKgBLQMBIgACEQEDEQH/xAAbAAEAAgMBAQAAAAAAAAAAAAAABQYBAwQHAv/EAEAQAAIBAgMGBAMEBwcFAQAAAAECAAMRBBIhBQYTMUFRImFxgTKRoRQjQrFSU2KTwdHwFjNUcoKS4QcVQ7LTov/EABkBAQADAQEAAAAAAAAAAAAAAAADBAUCAf/EAC0RAAICAgIBAgMHBQAAAAAAAAABAgMEERIxIUFREyIyBRRCYXGBkRUjM1Kx/9oADAMBAAIRAxEAPwD3GIiAIiIAiIgCIiAIiIAiIgCIiAIiIAiIgCIiAIiIAiIgCIiAIiIAiIgCIiAIiIAiIgCIiAIiIAiJi8AzE4sTtJE0vc9hrI6rtxvwqB6yvZlVQ8Nk0KLJ9InolaO16vcfKZXbNTyPtIvv9X5kv3OwskSFobcH4lt5jWSeHxSuPCQZPXkV2fSyCdU4do3xMTMmIxET4q1QoLMQABckmwAHO5gH3EihvFhjqKyke/00mf7Q4b9av1/lAJSJw4TatGq2WnUDNa9hfl8pG4fbjshrlFXDWazZiahAJVSFAt4iNBz1gFgiVbaW9DKDkQqyrU4iVB4ldBSZRobEEVQbgzuqbxUleohzZqbotvD4i5IW2ugup525X5WgE3Er9HeuixQWYF1Bsct1zZigYZuuU8r9L2uJ17G22mIvlDrZEezixNNwSjDXkcp89IBKxIs7fw404q/X+Uf2hw361fr/ACgEpEjqG3MO7Ki1ULNfKL2JsCTa/M2B+UkYAiIgCJiIBmJ8M4HMge81HFp+mvznPOK9T1Rb6OiJqSup5MPnNl56pJ9BrRmJiZnp4IiIAiJ8sbQDFWqFFzoJXsftVnuF0X6mfG1McajWHwjl5+crG29tcM8OmM1Uj2Qd2mTkZMrJcK+jTxsVJcpdkjjcdTpDNUYL+Z9BIKvvXe/CplrdWOUSucRmqE1PE51DG7acvAvL3mrEVQGPhvyzMfEf5CRxx1+I0FFE1V3mr6/3QtzAN4ob2VrZiiEDnrY/K8gUW3wmynpnAJ9Z90mGqqpJ7eFgeX9aTv4UPY64r2Lfgd66T6OCh89Rf1EsFCtyZG9CDPNKJJGgUC5zpqR6lD69J1YDH1aD/di9O2YpmzAr1ySKePrzE5cE/B69s3auayvoeh6GSpaUDAbSSrT4inwgeIdVI53ndsbbNbFgLRPCpa/fMt3qAW0pofhHPxHtylvEyW/kmZOTjqPzRJ/am2VpHhqDVrEeGknxernki/tGc1LYr1iHxjBz+Git+Emul+RqNa2radhO7ZWyqdBbUxqdXcm7u1gLux1J0nfNEpHyq20HKfURAMWkO27dE5x48j5s1IORTu2rEL0N9efOTMQCFbdqiQc2diwYM5c5mzBAcx8hTUDtacW091hZ2o/E9RWdWchWAqGqcpCkqc7Fhz5kelniAQOB3eAyPVJNUIFcqbKwGYLfTUgNa4tftO/Z+ykom6Xvw6dPU38FPNk9/EZ3xAMCZiIBy4/AU6yFKqhl7Hoe6nmD2IkSPtGF5hsRQ6EWNemNNDy4o58vF6ywTBEA5cBtCnWQPSYMp7dDzsw5qfIzrkNtHYt3NXDtwa9j4gPBU5aVk5MPCBf4h0M5qm8wpEU8ShpVWOWn1p1Wu1uG/ewvlNjr15zmUlFbZ6k29Im8VilQXY/8ysbY3qWnzbL5DVj7Svbx7fcllpauObHkvkvn+UquJJtmLXA1YgZi7A63J/DfTWZ07p2fkjWpw4xW5eSw4jewufAo1vbO1yf9K3nBid5a66jh266cvmZqwGyajgNkAY65mGX5A/ykhR3QqutyVa3UK38DrIuEP1LXyxNFDemrociuOuW4IPpLDsze8aBiyeT6qf8AUNJWsfu3WAGUqSOxI19D195wt914XGUnmD3trzH11E9UUvpehKuMl1s9iwG1le19D07H0MkrzxXY21jSsFcuuvgJ8VuuXsR26z0vd/bQqKviuD8LfwPnLNWQ0+Nn8mbkYnFcolgiYEzLxQMSL25icq5Rzb8pKGVbatXNUbsNBKmZbwr8epZxa+U/PoQu3NoihSLc2OiDuxlCo1HY3IuXc5mJOtudwPwiSm92MZq9l5Urf7m/jykdxSeSkjTW9vByPuWlGiHGJtpaR91FzA2a1xcnqw7t+immgmlGICrlv1F9dO4X+JmatVxcsRYPytzIH5D5Tv2PsKpi3LKGCC125knrb+rSZjaS2zhxKg831tp4kAHsBNK0iyk3JK6ALY9B052v1npeytw6NvvEPuSSTOHau4QueEGU/hINx7ie8Za3oiWTVtx2UhKgazNmBW41a3LUlWP4h2PefdOl8IBPhuyFfxjlcD9IdR1E+3wz06j0qwOYnl0Yj9E9G7fIzS62AWmRcMpH7V7ZGHQHoR6Twl7OvZuNahVNTQoSocC9irAWYD1+uk9AoVuTKexB79f69Z5T/wBzUHK+vPMFF2Aa17L5HWWrdfF161LIpWmKZylj43I1sFX4RoBqbyC6t+JLxojs1rXZ6xhsSrKGuBfzmzjL+kPmJVt3dj0Tm4i8V+eer4zY9ADoouBoAJO/9lw/6il/sX+U1aZ84KRh2w4SaNGN26lKqUcGwRGzAZrl3yKoUdbxQ3joMCQxFioIIIILEjl5FWv6T6xmw6dR85LA2pgAEWApvxF09dPSc6bs0RVWp4iVNXQnRuKxY5hbWxZrdryUjNeI3ppjJlB1cBsylfuylVw6X+IfdkaTrqbfpDqxJ4dgFJJ4qlkAHUkKZwvu7RU0+JVc+ILSzMvwhKgWmNNRZmPfSfdDYNOl42quQnDa7lQAKQYLchRpla3tAPuhvPTc1Mq1CqUqdQsENiKhcAAd/B+fabRvJQuAGY3Sm+YKSoSqbUyzcgCe85W3Wp2YCpUAKU1YeHXhVGqIx8OurkEciOc+auwhToPTpHOXpJRAdgAFXOEOg1ID++UQCTq7ZpqmfxFTUNMZVJLOCVsAOeoInPh95qD6gsNUAuhF878NSLjUZrg9iJtGy6aUaKFiEoFGDE8ygOrE876kmRtPY2GcBUrEllGQqwJ8FXi5hpa4Zh7WgHeN46H6RtlZibWCqjMpLHpqjD2mg7zIKhDK6rwwwujB2ZnKgKh53tcTS+6NIqiu9RlTPYHKD4yxbxKoPNibXtPvE7q06tjUqVHYKoV2yEjKSV0y2J16iATWFxiVEWorDKwuDyv85t4y/pD5icq7Mp8NabqrqvLMoPva1hPg7Ew/6il/sX+UA7SwtfpPO999skDwi7sbU9L5Be2byOtvUye2xsjgqThqjUCx1QWakSSCfA18vX4cvOeX7Q2jWbEeJRY+AOh8C2DDMQdRZsx9hKOQ3KagvQ0cKC+tn1VZsuQrclsqqvXnqfQqefM3PSXXd/dU5VYgXHIE3C97dzp8XWQ+4uyHqEk/hJC36HTM3mdbe5nqeDoZEC9pzVX8R+eibKyPhrjHs+MPg1VApAPfTnOhKYAsAAJ9RLyil0ZTk32aTh1vfKL97SA23u2K1xYFTrbqD5GWWYnM6oyWmd13Tg9pniu3dncG6uAADdWGl+p9+hHbWfe720hSewuqEgMDzUn4WH5H0HeX3ezYPFRzoQddejDl7TzauLKwA/CRr5A2Bv5Aj/SPKZ84dxkbNVkbIbPZdk4rOmvxDQ/wnfKRuLtEuiE8yMrf5h/X1l2Et41jnDz2jIya/h2NGG5Sn1G1PrLg/I+kprDU+8qfaP4Sxg9s822hVBaoWuc1V/8A83C/VvpNS4tbj4tMvyUG2l+824mlc1AeYqVbeR5j/wBTNeIFgxIuL6e6aH+u0R8JGsZezKqrrdgL6erH3LfSewbp7P4VMC1lsAvn3M8dp2XKw1y1FJ+QPyvee2bAxvEQDsBY9weRklWnYtlPOclX46JURaa61YKpZiAoBJJNgAOZJ6CfGCxiVUWpSdXRhdXQhlYdwRzEvmMed/8AUbZpA4lrFXupH6LH+HP2lKoLmAvYMWYcv01Jpn2YH0uJd/8AqXvHTCthybNpYlSAddfFy6HSURTlyO3RlAA6hQCfzX5ntM5pJvXRv40m6ly7NIVhc21I1NtfGtx58pZtyWAq1FU3Bpq3uLfzMhqJF9Dc+Dl+zTOb0F9PaS+5dICs9rm1Jbnzax/jIrvoZM+j0XYLfeEeUsIlc2EPvPYyxiWsB/2f5MTL18QNylGwVHGP4an2hFNZmNnYFUNE6Z817CoLfLSXozFpdKpRqGHxTVMO1daxZKtJtD92KfBZXLKDYvxGNyRe0+ts4TF1Di18ZVqVVaaAEo6sg4djmyhs1+l9e0u+WLQCk1hi2bED79Aw8FszZWSqPhOcZQ9M/gy2ubai8+MHhcUDUIp1RUetQcCo5qoq8BM2UsbAipm1FjYCXm0ZYBUcVgqlXZ1anbEcVk1DucxqWGYIb/Be+g08pyY/Z1fisVWsMprLRambG7JQ4RqMDdlLK1y1+UvNoywCjYrC47LfPVuarh8pY2UKOGUVWWy5rk2OttdJL7ASuK9XimoyFVKu91AbqqJmK263HpLEFgrAMxEQCA3qrZVHkrH6f8TyU082UE8mXN5nwWA9c7H5z1fe1Lr6owHynktMK1yrWLZTe48JU0xr/vPymZP/ADS/Y2sNL4SPS9xaJyIw5FLt6vZj9T9JcBKruRjPuaafsKfcAXvLUJbxtcDOy23a9mYic742mKi0y6iowJVCRmZV+IqvMgd5YKx0REQDi2tTLUmC89PcTxzeDD2rMAbBmuxvbQhb/VjPZtoV8iFufaeNbzPnrsqnUMAf9WUe+vSUcjXNfoav2fvi/Ym9w67XqBua1VPzAB/9Z6mJ5buYpZnJ5k0x31tcj6z1JZ7ifVP9UQ5/1IxKpj6eWow8zb31lsMhNv4fk49D/CM+tyr2vRkWJPjZr3PLNt4Y08UxuQp+8A/S55hr5ZpFfZTm+IEBrC97HS6A6df4y6b0YAugqJ8dPUea9RKM1mzNquosNToeYB8u0qUz5RRtxezpNDwtk1zC4H7PkCPiB/Myzbm718AcOqNCBkY6C3S8rSUDYKpN82ZTbmO9Pz7rNBCkkM5uG0uDlI66c1PtJfKe0cyjGcXGR7fgNspUHisPe6kesrG1cemEZqmFZKam5ak5bhVWOW5VBrSfwnVRY5iSpOo87RRchHdbc7MpHscy/lFGmP8AyEFj3ctpe3wrcn5yT41mtbKqwqk9nVtLbn2yqzuuVUueEeZJv0t4gbG5GlpwUqSsSSpUBSSykjrmY2vYliQOVuWkyuHFRnzDlewA4dul8w+C3XW/rrMVCUINT7xbaVBpdRYA1FHw0lsdQNbdOni68E+lHSaPh8FUA0IY6aEW8TEsAWGmiDWw/FLNuni8gqVatOooqNowXOgANgLpcqPEOYAsPKQ2Epl2FOmWYv8AA3TKbZ3GvXLa/aehYLDCmiovJQALdf6/jK19i1xfqeyWl2TG61dKmZqbq40+Fgfy5SxCQybv0XReJTXONQ6+CopJv4KiWZdexE+hsusluDiWsLDLWUVRYc/EMr3tbUseU0seHCtIw7p85tkxEjuFiv1tD9w//wBprxIrrSqmpUpm1N8uSmyENlNjc1Gk5ESt5i8oWwNqvwKC0qyM9R8tRuPUxRUcB3F+JYoxKDTlPldvvXbDGoyoeJQYUra1A9K5cMToudgunUawC/3i8oVbeCs9MNxlUBsK1Z1TL9nZ6yrWpVLnSynrY2vfnCbXrYcVChFRXrY0quXVMmIAzZr+IWdjY2GnPSAX28XlEXa1RqtF2YHMtgUayspxVFVJyNlJynUAke02Ut56rtSpq6B2FJX8FylRqpSppfmosbdPeAXi8Sr7u7Vr1XVahUhqVVhZMuVqVbhDrrcayWFLFfraH7h//tAJKfFSoALkgAcyTYD1MjqmHxRFuNRGo1FB72uL2vWte15qp7t0ic1ctiGve9Ziyg6fBS/u0+Eahb+esAjtv7Zp1FIoK9dkYgmmvgHO4NZrJzWxAYkdp5Tjdn1VaoLimVJAVTdipOa5Yi3Jh0/AZ7zVoAqVtoRa08z3u2XlqLW6octT/KbhWPcAmx7iUMhcLFL3NLCltOLPv/p5Vo0HqWBzH47szMLnkb9QbjTuJ6ZSqgi4OhF/aeHJiThmLXJNyUXUs11u4sL3Hf2PKXDYW0BikBxDfcg6YZbFb5rj7SSbvyHgFl1N82lu6rHDxLoZdHJ7gizVNrVK7FMGAV1DYltaSnKbcJb3rNe3Ky+dxadezNi06TZ9Xqm+atUsajX6XAAVeyqAB2nbh8uRcgAWwygCwAHIADkJtlvZmn1ExeR+O2slM2NyetuQ9TPJTUVtnUIOb1FHJvDtREpuD0Fz2AHczyWjihUdm5Ox101/Z1Pa49Mkmt5NuJWcgMMlyTyOYjy7D6ny1kRgNnCrUXISMwu1rWWn16X15fMzOnPbcmbWPUq4aLhuBgAqpYGzMz688v4b+wHznoch938HlTNa1wAo7KOUmBLOJFqG36+TMy7Odngxaa69IMpU8iJtiWWtlZeCoYvDlGKn2PcSlbybDZc1Sjcq2roBex7gdp61jsGKi2PPoe0rWKwrIbMPfv6TGupnRLlHo18bJUlp9nmNJQU0y268yt7deqN58p8MTcXqWcWv+G9/2xofeXHaW7qOS9M8N+68j6iV+tsXEU2JyZh3pm1/MrOo3RkXE0R61M3JWa37CGx9dJpWq1MWI0INgCBbXmba2+U21sO+YHhPpzvTH5AazfTwtRrhaVQ3FvgVb/S4Ek5R9zo4WUhTlbMoN2voCb9ifFynXhqxewALux+EA+I/hz9lA/CNJI7O3VrH4yKYI1GjNby7S0bN2VToCyLr1Y6k+8infGPR5KS0RGy93Xw/3tJl4zfGjD7thrcCwuhvrcaHtLRu3ilqVMtQGnUXUU30zi9g1M8qi8tV5XF527O2aXN20X8/SS2O2VSqoEdLhbFSCVZSORRhYqfQyXGodj52fsZmTel8sTuWZldGLr4QWr3rUB/51H3lMAf+ZAPENPjXvqOpnMNiFdQyMGU8mU3B95qGcboiIBi0WmYgGLRlmYgGLQFmYgGLTMRAEQZH7U2tToWzklmNkpoMzuf2VHpz5QDtdrXJNgBqT0lU2vVbFXGEUMBpUrODwrAsrLTGnGbQjQ5R1PSdv/bauK8WL8NPphlY2Og/v3Fs9jfwDw665pPJTAAAAAHIAWA9BOLIKcdM6hNwe0eJbQ3aOHqK4LOmgZz8S/5rcgDqBaw6z4p43KwKMo5gsCBY6nlyINibHTsRPYdo7LWpciwb6H1lC2tucoYlVCk81Iuh9Lar7TNmpQep9e5sUZEJr2ZrwG+NRfu3VgNSpW3iHcAn6AmS2D37pjwklj5q1x62lNxuxKqgWpkZeRSzjl6jr5TQtJuzKev3fXr+CIz9UyWVFcl5Rca++BBJGc+vhX6ysYzb5rg52sDfw35+t9W9dAJyYLAOSctKpY87g+LzOot/zJihuu9QjP4AD8C2J+gsPrPHOPq9nqhCPXgiEw2ZhSSlm6nsOWrHr6n2E9C3Y2DlGuvLO1viI6L5Cdexd21Qcso69Wb/ADGWanTCgACwElrolY9y8L/pSyctJcYGVFhPqYmZomYIiIAmqtSDCzC4m2J41taHXRCYnYnVD7GR1XA1F5qfzlri0p2YNcuvBahlzj35KaUPY/KZWkx5A/KXDLM5ZD/TV/sS/fn7FYobMqN0t6yVwmyFXVvEfoJJWmZYrw64edbIJ5NkvB8gT6mJmWyuYIkJiditTY1cGwpsTd6Rvwahvc3X8DHXxL31vJyIBErjMTYXwuvW1ZLX8tOU+vtuI/wp/fJJSIBF/bcR/hT++SadsY/h18KGcIjtUD3YAG1MlQSfMSamqvhkcWdVYdmUH84BVMTvUwD5eGWVcQbX/V1aaU769Ve8xU3lrU2qioqPwxXACAgs1JaLg2J5HjAW/ZveWr7In6K68/CNRYC3yAE++AvOwv3sOoAP5D5QCm1N5sQEuBS0pV6pNvjWiaVsoDG185Gp05y2Yiu4QNTp5ybeHMFsD5mbFwqAWCqBqLBRax5i3nNoEAjPtuI/wp/fJH23Ef4U/vkkpEAhcRWxbjLTpJSJ51HqB8o7hFHiPPQ2E6Nl7HSiS1y9Vvjqubu2pPoqi5sosBJKIAiIgCfLoDoRefUQ1sHBV2TTPS3ppNJ2Gn6TfSSsSF49T8uJKrrF6kYmxaY53PvOyjhUX4VAm+YtPY01x6RzKycu2ZiIkpwIiIAiIgCU/GYjGDaCYdcSBTek9UDgpcBHRQl+xB5y4SOrbJRsQuIObOtJqYsdMjEMdO9wIBDbqbaq1XqriXVaq5i1A08ppqGIVla/jQqAb9yZ0VN76GVinEYhKjU/uyFrCmDm4ZPxAW+U6dn7vU6VVquapUcpkzVHLlad75Vv0vOfDbpUUOhqFQrrSRnutFags/DFtNDaAatjbwH7DTxWIzHOA1hTtYNqABfUDuec+zvlhyFKcSoXpCqoSmSeE2azHsLqRr2nRX3bptQo0CXy0cuQg6+EZRm0sbg9RPjZO6tHDn7vP/cLQszXHCVnYD1vUbXtAOShvxh/s9CvVzU+NS4gQrchAFLP/k8Q1635TrbezDg1BdyKRAqsKZKoTktdvSop9NZytuPQKUkzVfuUKU2zDMKJt93qPhAUW7Wm/HbFFOhilo0zVbFOzOrMAMz00pEk9FApqep5wCWwOPSrnyG4RyhNtCy2zZT1AOl+4M65G7v7MGGw9KgDfIgBY82bm7HzJJPvJKAIiIAiIgCIiAIiIAiIgCIiAIiIAiIgEXvHxhQd6FXhsis9ygfMFVjax5a218pUqm3MZTw+Eq1Ky8OvTFStX4AIoFkptTRlU/ASzXfpll7xmHFRHQ8nUqbdmBBt85D4rdem9CnQL1RTSkKJVahAekFC2qDroPqYB0Y7btOjkDlnZ1LKtNC5KgDM1h+HUa+ciqO8prY2lRoX4LUOMXCXDjMFAuT4QNbnuLSTx+79OpwyC9JqSlEam2UimbXQ91OUc+0zs/d+lRqI9MEFKHBUXuMmYOb9SxYXv5mAaqm9eGVcxcgfe3upuvCNqmYcxrYDvecn9saLMhVrJasaoKNmXhIHPLQaG86Ku6eHZ8QzKT9oAFQE6C2vgH4STYn0mr+x1HIFLVDZaq3LC5FVMjX0tygHbsfeGjiWKU8+YIr2dChNNvhZb81Ml5GYHYtOlV4q5s3Ap0dTpkpkldO+p1knAEREAREQBERAEREAREQBERAEREAREQBERAEREAREQBERAEREAREQBERAEREAREQBERAEREAREQBERAEREAREQBERAEREAREQBERAEREAREQBERAEREAREQBERAEREAREQBERAEREAREQBERA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76238" y="-685800"/>
            <a:ext cx="37052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http://mcat-review.org/artery-vein-capillary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81125"/>
            <a:ext cx="370628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o.quizlet.com/c8Cucw0nhVS-4PTTytXmRA_m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76" y="3048000"/>
            <a:ext cx="334264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223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1143000"/>
          </a:xfrm>
        </p:spPr>
        <p:txBody>
          <a:bodyPr/>
          <a:lstStyle/>
          <a:p>
            <a:r>
              <a:rPr lang="en-US" dirty="0" smtClean="0"/>
              <a:t>Veins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19640"/>
            <a:ext cx="441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Blood flow in veins is assisted by gravity and pressure exerted on them by other tissues</a:t>
            </a:r>
          </a:p>
          <a:p>
            <a:r>
              <a:rPr lang="en-US" dirty="0" smtClean="0"/>
              <a:t>Skeletal muscle</a:t>
            </a:r>
            <a:endParaRPr lang="en-US" dirty="0" smtClean="0"/>
          </a:p>
          <a:p>
            <a:r>
              <a:rPr lang="en-US" dirty="0" smtClean="0"/>
              <a:t>Walking and </a:t>
            </a:r>
            <a:r>
              <a:rPr lang="en-US" dirty="0" smtClean="0"/>
              <a:t>jogging</a:t>
            </a:r>
            <a:endParaRPr lang="en-US" dirty="0"/>
          </a:p>
        </p:txBody>
      </p:sp>
      <p:pic>
        <p:nvPicPr>
          <p:cNvPr id="9218" name="Picture 2" descr="http://www.arkansasvein.com/image/deepvenousmuscularpum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410075" cy="319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757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228600"/>
            <a:ext cx="6096000" cy="1143000"/>
          </a:xfrm>
        </p:spPr>
        <p:txBody>
          <a:bodyPr/>
          <a:lstStyle/>
          <a:p>
            <a:r>
              <a:rPr lang="en-US" dirty="0" smtClean="0"/>
              <a:t>Veins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1295400"/>
            <a:ext cx="4710545" cy="5211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Low blood pressure results in the danger of backflow</a:t>
            </a:r>
          </a:p>
          <a:p>
            <a:r>
              <a:rPr lang="en-US" dirty="0" smtClean="0"/>
              <a:t>To solve this veins have valves</a:t>
            </a:r>
          </a:p>
          <a:p>
            <a:r>
              <a:rPr lang="en-US" dirty="0" smtClean="0"/>
              <a:t>If blood flows backwards the pocket valves fill and close the lumen</a:t>
            </a:r>
          </a:p>
          <a:p>
            <a:r>
              <a:rPr lang="en-US" dirty="0" smtClean="0"/>
              <a:t>If blood flows towards the heart than it opens the valve</a:t>
            </a:r>
            <a:endParaRPr lang="en-US" dirty="0"/>
          </a:p>
        </p:txBody>
      </p:sp>
      <p:pic>
        <p:nvPicPr>
          <p:cNvPr id="8194" name="Picture 2" descr="https://www.batesvillesurgery.com/images/veinvalv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363" y="1828800"/>
            <a:ext cx="462063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655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dirty="0" smtClean="0"/>
              <a:t>Single circulation (example – fish)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42" name="Picture 2" descr="http://home.sandiego.edu/~gmorse/2011BIOL221/studyguidefinal/singlecir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29000"/>
            <a:ext cx="26289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circsystemsunsig09r3b.wikispaces.com/file/view/Circ..PNG/231594230/348x184/Circ.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08069"/>
            <a:ext cx="4038600" cy="214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354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Double circulation goes back to the heart after the lungs</a:t>
            </a:r>
          </a:p>
          <a:p>
            <a:r>
              <a:rPr lang="en-US" dirty="0" smtClean="0"/>
              <a:t>Lungs have a separate circulation</a:t>
            </a:r>
          </a:p>
          <a:p>
            <a:pPr lvl="1"/>
            <a:r>
              <a:rPr lang="en-US" dirty="0" smtClean="0"/>
              <a:t>Pulmonary </a:t>
            </a:r>
          </a:p>
          <a:p>
            <a:pPr lvl="1"/>
            <a:r>
              <a:rPr lang="en-US" dirty="0" smtClean="0"/>
              <a:t>Systematic 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1266" name="Picture 2" descr="http://2851d2fbad102e10c664-1cb2d5b3e31f5602110e31f71f5d15e5.r5.cf2.rackcdn.com/eb79b024529101956a6fe607ee31a270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239788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477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Sinoatrial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heart uses myogenic contractions meaning that it is generated by the muscle itself</a:t>
            </a:r>
          </a:p>
          <a:p>
            <a:pPr lvl="1"/>
            <a:r>
              <a:rPr lang="en-US" dirty="0" smtClean="0"/>
              <a:t>Most muscles need stimulation from a motor neuron</a:t>
            </a:r>
          </a:p>
          <a:p>
            <a:r>
              <a:rPr lang="en-US" dirty="0" smtClean="0"/>
              <a:t>The sinoatrial node is a group of cells in the right atrium that initiate the heartbeat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7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Sinoatrial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sinoatrial node is the pacemaker of the heart</a:t>
            </a:r>
          </a:p>
          <a:p>
            <a:r>
              <a:rPr lang="en-US" dirty="0" smtClean="0"/>
              <a:t>If this becomes defective it may be replaced by an artificial pacemaker</a:t>
            </a:r>
          </a:p>
          <a:p>
            <a:pPr lvl="1"/>
            <a:r>
              <a:rPr lang="en-US" dirty="0" smtClean="0"/>
              <a:t>Placed under the skin and has electrodes in the heart that initiate heartbeat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19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Sinoatrial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sinoatrial node contracts it also sends an electrical signal that goes through the walls of the atria</a:t>
            </a:r>
          </a:p>
          <a:p>
            <a:pPr lvl="1"/>
            <a:r>
              <a:rPr lang="en-US" dirty="0" smtClean="0"/>
              <a:t>Results in contraction of both atria</a:t>
            </a:r>
          </a:p>
          <a:p>
            <a:r>
              <a:rPr lang="en-US" dirty="0" smtClean="0"/>
              <a:t>After ~ 0.1 seconds the signal is sent to the ventricles</a:t>
            </a:r>
          </a:p>
          <a:p>
            <a:r>
              <a:rPr lang="en-US" dirty="0" smtClean="0"/>
              <a:t>Electrical signal goes through the ventricles</a:t>
            </a:r>
          </a:p>
          <a:p>
            <a:pPr lvl="1"/>
            <a:r>
              <a:rPr lang="en-US" dirty="0" smtClean="0"/>
              <a:t>Results in contraction of the ventricles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2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Diagram of heart</a:t>
            </a:r>
          </a:p>
          <a:p>
            <a:r>
              <a:rPr lang="en-US" dirty="0" smtClean="0"/>
              <a:t>Structure and function of arteries, veins, and capillaries </a:t>
            </a:r>
          </a:p>
          <a:p>
            <a:r>
              <a:rPr lang="en-US" dirty="0" smtClean="0"/>
              <a:t>Identification of blood vessels based on wall structure (images)</a:t>
            </a:r>
          </a:p>
          <a:p>
            <a:r>
              <a:rPr lang="en-US" dirty="0" smtClean="0"/>
              <a:t>How muscle and elastic fibers maintain blood pressure</a:t>
            </a:r>
          </a:p>
          <a:p>
            <a:r>
              <a:rPr lang="en-US" dirty="0" smtClean="0"/>
              <a:t>Difference between the two systems </a:t>
            </a:r>
          </a:p>
          <a:p>
            <a:r>
              <a:rPr lang="en-US" dirty="0" smtClean="0"/>
              <a:t>Prevention of backflow</a:t>
            </a:r>
          </a:p>
          <a:p>
            <a:r>
              <a:rPr lang="en-US" dirty="0" smtClean="0"/>
              <a:t>Regulation of heart 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76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the sinoatrial node know how to set pace?</a:t>
            </a:r>
          </a:p>
          <a:p>
            <a:r>
              <a:rPr lang="en-US" dirty="0" smtClean="0"/>
              <a:t>Two branches of nerves from the medulla (in the brain) are called the cardiovascular center</a:t>
            </a:r>
          </a:p>
          <a:p>
            <a:pPr lvl="1"/>
            <a:r>
              <a:rPr lang="en-US" dirty="0" smtClean="0"/>
              <a:t>Can cause the sinoatrial node to increase pace </a:t>
            </a:r>
          </a:p>
          <a:p>
            <a:r>
              <a:rPr lang="en-US" dirty="0" smtClean="0"/>
              <a:t>Other nerves decrease the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19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the nerves of the cardiovascular center get stimulated?</a:t>
            </a:r>
          </a:p>
          <a:p>
            <a:pPr lvl="1"/>
            <a:r>
              <a:rPr lang="en-US" dirty="0" smtClean="0"/>
              <a:t>Receives inputs about blood pressure, pH, and oxygen concentration</a:t>
            </a:r>
          </a:p>
          <a:p>
            <a:pPr lvl="1"/>
            <a:r>
              <a:rPr lang="en-US" dirty="0" smtClean="0"/>
              <a:t>Low inputs suggest the heart rate needs to increase</a:t>
            </a:r>
          </a:p>
          <a:p>
            <a:pPr lvl="1"/>
            <a:r>
              <a:rPr lang="en-US" dirty="0" smtClean="0"/>
              <a:t>High inputs suggest the heart rate needs to decrease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97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Epinephrine can increase the heart rate to prepare for physical activity</a:t>
            </a:r>
          </a:p>
          <a:p>
            <a:r>
              <a:rPr lang="en-US" dirty="0" smtClean="0"/>
              <a:t>Epinephrine = adrenalin and is produced by the adrenal glands</a:t>
            </a:r>
          </a:p>
          <a:p>
            <a:r>
              <a:rPr lang="en-US" dirty="0" smtClean="0"/>
              <a:t>Physical activity can cause the release of epinephrine because of the “fight or flight” response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844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Circulatory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pic>
        <p:nvPicPr>
          <p:cNvPr id="1026" name="Picture 2" descr="http://images.techtimes.com/data/images/full/25918/the-circulatory-system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676401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7GMeSXZ1Kfo/T474_T_UpsI/AAAAAAAAFJs/JFpXw9oEgzI/s1600/circulatory-system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32747"/>
            <a:ext cx="476250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284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 smtClean="0"/>
              <a:t>The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3810000" cy="662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Recognition of the chambers and valves of the heart and the blood vessels connected to it</a:t>
            </a:r>
          </a:p>
          <a:p>
            <a:r>
              <a:rPr lang="en-US" sz="2400" dirty="0" smtClean="0"/>
              <a:t>Systematic </a:t>
            </a:r>
            <a:r>
              <a:rPr lang="en-US" sz="2400" dirty="0" smtClean="0"/>
              <a:t>and pulmonary circulation</a:t>
            </a:r>
          </a:p>
          <a:p>
            <a:r>
              <a:rPr lang="en-US" sz="2400" dirty="0" smtClean="0"/>
              <a:t>Ventricles </a:t>
            </a:r>
          </a:p>
          <a:p>
            <a:r>
              <a:rPr lang="en-US" sz="2400" dirty="0" smtClean="0"/>
              <a:t>Atrium </a:t>
            </a:r>
          </a:p>
          <a:p>
            <a:r>
              <a:rPr lang="en-US" sz="2400" dirty="0" smtClean="0"/>
              <a:t>Atrioventricular valve</a:t>
            </a:r>
          </a:p>
          <a:p>
            <a:r>
              <a:rPr lang="en-US" sz="2400" dirty="0" smtClean="0"/>
              <a:t>Semilunar </a:t>
            </a:r>
            <a:r>
              <a:rPr lang="en-US" sz="2400" dirty="0" smtClean="0"/>
              <a:t>valve</a:t>
            </a:r>
          </a:p>
          <a:p>
            <a:r>
              <a:rPr lang="en-US" sz="2400" dirty="0" smtClean="0"/>
              <a:t>Aorta</a:t>
            </a:r>
          </a:p>
          <a:p>
            <a:r>
              <a:rPr lang="en-US" sz="2400" dirty="0" smtClean="0"/>
              <a:t>Pulmonary artery</a:t>
            </a:r>
          </a:p>
          <a:p>
            <a:r>
              <a:rPr lang="en-US" sz="2400" dirty="0" smtClean="0"/>
              <a:t>Pulmonary veins </a:t>
            </a:r>
          </a:p>
          <a:p>
            <a:r>
              <a:rPr lang="en-US" sz="2400" dirty="0" smtClean="0"/>
              <a:t>Vena cava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**** Use these terms****</a:t>
            </a:r>
          </a:p>
        </p:txBody>
      </p:sp>
      <p:pic>
        <p:nvPicPr>
          <p:cNvPr id="2054" name="Picture 6" descr="https://labtestsonline.org/assets/images/article_images/CardioDiagra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75319"/>
            <a:ext cx="4999182" cy="538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962400" y="4724400"/>
            <a:ext cx="609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772400" y="3886200"/>
            <a:ext cx="609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67200" y="3352800"/>
            <a:ext cx="609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72400" y="4191000"/>
            <a:ext cx="609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319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Vessels</a:t>
            </a:r>
            <a:endParaRPr lang="en-US" dirty="0"/>
          </a:p>
        </p:txBody>
      </p:sp>
      <p:pic>
        <p:nvPicPr>
          <p:cNvPr id="5124" name="Picture 4" descr="http://losrios-training.org/phlebotomy/08_circulatory_system/notes_and_exercises/images/artery_vein_cap_structure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963156" cy="527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78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943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Function of arteries</a:t>
            </a:r>
          </a:p>
          <a:p>
            <a:pPr lvl="1"/>
            <a:r>
              <a:rPr lang="en-US" dirty="0" smtClean="0"/>
              <a:t>Heart to tissue</a:t>
            </a:r>
          </a:p>
          <a:p>
            <a:pPr lvl="1"/>
            <a:r>
              <a:rPr lang="en-US" dirty="0" smtClean="0"/>
              <a:t>Supply blood</a:t>
            </a:r>
          </a:p>
          <a:p>
            <a:pPr lvl="1"/>
            <a:r>
              <a:rPr lang="en-US" dirty="0" smtClean="0"/>
              <a:t>Control flow from ventricles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http://www.hopkinsmedicine.org/sebin/p/t/cerebral_aneurys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055" y="1828800"/>
            <a:ext cx="3471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124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artery wall has several </a:t>
            </a:r>
            <a:r>
              <a:rPr lang="en-US" dirty="0" smtClean="0"/>
              <a:t>layers of muscle and elastic fibers</a:t>
            </a:r>
            <a:endParaRPr lang="en-US" dirty="0" smtClean="0"/>
          </a:p>
          <a:p>
            <a:pPr lvl="1"/>
            <a:r>
              <a:rPr lang="en-US" dirty="0" smtClean="0"/>
              <a:t>Tunica externa </a:t>
            </a:r>
            <a:endParaRPr lang="en-US" dirty="0" smtClean="0"/>
          </a:p>
          <a:p>
            <a:pPr lvl="1"/>
            <a:r>
              <a:rPr lang="en-US" dirty="0" smtClean="0"/>
              <a:t>Tunica </a:t>
            </a:r>
            <a:r>
              <a:rPr lang="en-US" dirty="0" smtClean="0"/>
              <a:t>media </a:t>
            </a:r>
            <a:endParaRPr lang="en-US" dirty="0" smtClean="0"/>
          </a:p>
          <a:p>
            <a:pPr lvl="1"/>
            <a:r>
              <a:rPr lang="en-US" dirty="0" smtClean="0"/>
              <a:t>Tunica </a:t>
            </a:r>
            <a:r>
              <a:rPr lang="en-US" dirty="0" smtClean="0"/>
              <a:t>intima </a:t>
            </a:r>
            <a:endParaRPr lang="en-US" dirty="0"/>
          </a:p>
        </p:txBody>
      </p:sp>
      <p:pic>
        <p:nvPicPr>
          <p:cNvPr id="3074" name="Picture 2" descr="http://www.teachpe.com/anatomy/arter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13" y="2057400"/>
            <a:ext cx="3956978" cy="353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70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Peak pressure = systolic </a:t>
            </a:r>
            <a:endParaRPr lang="en-US" dirty="0" smtClean="0"/>
          </a:p>
          <a:p>
            <a:pPr lvl="1"/>
            <a:r>
              <a:rPr lang="en-US" dirty="0" smtClean="0"/>
              <a:t>When is the blood moving at high pressure?</a:t>
            </a:r>
            <a:endParaRPr lang="en-US" dirty="0" smtClean="0"/>
          </a:p>
          <a:p>
            <a:r>
              <a:rPr lang="en-US" dirty="0" smtClean="0"/>
              <a:t>Minimum </a:t>
            </a:r>
            <a:r>
              <a:rPr lang="en-US" dirty="0" smtClean="0"/>
              <a:t>pressure pressure = diastolic </a:t>
            </a:r>
            <a:endParaRPr lang="en-US" dirty="0" smtClean="0"/>
          </a:p>
          <a:p>
            <a:pPr lvl="1"/>
            <a:r>
              <a:rPr lang="en-US" dirty="0" smtClean="0"/>
              <a:t>When is the blood moving at low pressure?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102" name="Picture 6" descr="http://www.rbain.org.uk/Plaque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93" y="15240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769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Vasoconstriction is when the circular muscles in the wall of artery contract</a:t>
            </a:r>
          </a:p>
          <a:p>
            <a:r>
              <a:rPr lang="en-US" dirty="0" smtClean="0"/>
              <a:t>Vasodilation </a:t>
            </a:r>
            <a:r>
              <a:rPr lang="en-US" dirty="0" smtClean="0"/>
              <a:t>is the opposite of vasoconstriction</a:t>
            </a:r>
          </a:p>
        </p:txBody>
      </p:sp>
    </p:spTree>
    <p:extLst>
      <p:ext uri="{BB962C8B-B14F-4D97-AF65-F5344CB8AC3E}">
        <p14:creationId xmlns:p14="http://schemas.microsoft.com/office/powerpoint/2010/main" val="2202673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584</Words>
  <Application>Microsoft Office PowerPoint</Application>
  <PresentationFormat>On-screen Show (4:3)</PresentationFormat>
  <Paragraphs>101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The Blood System</vt:lpstr>
      <vt:lpstr>Overview</vt:lpstr>
      <vt:lpstr>The Circulatory System</vt:lpstr>
      <vt:lpstr>The Heart</vt:lpstr>
      <vt:lpstr>Blood Vessels</vt:lpstr>
      <vt:lpstr>Arteries </vt:lpstr>
      <vt:lpstr>Arteries</vt:lpstr>
      <vt:lpstr>Arteries </vt:lpstr>
      <vt:lpstr>Arteries</vt:lpstr>
      <vt:lpstr>Capillaries</vt:lpstr>
      <vt:lpstr>Capillaries</vt:lpstr>
      <vt:lpstr>Veins</vt:lpstr>
      <vt:lpstr>Veins</vt:lpstr>
      <vt:lpstr>Veins</vt:lpstr>
      <vt:lpstr>Circulation</vt:lpstr>
      <vt:lpstr>Circulation</vt:lpstr>
      <vt:lpstr>Sinoatrial Node</vt:lpstr>
      <vt:lpstr>Sinoatrial Node</vt:lpstr>
      <vt:lpstr>Sinoatrial Node</vt:lpstr>
      <vt:lpstr>Heart Rate</vt:lpstr>
      <vt:lpstr>Heart Rate</vt:lpstr>
      <vt:lpstr>Heart Rate</vt:lpstr>
    </vt:vector>
  </TitlesOfParts>
  <Company>Onslow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Blood System</dc:title>
  <dc:creator>Kelly L. Smith</dc:creator>
  <cp:lastModifiedBy>Kelly Dillman</cp:lastModifiedBy>
  <cp:revision>22</cp:revision>
  <dcterms:created xsi:type="dcterms:W3CDTF">2015-10-06T16:19:38Z</dcterms:created>
  <dcterms:modified xsi:type="dcterms:W3CDTF">2016-11-03T15:43:28Z</dcterms:modified>
</cp:coreProperties>
</file>