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3660-E0D7-4A01-A64D-29E2E8C8A9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D592-0F3D-4373-BD65-EECFE5F04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8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3660-E0D7-4A01-A64D-29E2E8C8A9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D592-0F3D-4373-BD65-EECFE5F04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2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3660-E0D7-4A01-A64D-29E2E8C8A9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D592-0F3D-4373-BD65-EECFE5F04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5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3660-E0D7-4A01-A64D-29E2E8C8A9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D592-0F3D-4373-BD65-EECFE5F04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36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3660-E0D7-4A01-A64D-29E2E8C8A9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D592-0F3D-4373-BD65-EECFE5F04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32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3660-E0D7-4A01-A64D-29E2E8C8A9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D592-0F3D-4373-BD65-EECFE5F04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3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3660-E0D7-4A01-A64D-29E2E8C8A9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D592-0F3D-4373-BD65-EECFE5F04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53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3660-E0D7-4A01-A64D-29E2E8C8A9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D592-0F3D-4373-BD65-EECFE5F04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7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3660-E0D7-4A01-A64D-29E2E8C8A9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D592-0F3D-4373-BD65-EECFE5F04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3660-E0D7-4A01-A64D-29E2E8C8A9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D592-0F3D-4373-BD65-EECFE5F04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20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3660-E0D7-4A01-A64D-29E2E8C8A9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2D592-0F3D-4373-BD65-EECFE5F04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8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F3660-E0D7-4A01-A64D-29E2E8C8A921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2D592-0F3D-4373-BD65-EECFE5F04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91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Anaerobic Respiration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26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Glycolysis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glycolysis still happen?</a:t>
            </a:r>
          </a:p>
          <a:p>
            <a:r>
              <a:rPr lang="en-US" dirty="0" smtClean="0"/>
              <a:t>What are the products of glycolysis?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54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52400"/>
            <a:ext cx="8229600" cy="4525963"/>
          </a:xfrm>
        </p:spPr>
        <p:txBody>
          <a:bodyPr/>
          <a:lstStyle/>
          <a:p>
            <a:r>
              <a:rPr lang="en-US" sz="2800" dirty="0"/>
              <a:t>In order to generate the small amounts of energy provided by glycolysis, the end product (pyruvate) must be converted into another substance before more glucose can be used</a:t>
            </a:r>
          </a:p>
          <a:p>
            <a:pPr lvl="1"/>
            <a:r>
              <a:rPr lang="en-US" sz="2400" dirty="0"/>
              <a:t>This is because the conversion of pyruvate replenishes the levels of the hydrogen acceptor (NAD</a:t>
            </a:r>
            <a:r>
              <a:rPr lang="en-US" sz="2400" baseline="30000" dirty="0"/>
              <a:t>+</a:t>
            </a:r>
            <a:r>
              <a:rPr lang="en-US" sz="2400" dirty="0"/>
              <a:t>) needed for glycolysis to </a:t>
            </a:r>
            <a:r>
              <a:rPr lang="en-US" sz="2400" dirty="0" smtClean="0"/>
              <a:t>occur</a:t>
            </a:r>
            <a:endParaRPr lang="en-US" sz="2400" dirty="0"/>
          </a:p>
          <a:p>
            <a:endParaRPr lang="en-US" dirty="0"/>
          </a:p>
        </p:txBody>
      </p:sp>
      <p:pic>
        <p:nvPicPr>
          <p:cNvPr id="1028" name="Picture 4" descr="http://www.ib.bioninja.com.au/_Media/anaerobic_respiration_med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3790950"/>
            <a:ext cx="9220200" cy="296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61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Fermintation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conversion of pyruvate occurs in the cytoplasm of the cell and the products are:</a:t>
            </a:r>
          </a:p>
          <a:p>
            <a:pPr lvl="1"/>
            <a:r>
              <a:rPr lang="en-US" dirty="0"/>
              <a:t>Lactate (3C) in animal cells</a:t>
            </a:r>
          </a:p>
          <a:p>
            <a:pPr lvl="1"/>
            <a:r>
              <a:rPr lang="en-US" dirty="0"/>
              <a:t>Ethanol (2C) and carbon dioxide (CO</a:t>
            </a:r>
            <a:r>
              <a:rPr lang="en-US" baseline="-25000" dirty="0"/>
              <a:t>2</a:t>
            </a:r>
            <a:r>
              <a:rPr lang="en-US" dirty="0"/>
              <a:t>) in plants, fungi (e.g. yeast) and bacteria</a:t>
            </a:r>
          </a:p>
          <a:p>
            <a:r>
              <a:rPr lang="en-US" dirty="0"/>
              <a:t>The conversion of pyruvate into ethanol and CO</a:t>
            </a:r>
            <a:r>
              <a:rPr lang="en-US" baseline="-25000" dirty="0"/>
              <a:t>2</a:t>
            </a:r>
            <a:r>
              <a:rPr lang="en-US" dirty="0"/>
              <a:t> is also known as fermentation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10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Alcohol fermentation lab</a:t>
            </a:r>
          </a:p>
          <a:p>
            <a:pPr lvl="1"/>
            <a:r>
              <a:rPr lang="en-US" dirty="0" smtClean="0"/>
              <a:t>Yeast go through which </a:t>
            </a:r>
            <a:r>
              <a:rPr lang="en-US" dirty="0" err="1" smtClean="0"/>
              <a:t>fermination</a:t>
            </a:r>
            <a:r>
              <a:rPr lang="en-US" dirty="0" smtClean="0"/>
              <a:t>?</a:t>
            </a:r>
          </a:p>
          <a:p>
            <a:pPr lvl="1"/>
            <a:r>
              <a:rPr lang="en-US" b="1" dirty="0" smtClean="0"/>
              <a:t>C</a:t>
            </a:r>
            <a:r>
              <a:rPr lang="en-US" b="1" baseline="-25000" dirty="0" smtClean="0"/>
              <a:t>6</a:t>
            </a:r>
            <a:r>
              <a:rPr lang="en-US" b="1" dirty="0" smtClean="0"/>
              <a:t>H</a:t>
            </a:r>
            <a:r>
              <a:rPr lang="en-US" b="1" baseline="-25000" dirty="0" smtClean="0"/>
              <a:t>12</a:t>
            </a:r>
            <a:r>
              <a:rPr lang="en-US" b="1" dirty="0" smtClean="0"/>
              <a:t>O</a:t>
            </a:r>
            <a:r>
              <a:rPr lang="en-US" b="1" baseline="-25000" dirty="0" smtClean="0"/>
              <a:t>6</a:t>
            </a:r>
            <a:r>
              <a:rPr lang="en-US" b="1" dirty="0"/>
              <a:t> 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  2CO</a:t>
            </a:r>
            <a:r>
              <a:rPr lang="en-US" b="1" baseline="-25000" dirty="0"/>
              <a:t>2</a:t>
            </a:r>
            <a:r>
              <a:rPr lang="en-US" b="1" dirty="0"/>
              <a:t> +  2C</a:t>
            </a:r>
            <a:r>
              <a:rPr lang="en-US" b="1" baseline="-25000" dirty="0"/>
              <a:t>2</a:t>
            </a:r>
            <a:r>
              <a:rPr lang="en-US" b="1" dirty="0"/>
              <a:t>H</a:t>
            </a:r>
            <a:r>
              <a:rPr lang="en-US" b="1" baseline="-25000" dirty="0"/>
              <a:t>5</a:t>
            </a:r>
            <a:r>
              <a:rPr lang="en-US" b="1" dirty="0"/>
              <a:t>OH, </a:t>
            </a:r>
            <a:r>
              <a:rPr lang="en-US" dirty="0"/>
              <a:t>with 2 ATP also produced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What is happening inside the bottle?</a:t>
            </a:r>
          </a:p>
          <a:p>
            <a:pPr lvl="1"/>
            <a:r>
              <a:rPr lang="en-US" dirty="0" smtClean="0"/>
              <a:t>What should happen to the balloon?</a:t>
            </a:r>
          </a:p>
          <a:p>
            <a:pPr lvl="1"/>
            <a:r>
              <a:rPr lang="en-US" dirty="0" smtClean="0"/>
              <a:t>What should be inside the balloon?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30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should be in your background?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Yeast are single celled fungi</a:t>
            </a:r>
          </a:p>
          <a:p>
            <a:r>
              <a:rPr lang="en-US" dirty="0" smtClean="0"/>
              <a:t>Yeast use aerobic respiration when possible, but when impossible they use anaerobic respiration</a:t>
            </a:r>
            <a:r>
              <a:rPr lang="en-US" dirty="0"/>
              <a:t> </a:t>
            </a:r>
            <a:r>
              <a:rPr lang="en-US" dirty="0" smtClean="0"/>
              <a:t>( alcoholic </a:t>
            </a:r>
            <a:r>
              <a:rPr lang="en-US" dirty="0" smtClean="0"/>
              <a:t>fermentation)</a:t>
            </a:r>
            <a:endParaRPr lang="en-US" dirty="0" smtClean="0"/>
          </a:p>
          <a:p>
            <a:r>
              <a:rPr lang="en-US" dirty="0" smtClean="0"/>
              <a:t>The glucose is converted into ethyl alcohol and CO2</a:t>
            </a:r>
          </a:p>
          <a:p>
            <a:pPr lvl="1"/>
            <a:r>
              <a:rPr lang="en-US" dirty="0" smtClean="0"/>
              <a:t>The yeast cells will undergo glycolysis but run out of NAD+</a:t>
            </a:r>
          </a:p>
          <a:p>
            <a:pPr lvl="1"/>
            <a:r>
              <a:rPr lang="en-US" smtClean="0"/>
              <a:t>Alcoholic </a:t>
            </a:r>
            <a:r>
              <a:rPr lang="en-US" smtClean="0"/>
              <a:t>fermentation </a:t>
            </a:r>
            <a:r>
              <a:rPr lang="en-US" dirty="0" smtClean="0"/>
              <a:t>oxidizes NADH to allow glycolysis to happen again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95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be </a:t>
            </a:r>
          </a:p>
          <a:p>
            <a:pPr lvl="1"/>
            <a:r>
              <a:rPr lang="en-US" dirty="0" smtClean="0"/>
              <a:t>Past tense</a:t>
            </a:r>
          </a:p>
          <a:p>
            <a:pPr lvl="1"/>
            <a:r>
              <a:rPr lang="en-US" dirty="0" smtClean="0"/>
              <a:t>Paragraph</a:t>
            </a:r>
          </a:p>
          <a:p>
            <a:r>
              <a:rPr lang="en-US" dirty="0" smtClean="0"/>
              <a:t>Do not include </a:t>
            </a:r>
          </a:p>
          <a:p>
            <a:pPr lvl="1"/>
            <a:r>
              <a:rPr lang="en-US" dirty="0" smtClean="0"/>
              <a:t>“record observations”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“ obtain materials”</a:t>
            </a:r>
          </a:p>
          <a:p>
            <a:pPr lvl="1"/>
            <a:r>
              <a:rPr lang="en-US" dirty="0" smtClean="0"/>
              <a:t>“one student” or “another student”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07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221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Anaerobic Respiration</vt:lpstr>
      <vt:lpstr>Glycolysis</vt:lpstr>
      <vt:lpstr>PowerPoint Presentation</vt:lpstr>
      <vt:lpstr>Fermintation</vt:lpstr>
      <vt:lpstr>Lab </vt:lpstr>
      <vt:lpstr>What should be in your background?</vt:lpstr>
      <vt:lpstr>Method</vt:lpstr>
    </vt:vector>
  </TitlesOfParts>
  <Company>Onslow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Anaerobic Respiration</dc:title>
  <dc:creator>Kelly L. Smith</dc:creator>
  <cp:lastModifiedBy>Kelly L. Smith</cp:lastModifiedBy>
  <cp:revision>4</cp:revision>
  <dcterms:created xsi:type="dcterms:W3CDTF">2015-04-09T12:05:50Z</dcterms:created>
  <dcterms:modified xsi:type="dcterms:W3CDTF">2015-04-15T13:58:56Z</dcterms:modified>
</cp:coreProperties>
</file>