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0" r:id="rId9"/>
    <p:sldId id="261" r:id="rId10"/>
    <p:sldId id="264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66F890-A05C-4917-B658-8A39DEE6AA0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E507BA-471C-4C42-B8B6-1B2A59402A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url?sa=i&amp;rct=j&amp;q=&amp;esrc=s&amp;source=images&amp;cd=&amp;cad=rja&amp;uact=8&amp;ved=0CAcQjRxqFQoTCKKAorrInMgCFQzMgAodb_kOVw&amp;url=https://biomesfourth09.wikispaces.com/Temperate%2BRain%2BForest%2BHome&amp;psig=AFQjCNHA8PxZmR2QLyUalJcArZaxMbmrSw&amp;ust=144362717312690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Option C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percentage of ingested energy converted to biomass is dependent on the respiration rate</a:t>
            </a:r>
          </a:p>
          <a:p>
            <a:r>
              <a:rPr lang="en-US" dirty="0" smtClean="0"/>
              <a:t>Net production = gross production – respiration </a:t>
            </a:r>
          </a:p>
          <a:p>
            <a:r>
              <a:rPr lang="en-US" dirty="0" smtClean="0"/>
              <a:t>As succession progresses biomass increases </a:t>
            </a:r>
            <a:r>
              <a:rPr lang="en-US" dirty="0" smtClean="0">
                <a:sym typeface="Wingdings" panose="05000000000000000000" pitchFamily="2" charset="2"/>
              </a:rPr>
              <a:t> respiration increases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gross production declines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Equilibrium happens community production/community respiration =1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7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succession </a:t>
            </a:r>
          </a:p>
          <a:p>
            <a:pPr lvl="1"/>
            <a:r>
              <a:rPr lang="en-US" dirty="0" smtClean="0"/>
              <a:t>In areas what have an ecosystem established</a:t>
            </a:r>
          </a:p>
          <a:p>
            <a:pPr lvl="1"/>
            <a:r>
              <a:rPr lang="en-US" dirty="0" smtClean="0"/>
              <a:t>Starts with a change in conditions </a:t>
            </a:r>
          </a:p>
          <a:p>
            <a:pPr lvl="2"/>
            <a:r>
              <a:rPr lang="en-US" dirty="0" smtClean="0"/>
              <a:t>Fire, construction stops being used, forest cleared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succession over time some communities reach a stable state</a:t>
            </a:r>
          </a:p>
          <a:p>
            <a:r>
              <a:rPr lang="en-US" dirty="0" smtClean="0"/>
              <a:t>Resistant to ecological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7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systems – exchange matter and energy with surroundings</a:t>
            </a:r>
          </a:p>
          <a:p>
            <a:pPr lvl="1"/>
            <a:r>
              <a:rPr lang="en-US" smtClean="0"/>
              <a:t>Natural ecosystems</a:t>
            </a:r>
            <a:endParaRPr lang="en-US" dirty="0" smtClean="0"/>
          </a:p>
          <a:p>
            <a:r>
              <a:rPr lang="en-US" dirty="0" smtClean="0"/>
              <a:t>Closed system – don’t exchange matter but does exchange energy (</a:t>
            </a:r>
            <a:r>
              <a:rPr lang="en-US" dirty="0" err="1" smtClean="0"/>
              <a:t>mesocosm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7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and Ecosystems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4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organisms occupy more than one tropic level </a:t>
            </a:r>
          </a:p>
          <a:p>
            <a:pPr lvl="1"/>
            <a:r>
              <a:rPr lang="en-US" dirty="0"/>
              <a:t>It can be difficult to classify some </a:t>
            </a:r>
            <a:r>
              <a:rPr lang="en-US" dirty="0" smtClean="0"/>
              <a:t>organisms</a:t>
            </a:r>
          </a:p>
          <a:p>
            <a:pPr lvl="1"/>
            <a:r>
              <a:rPr lang="en-US" dirty="0" smtClean="0"/>
              <a:t>Feeding relationships are more web like than chain like</a:t>
            </a:r>
            <a:endParaRPr lang="en-US" dirty="0"/>
          </a:p>
          <a:p>
            <a:pPr lvl="1"/>
            <a:r>
              <a:rPr lang="en-US" dirty="0" smtClean="0"/>
              <a:t>Bears eat berries and fish </a:t>
            </a:r>
          </a:p>
        </p:txBody>
      </p:sp>
    </p:spTree>
    <p:extLst>
      <p:ext uri="{BB962C8B-B14F-4D97-AF65-F5344CB8AC3E}">
        <p14:creationId xmlns:p14="http://schemas.microsoft.com/office/powerpoint/2010/main" val="419948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already did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8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4267201" cy="3508977"/>
          </a:xfrm>
        </p:spPr>
        <p:txBody>
          <a:bodyPr/>
          <a:lstStyle/>
          <a:p>
            <a:r>
              <a:rPr lang="en-US" dirty="0" smtClean="0"/>
              <a:t>Remember these are drawn to scale</a:t>
            </a:r>
          </a:p>
          <a:p>
            <a:pPr lvl="1"/>
            <a:r>
              <a:rPr lang="en-US" dirty="0" smtClean="0"/>
              <a:t>Does not need to be 10%</a:t>
            </a:r>
          </a:p>
          <a:p>
            <a:pPr lvl="1"/>
            <a:r>
              <a:rPr lang="en-US" dirty="0" smtClean="0"/>
              <a:t>Varies by ecosystem</a:t>
            </a:r>
          </a:p>
          <a:p>
            <a:pPr lvl="1"/>
            <a:r>
              <a:rPr lang="en-US" dirty="0" smtClean="0"/>
              <a:t>Net primary productivity</a:t>
            </a:r>
          </a:p>
          <a:p>
            <a:pPr lvl="2"/>
            <a:r>
              <a:rPr lang="en-US" dirty="0" smtClean="0"/>
              <a:t>Determines length of chain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00400"/>
            <a:ext cx="3981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141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Gersmehl</a:t>
            </a:r>
            <a:r>
              <a:rPr lang="en-US" dirty="0"/>
              <a:t> nutrient cycle diagrams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4418"/>
            <a:ext cx="6400800" cy="4805617"/>
          </a:xfrm>
        </p:spPr>
      </p:pic>
    </p:spTree>
    <p:extLst>
      <p:ext uri="{BB962C8B-B14F-4D97-AF65-F5344CB8AC3E}">
        <p14:creationId xmlns:p14="http://schemas.microsoft.com/office/powerpoint/2010/main" val="34726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Gersmehl</a:t>
            </a:r>
            <a:r>
              <a:rPr lang="en-US" dirty="0" smtClean="0"/>
              <a:t> nutrient cycle diagrams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1600200"/>
            <a:ext cx="6537062" cy="4871409"/>
          </a:xfrm>
        </p:spPr>
      </p:pic>
    </p:spTree>
    <p:extLst>
      <p:ext uri="{BB962C8B-B14F-4D97-AF65-F5344CB8AC3E}">
        <p14:creationId xmlns:p14="http://schemas.microsoft.com/office/powerpoint/2010/main" val="234503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impact on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777317" cy="3508977"/>
          </a:xfrm>
        </p:spPr>
        <p:txBody>
          <a:bodyPr/>
          <a:lstStyle/>
          <a:p>
            <a:r>
              <a:rPr lang="en-US" dirty="0" smtClean="0"/>
              <a:t>Climate factors influence the distribution of species</a:t>
            </a:r>
          </a:p>
          <a:p>
            <a:r>
              <a:rPr lang="en-US" dirty="0" smtClean="0"/>
              <a:t>Climate will determine the type of ecosystem </a:t>
            </a:r>
          </a:p>
          <a:p>
            <a:pPr lvl="1"/>
            <a:r>
              <a:rPr lang="en-US" dirty="0" smtClean="0"/>
              <a:t>Temperature </a:t>
            </a:r>
          </a:p>
          <a:p>
            <a:pPr lvl="1"/>
            <a:r>
              <a:rPr lang="en-US" dirty="0" smtClean="0"/>
              <a:t>Precipitation </a:t>
            </a:r>
          </a:p>
        </p:txBody>
      </p:sp>
      <p:pic>
        <p:nvPicPr>
          <p:cNvPr id="1026" name="Picture 2" descr="http://www.glencoe.com/qe/images/b136/q4351/ch3_0_b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71182"/>
            <a:ext cx="3733800" cy="31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9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types: primary and secondary </a:t>
            </a:r>
          </a:p>
          <a:p>
            <a:r>
              <a:rPr lang="en-US" dirty="0" smtClean="0"/>
              <a:t>Primary succession </a:t>
            </a:r>
          </a:p>
          <a:p>
            <a:pPr lvl="1"/>
            <a:r>
              <a:rPr lang="en-US" dirty="0" smtClean="0"/>
              <a:t>Starts in ecosystems that have not been colonized </a:t>
            </a:r>
          </a:p>
          <a:p>
            <a:pPr lvl="1"/>
            <a:r>
              <a:rPr lang="en-US" dirty="0" smtClean="0"/>
              <a:t>Pioneer species</a:t>
            </a:r>
          </a:p>
          <a:p>
            <a:pPr lvl="1"/>
            <a:r>
              <a:rPr lang="en-US" dirty="0" smtClean="0"/>
              <a:t>Start with only organisms that can survive on rock</a:t>
            </a:r>
          </a:p>
          <a:p>
            <a:pPr lvl="1"/>
            <a:r>
              <a:rPr lang="en-US" dirty="0" smtClean="0"/>
              <a:t>Development of soil allows more organisms</a:t>
            </a:r>
          </a:p>
          <a:p>
            <a:pPr lvl="1"/>
            <a:r>
              <a:rPr lang="en-US" dirty="0" smtClean="0"/>
              <a:t>As deeper soil develops larger plants can develop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1295</TotalTime>
  <Words>251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2</vt:lpstr>
      <vt:lpstr>Austin</vt:lpstr>
      <vt:lpstr>Option C </vt:lpstr>
      <vt:lpstr>Communities and Ecosystems</vt:lpstr>
      <vt:lpstr>Trophic Levels</vt:lpstr>
      <vt:lpstr>Food webs</vt:lpstr>
      <vt:lpstr>Pyramid of Energy</vt:lpstr>
      <vt:lpstr>Gersmehl nutrient cycle diagrams</vt:lpstr>
      <vt:lpstr>Gersmehl nutrient cycle diagrams</vt:lpstr>
      <vt:lpstr>Climate impact on ecosystems</vt:lpstr>
      <vt:lpstr>Succession </vt:lpstr>
      <vt:lpstr>Net production</vt:lpstr>
      <vt:lpstr>Succession</vt:lpstr>
      <vt:lpstr>Climax Communities</vt:lpstr>
      <vt:lpstr>Closed Ecosystems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C</dc:title>
  <dc:creator>Kelly L. Smith</dc:creator>
  <cp:lastModifiedBy>Kelly Dillman</cp:lastModifiedBy>
  <cp:revision>9</cp:revision>
  <dcterms:created xsi:type="dcterms:W3CDTF">2015-09-29T13:40:23Z</dcterms:created>
  <dcterms:modified xsi:type="dcterms:W3CDTF">2016-10-12T12:19:43Z</dcterms:modified>
</cp:coreProperties>
</file>