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5" r:id="rId7"/>
    <p:sldId id="262" r:id="rId8"/>
    <p:sldId id="260" r:id="rId9"/>
    <p:sldId id="261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5232B19-FF38-404B-90FE-A3C5764C10A3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6046FD6-531D-4060-922D-3674B937DEF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2B19-FF38-404B-90FE-A3C5764C10A3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6FD6-531D-4060-922D-3674B937DE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2B19-FF38-404B-90FE-A3C5764C10A3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6FD6-531D-4060-922D-3674B937DE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2B19-FF38-404B-90FE-A3C5764C10A3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6FD6-531D-4060-922D-3674B937DE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2B19-FF38-404B-90FE-A3C5764C10A3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6FD6-531D-4060-922D-3674B937DE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2B19-FF38-404B-90FE-A3C5764C10A3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6FD6-531D-4060-922D-3674B937DEF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2B19-FF38-404B-90FE-A3C5764C10A3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6FD6-531D-4060-922D-3674B937DE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2B19-FF38-404B-90FE-A3C5764C10A3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6FD6-531D-4060-922D-3674B937DE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2B19-FF38-404B-90FE-A3C5764C10A3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6FD6-531D-4060-922D-3674B937DE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2B19-FF38-404B-90FE-A3C5764C10A3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6FD6-531D-4060-922D-3674B937DEF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2B19-FF38-404B-90FE-A3C5764C10A3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6FD6-531D-4060-922D-3674B937DE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5232B19-FF38-404B-90FE-A3C5764C10A3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6046FD6-531D-4060-922D-3674B937DE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google.com/url?sa=i&amp;rct=j&amp;q=&amp;esrc=s&amp;source=images&amp;cd=&amp;cad=rja&amp;uact=8&amp;ved=0CAcQjRxqFQoTCPjV47PbocgCFYiagAodWSkBxw&amp;url=http%3A%2F%2Fcarrier.pbworks.com%2Fw%2Fpage%2F15282827%2FPopulation%2520Ecology%2520Bio%25202&amp;bvm=bv.104226188,d.eXY&amp;psig=AFQjCNGowUixNkCZ6UnzTJqJklvAt5qXJA&amp;ust=144380404322135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m/url?sa=i&amp;rct=j&amp;q=&amp;esrc=s&amp;source=images&amp;cd=&amp;cad=rja&amp;uact=8&amp;ved=0CAcQjRxqFQoTCM3Vi8DaocgCFUSODQodlMcGyg&amp;url=https%3A%2F%2Frgsbio09.wikispaces.com%2F10%2BField%2BStudy%2BTechniques&amp;psig=AFQjCNH18VcRwovOh80IegGBYTmg1WqFMg&amp;ust=144380381589562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google.com/url?sa=i&amp;rct=j&amp;q=&amp;esrc=s&amp;source=images&amp;cd=&amp;cad=rja&amp;uact=8&amp;ved=0CAcQjRxqFQoTCIaB9u_aocgCFY_9gAodU-YPhA&amp;url=http%3A%2F%2Fblakeandbrittanysecologyproject.wikispaces.com%2FPopulation%2520Ecology&amp;bvm=bv.104226188,d.eXY&amp;psig=AFQjCNFkFiyv4qdzmsFw8z8BM0w9bzYGzg&amp;ust=144380391379699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google.com/url?sa=i&amp;rct=j&amp;q=&amp;esrc=s&amp;source=images&amp;cd=&amp;cad=rja&amp;uact=8&amp;ved=0CAcQjRxqFQoTCPjV47PbocgCFYiagAodWSkBxw&amp;url=http%3A%2F%2Fcarrier.pbworks.com%2Fw%2Fpage%2F15282827%2FPopulation%2520Ecology%2520Bio%25202&amp;bvm=bv.104226188,d.eXY&amp;psig=AFQjCNGowUixNkCZ6UnzTJqJklvAt5qXJA&amp;ust=144380404322135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Advanced Ecology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Option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857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Carrying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Represented by K</a:t>
            </a:r>
          </a:p>
          <a:p>
            <a:r>
              <a:rPr lang="en-US" dirty="0" smtClean="0"/>
              <a:t>Population stops growing</a:t>
            </a:r>
          </a:p>
          <a:p>
            <a:r>
              <a:rPr lang="en-US" dirty="0" err="1" smtClean="0"/>
              <a:t>Natality</a:t>
            </a:r>
            <a:r>
              <a:rPr lang="en-US" dirty="0" smtClean="0"/>
              <a:t> = mortality </a:t>
            </a:r>
          </a:p>
          <a:p>
            <a:r>
              <a:rPr lang="en-US" dirty="0" smtClean="0"/>
              <a:t>Can overshoot and then crash</a:t>
            </a:r>
            <a:endParaRPr lang="en-US" dirty="0"/>
          </a:p>
        </p:txBody>
      </p:sp>
      <p:pic>
        <p:nvPicPr>
          <p:cNvPr id="4" name="Picture 2" descr="http://carrier.pbworks.com/f/carrying%20capacity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038600"/>
            <a:ext cx="3699492" cy="2604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72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Ecology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851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size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you find the population in a given area?</a:t>
            </a:r>
          </a:p>
          <a:p>
            <a:r>
              <a:rPr lang="en-US" dirty="0" smtClean="0"/>
              <a:t>What if it is a large area?</a:t>
            </a:r>
          </a:p>
          <a:p>
            <a:r>
              <a:rPr lang="en-US" dirty="0" smtClean="0"/>
              <a:t>Population sampling assumes the sample is representative of the whole area</a:t>
            </a:r>
          </a:p>
          <a:p>
            <a:r>
              <a:rPr lang="en-US" dirty="0" smtClean="0"/>
              <a:t>Several samples are usually taken </a:t>
            </a:r>
          </a:p>
          <a:p>
            <a:pPr lvl="1"/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947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 Sampling</a:t>
            </a:r>
            <a:endParaRPr lang="en-US" dirty="0"/>
          </a:p>
        </p:txBody>
      </p:sp>
      <p:pic>
        <p:nvPicPr>
          <p:cNvPr id="1026" name="Picture 2" descr="https://rgsbio09.wikispaces.com/file/view/quadrat.jpg/83993785/420x416/quadrat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362200"/>
            <a:ext cx="37814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9046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natality</a:t>
            </a:r>
            <a:r>
              <a:rPr lang="en-US" dirty="0" smtClean="0"/>
              <a:t> + immigration) – (mortality + emigration)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505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limiting factor is an environmental selection pressure that limits population growth</a:t>
            </a:r>
          </a:p>
          <a:p>
            <a:r>
              <a:rPr lang="en-US" dirty="0" smtClean="0"/>
              <a:t>Top down – predation, keystone species</a:t>
            </a:r>
          </a:p>
          <a:p>
            <a:r>
              <a:rPr lang="en-US" dirty="0" smtClean="0"/>
              <a:t>Bottom up – availability of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042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Factors that influence growth</a:t>
            </a:r>
          </a:p>
          <a:p>
            <a:pPr lvl="1"/>
            <a:r>
              <a:rPr lang="en-US" dirty="0" smtClean="0"/>
              <a:t>Density dependent – depends on population size</a:t>
            </a:r>
          </a:p>
          <a:p>
            <a:pPr lvl="2"/>
            <a:r>
              <a:rPr lang="en-US" dirty="0" smtClean="0"/>
              <a:t>Limiting factors, competition, disease</a:t>
            </a:r>
          </a:p>
          <a:p>
            <a:pPr lvl="1"/>
            <a:r>
              <a:rPr lang="en-US" dirty="0" smtClean="0"/>
              <a:t>Density independent – does not depend on population size</a:t>
            </a:r>
          </a:p>
          <a:p>
            <a:pPr lvl="2"/>
            <a:r>
              <a:rPr lang="en-US" dirty="0" smtClean="0"/>
              <a:t>Natural disaster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902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 curve</a:t>
            </a:r>
          </a:p>
          <a:p>
            <a:pPr lvl="1"/>
            <a:r>
              <a:rPr lang="en-US" dirty="0" smtClean="0"/>
              <a:t>Ideal conditions</a:t>
            </a:r>
          </a:p>
          <a:p>
            <a:pPr lvl="1"/>
            <a:r>
              <a:rPr lang="en-US" dirty="0" smtClean="0"/>
              <a:t>Exponential</a:t>
            </a:r>
          </a:p>
          <a:p>
            <a:pPr lvl="1"/>
            <a:r>
              <a:rPr lang="en-US" dirty="0" smtClean="0"/>
              <a:t>Birth rate vs death rate</a:t>
            </a:r>
          </a:p>
          <a:p>
            <a:pPr lvl="1"/>
            <a:endParaRPr lang="en-US" dirty="0"/>
          </a:p>
        </p:txBody>
      </p:sp>
      <p:pic>
        <p:nvPicPr>
          <p:cNvPr id="2050" name="Picture 2" descr="http://blakeandbrittanysecologyproject.wikispaces.com/file/view/j-curve.gif/292417973/290x225/j-curve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438400"/>
            <a:ext cx="3940810" cy="305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9811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 curve</a:t>
            </a:r>
          </a:p>
          <a:p>
            <a:pPr lvl="1"/>
            <a:r>
              <a:rPr lang="en-US" dirty="0" smtClean="0"/>
              <a:t>Colonization of a new habitat</a:t>
            </a:r>
          </a:p>
          <a:p>
            <a:pPr lvl="1"/>
            <a:r>
              <a:rPr lang="en-US" dirty="0" smtClean="0"/>
              <a:t>Environmental resistance</a:t>
            </a:r>
          </a:p>
          <a:p>
            <a:pPr lvl="1"/>
            <a:r>
              <a:rPr lang="en-US" dirty="0" smtClean="0"/>
              <a:t>Birth rate vs death rate</a:t>
            </a:r>
          </a:p>
          <a:p>
            <a:pPr lvl="1"/>
            <a:r>
              <a:rPr lang="en-US" dirty="0" smtClean="0"/>
              <a:t>Exponential phase</a:t>
            </a:r>
          </a:p>
          <a:p>
            <a:pPr lvl="1"/>
            <a:r>
              <a:rPr lang="en-US" dirty="0" smtClean="0"/>
              <a:t>Transition phase</a:t>
            </a:r>
          </a:p>
          <a:p>
            <a:pPr lvl="1"/>
            <a:r>
              <a:rPr lang="en-US" dirty="0" smtClean="0"/>
              <a:t>Plateau phase</a:t>
            </a:r>
            <a:endParaRPr lang="en-US" dirty="0"/>
          </a:p>
        </p:txBody>
      </p:sp>
      <p:pic>
        <p:nvPicPr>
          <p:cNvPr id="3074" name="Picture 2" descr="http://carrier.pbworks.com/f/carrying%20capacity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5882" y="3643745"/>
            <a:ext cx="3699492" cy="2604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65671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79</TotalTime>
  <Words>168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Advanced Ecology</vt:lpstr>
      <vt:lpstr>Population Ecology</vt:lpstr>
      <vt:lpstr>Population size</vt:lpstr>
      <vt:lpstr>Quadrat Sampling</vt:lpstr>
      <vt:lpstr>Population Growth</vt:lpstr>
      <vt:lpstr>Population Growth</vt:lpstr>
      <vt:lpstr>Population Growth</vt:lpstr>
      <vt:lpstr>Population Growth</vt:lpstr>
      <vt:lpstr>Population Growth</vt:lpstr>
      <vt:lpstr>Carrying Capacity</vt:lpstr>
    </vt:vector>
  </TitlesOfParts>
  <Company>Onslow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Ecology</dc:title>
  <dc:creator>Kelly L. Smith</dc:creator>
  <cp:lastModifiedBy>Kelly L. Smith</cp:lastModifiedBy>
  <cp:revision>5</cp:revision>
  <dcterms:created xsi:type="dcterms:W3CDTF">2015-10-01T16:32:19Z</dcterms:created>
  <dcterms:modified xsi:type="dcterms:W3CDTF">2015-10-01T17:52:19Z</dcterms:modified>
</cp:coreProperties>
</file>