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87" r:id="rId3"/>
    <p:sldId id="288" r:id="rId4"/>
    <p:sldId id="257" r:id="rId5"/>
    <p:sldId id="285" r:id="rId6"/>
    <p:sldId id="258" r:id="rId7"/>
    <p:sldId id="259" r:id="rId8"/>
    <p:sldId id="262" r:id="rId9"/>
    <p:sldId id="263" r:id="rId10"/>
    <p:sldId id="266" r:id="rId11"/>
    <p:sldId id="267" r:id="rId12"/>
    <p:sldId id="268" r:id="rId13"/>
    <p:sldId id="269" r:id="rId14"/>
    <p:sldId id="274" r:id="rId15"/>
    <p:sldId id="273" r:id="rId16"/>
    <p:sldId id="272" r:id="rId17"/>
    <p:sldId id="271" r:id="rId18"/>
    <p:sldId id="270" r:id="rId19"/>
    <p:sldId id="283" r:id="rId20"/>
    <p:sldId id="275" r:id="rId21"/>
    <p:sldId id="277" r:id="rId22"/>
    <p:sldId id="278" r:id="rId23"/>
    <p:sldId id="281" r:id="rId24"/>
    <p:sldId id="284" r:id="rId25"/>
    <p:sldId id="280" r:id="rId26"/>
    <p:sldId id="276" r:id="rId27"/>
    <p:sldId id="279" r:id="rId28"/>
    <p:sldId id="286" r:id="rId29"/>
    <p:sldId id="289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EE0D04-4DCD-4611-B4F0-47D0288446DD}" type="datetimeFigureOut">
              <a:rPr lang="en-US" smtClean="0"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E9180B-6314-4162-A0D4-0758235F03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CFB27A-1031-49B0-9CEE-24FDF40DA92F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323745-9D7A-42BB-809D-2A87F6B732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7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23745-9D7A-42BB-809D-2A87F6B7323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88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27B11-6FF8-4EF9-9036-41B0A049097A}" type="datetimeFigureOut">
              <a:rPr lang="en-US" smtClean="0"/>
              <a:pPr/>
              <a:t>3/31/2017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7DEC-247A-44B7-A94B-067DFF17FE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5TJd7RTd4ehM6M&amp;tbnid=F33k5ozXF_lptM:&amp;ved=0CAUQjRw&amp;url=http://www.biology4kids.com/files/cell_mito.html&amp;ei=iuNDU9O7FcmksQTi7oHYCw&amp;bvm=bv.64367178,d.dmQ&amp;psig=AFQjCNERzGObt6QvifQZ1ASFJSFNHrxsYw&amp;ust=1397044444351082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om/url?sa=i&amp;rct=j&amp;q=&amp;esrc=s&amp;frm=1&amp;source=images&amp;cd=&amp;cad=rja&amp;uact=8&amp;docid=5TJd7RTd4ehM6M&amp;tbnid=F33k5ozXF_lptM:&amp;ved=0CAUQjRw&amp;url=http://www.biology4kids.com/files/cell_mito.html&amp;ei=iuNDU9O7FcmksQTi7oHYCw&amp;bvm=bv.64367178,d.dmQ&amp;psig=AFQjCNERzGObt6QvifQZ1ASFJSFNHrxsYw&amp;ust=13970444443510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Cellular Respiration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Glycolysis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carbon glucose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7526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 Arrow 12"/>
          <p:cNvSpPr/>
          <p:nvPr/>
        </p:nvSpPr>
        <p:spPr>
          <a:xfrm rot="2292952" flipV="1">
            <a:off x="4520928" y="2000800"/>
            <a:ext cx="480926" cy="494200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ATP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ADP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862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434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06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Connector 21"/>
          <p:cNvCxnSpPr>
            <a:stCxn id="16" idx="0"/>
          </p:cNvCxnSpPr>
          <p:nvPr/>
        </p:nvCxnSpPr>
        <p:spPr>
          <a:xfrm flipV="1">
            <a:off x="3200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Fructose-1, 6-biphosphate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4572000" y="3962400"/>
            <a:ext cx="6858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3886200" y="3962400"/>
            <a:ext cx="6858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76600" y="4343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429000" y="4572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08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436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864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562600" y="4343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15000" y="4572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-38099" y="6030836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Glyceraldehyde-3 phosphate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971800" y="5181600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ent Arrow 45"/>
          <p:cNvSpPr/>
          <p:nvPr/>
        </p:nvSpPr>
        <p:spPr>
          <a:xfrm rot="2292952" flipV="1">
            <a:off x="2968203" y="5414441"/>
            <a:ext cx="389118" cy="372517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5181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2NAD+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200400" y="5562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2NADH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172200" y="5181600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ent Arrow 49"/>
          <p:cNvSpPr/>
          <p:nvPr/>
        </p:nvSpPr>
        <p:spPr>
          <a:xfrm rot="2292952" flipV="1">
            <a:off x="6168603" y="5414441"/>
            <a:ext cx="389118" cy="372517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5181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2NAD+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5562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2NADH</a:t>
            </a:r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64008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4864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5626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7150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2004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7432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860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622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5146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2766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34290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4770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6294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Glycolysis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carbon glucose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7526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 Arrow 12"/>
          <p:cNvSpPr/>
          <p:nvPr/>
        </p:nvSpPr>
        <p:spPr>
          <a:xfrm rot="2292952" flipV="1">
            <a:off x="4520928" y="2000800"/>
            <a:ext cx="480926" cy="494200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ATP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ADP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862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434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06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Connector 21"/>
          <p:cNvCxnSpPr>
            <a:stCxn id="16" idx="0"/>
          </p:cNvCxnSpPr>
          <p:nvPr/>
        </p:nvCxnSpPr>
        <p:spPr>
          <a:xfrm flipV="1">
            <a:off x="3200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Fructose-1, 6-biphosphate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4572000" y="3962400"/>
            <a:ext cx="6858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3886200" y="3962400"/>
            <a:ext cx="6858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76600" y="4343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429000" y="4572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08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436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864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562600" y="4343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15000" y="4572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971800" y="5181600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Bent Arrow 45"/>
          <p:cNvSpPr/>
          <p:nvPr/>
        </p:nvSpPr>
        <p:spPr>
          <a:xfrm rot="2292952" flipV="1">
            <a:off x="2968203" y="5414441"/>
            <a:ext cx="389118" cy="372517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0" y="5181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2NAD+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200400" y="5562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2NADH</a:t>
            </a:r>
            <a:endParaRPr lang="en-US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172200" y="5181600"/>
            <a:ext cx="0" cy="914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Bent Arrow 49"/>
          <p:cNvSpPr/>
          <p:nvPr/>
        </p:nvSpPr>
        <p:spPr>
          <a:xfrm rot="2292952" flipV="1">
            <a:off x="6168603" y="5414441"/>
            <a:ext cx="389118" cy="372517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400800" y="5181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2NAD+</a:t>
            </a:r>
            <a:endParaRPr lang="en-US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6477000" y="55626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2NADH</a:t>
            </a:r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64008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59436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54864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5626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57150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2004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27432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2286000" y="6248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23622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5146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2766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34290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6477000" y="5867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6629400" y="6096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228600" y="5562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85800" y="5562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1143000" y="5562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70" name="Straight Arrow Connector 69"/>
          <p:cNvCxnSpPr>
            <a:endCxn id="69" idx="6"/>
          </p:cNvCxnSpPr>
          <p:nvPr/>
        </p:nvCxnSpPr>
        <p:spPr>
          <a:xfrm flipH="1" flipV="1">
            <a:off x="1600200" y="5791200"/>
            <a:ext cx="6858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467600" y="5562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>
            <a:off x="7924800" y="5562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382000" y="55626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74" name="Straight Arrow Connector 73"/>
          <p:cNvCxnSpPr>
            <a:endCxn id="71" idx="2"/>
          </p:cNvCxnSpPr>
          <p:nvPr/>
        </p:nvCxnSpPr>
        <p:spPr>
          <a:xfrm flipV="1">
            <a:off x="6858000" y="5791200"/>
            <a:ext cx="609600" cy="6858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Bent Arrow 77"/>
          <p:cNvSpPr/>
          <p:nvPr/>
        </p:nvSpPr>
        <p:spPr>
          <a:xfrm rot="601274" flipH="1">
            <a:off x="1706335" y="6208836"/>
            <a:ext cx="454746" cy="383926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79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Bent Arrow 78"/>
          <p:cNvSpPr/>
          <p:nvPr/>
        </p:nvSpPr>
        <p:spPr>
          <a:xfrm rot="601274">
            <a:off x="7046970" y="6136087"/>
            <a:ext cx="450223" cy="459793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791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10400" y="65502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ADP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1676400" y="65502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ADP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1143000" y="6096000"/>
            <a:ext cx="609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ATP</a:t>
            </a:r>
            <a:endParaRPr lang="en-US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7543800" y="6172200"/>
            <a:ext cx="609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 ATP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152400" y="5105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pyruvate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7848600" y="51816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pyruvate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Glycolysis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kind of reaction is glycolysis? Why?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Where is glycolysis taking place in the cell?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products of glycolysis?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link reaction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62000" y="427738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19200" y="427738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27738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Arc 8"/>
          <p:cNvSpPr/>
          <p:nvPr/>
        </p:nvSpPr>
        <p:spPr>
          <a:xfrm rot="13549774">
            <a:off x="2646089" y="1722328"/>
            <a:ext cx="4572000" cy="5486400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62200" y="427738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86000" y="4582180"/>
            <a:ext cx="152400" cy="152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133600" y="4505980"/>
            <a:ext cx="3962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096000" y="427738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553200" y="427738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010400" y="4277380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</a:t>
            </a:r>
          </a:p>
        </p:txBody>
      </p:sp>
      <p:cxnSp>
        <p:nvCxnSpPr>
          <p:cNvPr id="16" name="Straight Connector 15"/>
          <p:cNvCxnSpPr>
            <a:stCxn id="15" idx="0"/>
          </p:cNvCxnSpPr>
          <p:nvPr/>
        </p:nvCxnSpPr>
        <p:spPr>
          <a:xfrm flipV="1">
            <a:off x="7239000" y="404878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086600" y="3820180"/>
            <a:ext cx="9144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CoA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781800" y="4048780"/>
            <a:ext cx="0" cy="228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553200" y="3743980"/>
            <a:ext cx="457200" cy="381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O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0400" y="4876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Acetyl </a:t>
            </a:r>
            <a:r>
              <a:rPr lang="en-US" sz="2400" b="1" dirty="0" err="1" smtClean="0"/>
              <a:t>CoA</a:t>
            </a:r>
            <a:endParaRPr lang="en-US" sz="2400" b="1" dirty="0"/>
          </a:p>
        </p:txBody>
      </p:sp>
      <p:sp>
        <p:nvSpPr>
          <p:cNvPr id="21" name="Bent Arrow 20"/>
          <p:cNvSpPr/>
          <p:nvPr/>
        </p:nvSpPr>
        <p:spPr>
          <a:xfrm rot="5400000">
            <a:off x="2933700" y="4467880"/>
            <a:ext cx="609600" cy="685800"/>
          </a:xfrm>
          <a:prstGeom prst="bentArrow">
            <a:avLst>
              <a:gd name="adj1" fmla="val 9328"/>
              <a:gd name="adj2" fmla="val 25000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Bent Arrow 21"/>
          <p:cNvSpPr/>
          <p:nvPr/>
        </p:nvSpPr>
        <p:spPr>
          <a:xfrm rot="5400000">
            <a:off x="4381500" y="4467880"/>
            <a:ext cx="609600" cy="685800"/>
          </a:xfrm>
          <a:prstGeom prst="bentArrow">
            <a:avLst>
              <a:gd name="adj1" fmla="val 9328"/>
              <a:gd name="adj2" fmla="val 25000"/>
              <a:gd name="adj3" fmla="val 25000"/>
              <a:gd name="adj4" fmla="val 4375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c 22"/>
          <p:cNvSpPr/>
          <p:nvPr/>
        </p:nvSpPr>
        <p:spPr>
          <a:xfrm flipH="1" flipV="1">
            <a:off x="3352800" y="3515380"/>
            <a:ext cx="1219200" cy="9906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flipH="1" flipV="1">
            <a:off x="4876800" y="3515380"/>
            <a:ext cx="1219200" cy="990600"/>
          </a:xfrm>
          <a:prstGeom prst="arc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71800" y="36677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600" y="366778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Coenzyme 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00400" y="51155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648200" y="511558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495800" y="63347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Mitochondria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633478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</a:rPr>
              <a:t>Cytosol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305818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 protein</a:t>
            </a:r>
            <a:endParaRPr lang="en-US" dirty="0"/>
          </a:p>
        </p:txBody>
      </p:sp>
      <p:cxnSp>
        <p:nvCxnSpPr>
          <p:cNvPr id="33" name="Straight Arrow Connector 32"/>
          <p:cNvCxnSpPr>
            <a:endCxn id="10" idx="1"/>
          </p:cNvCxnSpPr>
          <p:nvPr/>
        </p:nvCxnSpPr>
        <p:spPr>
          <a:xfrm>
            <a:off x="1371600" y="3591580"/>
            <a:ext cx="1012918" cy="7081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295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1600200"/>
            <a:ext cx="5715000" cy="5105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11430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Citrate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867" y="1688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Oxaloacetate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18600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648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4696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7744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295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1600200"/>
            <a:ext cx="5715000" cy="5105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11430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Citrate 6C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81800" y="2057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175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3" name="Curved Up Arrow 22"/>
          <p:cNvSpPr/>
          <p:nvPr/>
        </p:nvSpPr>
        <p:spPr>
          <a:xfrm rot="3050024">
            <a:off x="7148457" y="2456680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294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42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90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486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295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1600200"/>
            <a:ext cx="5715000" cy="5105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11430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Citrate 6C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81800" y="2057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175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3" name="Curved Up Arrow 22"/>
          <p:cNvSpPr/>
          <p:nvPr/>
        </p:nvSpPr>
        <p:spPr>
          <a:xfrm rot="3050024">
            <a:off x="7148457" y="2456680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294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42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90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486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3136795" flipV="1">
            <a:off x="7559683" y="4283083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346843">
            <a:off x="8136731" y="439231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3" name="Curved Up Arrow 32"/>
          <p:cNvSpPr/>
          <p:nvPr/>
        </p:nvSpPr>
        <p:spPr>
          <a:xfrm rot="6186819">
            <a:off x="7177261" y="5053299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8674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770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818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295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1600200"/>
            <a:ext cx="5715000" cy="5105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11430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Citrate 6C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81800" y="2057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175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3" name="Curved Up Arrow 22"/>
          <p:cNvSpPr/>
          <p:nvPr/>
        </p:nvSpPr>
        <p:spPr>
          <a:xfrm rot="3050024">
            <a:off x="7148457" y="2456680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294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42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90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486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3136795" flipV="1">
            <a:off x="7559683" y="4283083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346843">
            <a:off x="8136731" y="439231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3" name="Curved Up Arrow 32"/>
          <p:cNvSpPr/>
          <p:nvPr/>
        </p:nvSpPr>
        <p:spPr>
          <a:xfrm rot="6186819">
            <a:off x="7177261" y="5053299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58674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4770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7818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 rot="15001197">
            <a:off x="1558683" y="5231596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47" name="Curved Up Arrow 46"/>
          <p:cNvSpPr/>
          <p:nvPr/>
        </p:nvSpPr>
        <p:spPr>
          <a:xfrm rot="15816670">
            <a:off x="1177684" y="3936196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Up Arrow 47"/>
          <p:cNvSpPr/>
          <p:nvPr/>
        </p:nvSpPr>
        <p:spPr>
          <a:xfrm rot="16741101">
            <a:off x="1406284" y="2793196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FADH2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40867" y="16880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Oxaloacetate </a:t>
            </a:r>
            <a:endParaRPr lang="en-US" dirty="0"/>
          </a:p>
        </p:txBody>
      </p:sp>
      <p:sp>
        <p:nvSpPr>
          <p:cNvPr id="53" name="Oval 52"/>
          <p:cNvSpPr/>
          <p:nvPr/>
        </p:nvSpPr>
        <p:spPr>
          <a:xfrm>
            <a:off x="18600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21648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24696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2774467" y="1950027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91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Acetyl </a:t>
            </a:r>
            <a:r>
              <a:rPr lang="en-US" dirty="0" err="1" smtClean="0"/>
              <a:t>CoA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00400" y="1295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752600" y="1600200"/>
            <a:ext cx="5715000" cy="51054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14800" y="11430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95800" y="76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r>
              <a:rPr lang="en-US" dirty="0" err="1" smtClean="0"/>
              <a:t>CoA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876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816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4864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7912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00800" y="1752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6400" y="11430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Citrate 6C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781800" y="2057400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239000" y="17526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23" name="Curved Up Arrow 22"/>
          <p:cNvSpPr/>
          <p:nvPr/>
        </p:nvSpPr>
        <p:spPr>
          <a:xfrm rot="3050024">
            <a:off x="7148457" y="2456680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0" y="2133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7724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26" name="Oval 25"/>
          <p:cNvSpPr/>
          <p:nvPr/>
        </p:nvSpPr>
        <p:spPr>
          <a:xfrm>
            <a:off x="66294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42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390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75438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848600" y="34290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3136795" flipV="1">
            <a:off x="7559683" y="4283083"/>
            <a:ext cx="457200" cy="457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346843">
            <a:off x="8136731" y="4392319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CO2</a:t>
            </a:r>
            <a:endParaRPr lang="en-US" dirty="0"/>
          </a:p>
        </p:txBody>
      </p:sp>
      <p:sp>
        <p:nvSpPr>
          <p:cNvPr id="33" name="Curved Up Arrow 32"/>
          <p:cNvSpPr/>
          <p:nvPr/>
        </p:nvSpPr>
        <p:spPr>
          <a:xfrm rot="6186819">
            <a:off x="7177261" y="5053299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5029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696200" y="563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1600200" y="2085109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905000" y="2085109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2209800" y="2085109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2514600" y="2085109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 rot="15001197">
            <a:off x="1558683" y="5231596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" y="2590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NADH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NAD+</a:t>
            </a:r>
            <a:endParaRPr lang="en-US" dirty="0"/>
          </a:p>
        </p:txBody>
      </p:sp>
      <p:sp>
        <p:nvSpPr>
          <p:cNvPr id="47" name="Curved Up Arrow 46"/>
          <p:cNvSpPr/>
          <p:nvPr/>
        </p:nvSpPr>
        <p:spPr>
          <a:xfrm rot="15816670">
            <a:off x="1177684" y="3936196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Up Arrow 47"/>
          <p:cNvSpPr/>
          <p:nvPr/>
        </p:nvSpPr>
        <p:spPr>
          <a:xfrm rot="16741101">
            <a:off x="1406284" y="2793196"/>
            <a:ext cx="533400" cy="609600"/>
          </a:xfrm>
          <a:prstGeom prst="curvedUpArrow">
            <a:avLst>
              <a:gd name="adj1" fmla="val 25000"/>
              <a:gd name="adj2" fmla="val 23356"/>
              <a:gd name="adj3" fmla="val 2500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00" y="579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ADP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62000" y="5257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" y="4343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04800" y="3886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FADH2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58674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61722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64770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6781800" y="5943600"/>
            <a:ext cx="3810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Kreb’s</a:t>
            </a:r>
            <a:r>
              <a:rPr lang="en-US" dirty="0" smtClean="0"/>
              <a:t> Cycle</a:t>
            </a:r>
            <a:br>
              <a:rPr lang="en-US" dirty="0" smtClean="0"/>
            </a:br>
            <a:r>
              <a:rPr lang="en-US" dirty="0" smtClean="0"/>
              <a:t>Answer on page 5 in complete sentences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the </a:t>
            </a:r>
            <a:r>
              <a:rPr lang="en-US" dirty="0" err="1" smtClean="0"/>
              <a:t>kreb’s</a:t>
            </a:r>
            <a:r>
              <a:rPr lang="en-US" dirty="0" smtClean="0"/>
              <a:t> cycle called a cycle?</a:t>
            </a:r>
          </a:p>
          <a:p>
            <a:r>
              <a:rPr lang="en-US" dirty="0" smtClean="0"/>
              <a:t>How much ATP is formed PER GLUCOSE?</a:t>
            </a:r>
          </a:p>
          <a:p>
            <a:r>
              <a:rPr lang="en-US" dirty="0" smtClean="0"/>
              <a:t>How much NADH is formed PER GLUCOSE?</a:t>
            </a:r>
          </a:p>
          <a:p>
            <a:r>
              <a:rPr lang="en-US" dirty="0" smtClean="0"/>
              <a:t>How much FADH2 is formed PER GLUCOSE?</a:t>
            </a:r>
          </a:p>
          <a:p>
            <a:r>
              <a:rPr lang="en-US" dirty="0" smtClean="0"/>
              <a:t>How much CO2 is released PER GLUCOSE</a:t>
            </a:r>
          </a:p>
        </p:txBody>
      </p:sp>
    </p:spTree>
    <p:extLst>
      <p:ext uri="{BB962C8B-B14F-4D97-AF65-F5344CB8AC3E}">
        <p14:creationId xmlns:p14="http://schemas.microsoft.com/office/powerpoint/2010/main" val="12196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Respiration</a:t>
            </a:r>
            <a:endParaRPr lang="en-US" dirty="0"/>
          </a:p>
        </p:txBody>
      </p:sp>
      <p:pic>
        <p:nvPicPr>
          <p:cNvPr id="4" name="Picture 2" descr="Image result for cellular respiration equ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58" y="4191000"/>
            <a:ext cx="7948684" cy="16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1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This is where the majority of the energy is produced.  </a:t>
            </a:r>
          </a:p>
          <a:p>
            <a:r>
              <a:rPr lang="en-US" sz="3000" dirty="0" smtClean="0"/>
              <a:t>Inner membrane</a:t>
            </a:r>
          </a:p>
          <a:p>
            <a:pPr lvl="1"/>
            <a:r>
              <a:rPr lang="en-US" sz="2600" dirty="0" smtClean="0"/>
              <a:t>Carriers </a:t>
            </a:r>
          </a:p>
        </p:txBody>
      </p:sp>
      <p:pic>
        <p:nvPicPr>
          <p:cNvPr id="1030" name="Picture 6" descr="http://people.eku.edu/ritchisong/301images/animal_mitochondr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0950" y="3438525"/>
            <a:ext cx="535305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Carriers</a:t>
            </a:r>
          </a:p>
          <a:p>
            <a:pPr lvl="1"/>
            <a:r>
              <a:rPr lang="en-US" dirty="0" smtClean="0"/>
              <a:t>Cytochromes </a:t>
            </a:r>
          </a:p>
          <a:p>
            <a:pPr lvl="1"/>
            <a:r>
              <a:rPr lang="en-US" dirty="0" smtClean="0"/>
              <a:t>Coenzyme Q</a:t>
            </a:r>
          </a:p>
          <a:p>
            <a:pPr lvl="1"/>
            <a:r>
              <a:rPr lang="en-US" dirty="0" smtClean="0"/>
              <a:t>Oxygen atom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47"/>
          <a:stretch/>
        </p:blipFill>
        <p:spPr>
          <a:xfrm>
            <a:off x="304800" y="4262977"/>
            <a:ext cx="5257800" cy="2563178"/>
          </a:xfrm>
          <a:prstGeom prst="rect">
            <a:avLst/>
          </a:prstGeom>
        </p:spPr>
      </p:pic>
      <p:pic>
        <p:nvPicPr>
          <p:cNvPr id="5" name="Picture 4" descr="http://www.biology4kids.com/files/art/cell_mitochondria1.gif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19208"/>
          <a:stretch/>
        </p:blipFill>
        <p:spPr bwMode="auto">
          <a:xfrm>
            <a:off x="6781800" y="4495800"/>
            <a:ext cx="1752600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Carriers</a:t>
            </a:r>
          </a:p>
          <a:p>
            <a:pPr lvl="1"/>
            <a:r>
              <a:rPr lang="en-US" dirty="0" smtClean="0"/>
              <a:t>Easily reduced or oxidized</a:t>
            </a:r>
          </a:p>
          <a:p>
            <a:pPr lvl="1"/>
            <a:r>
              <a:rPr lang="en-US" dirty="0" smtClean="0"/>
              <a:t>Close together</a:t>
            </a:r>
          </a:p>
          <a:p>
            <a:pPr lvl="1"/>
            <a:r>
              <a:rPr lang="en-US" dirty="0" smtClean="0"/>
              <a:t>Pass electrons </a:t>
            </a:r>
          </a:p>
          <a:p>
            <a:pPr lvl="1"/>
            <a:r>
              <a:rPr lang="en-US" dirty="0" smtClean="0"/>
              <a:t>NADH and FADH2</a:t>
            </a:r>
          </a:p>
          <a:p>
            <a:pPr lvl="1"/>
            <a:r>
              <a:rPr lang="en-US" dirty="0" smtClean="0"/>
              <a:t>Electronegativity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Phosphorylation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5800" cy="5135563"/>
          </a:xfrm>
        </p:spPr>
        <p:txBody>
          <a:bodyPr>
            <a:normAutofit/>
          </a:bodyPr>
          <a:lstStyle/>
          <a:p>
            <a:r>
              <a:rPr lang="en-US" dirty="0" smtClean="0"/>
              <a:t>The small amounts of energy released are used to carry out phosphorylation</a:t>
            </a:r>
          </a:p>
          <a:p>
            <a:r>
              <a:rPr lang="en-US" dirty="0" smtClean="0"/>
              <a:t>Involves the movement of protons to provide energy for phosphorylation to occur. </a:t>
            </a:r>
          </a:p>
          <a:p>
            <a:pPr lvl="1"/>
            <a:r>
              <a:rPr lang="en-US" dirty="0" smtClean="0"/>
              <a:t>Chemiosmosis </a:t>
            </a:r>
          </a:p>
          <a:p>
            <a:r>
              <a:rPr lang="en-US" dirty="0" smtClean="0"/>
              <a:t>This specific phosphorylation is called oxidative phosphorylation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092" y="0"/>
            <a:ext cx="9296400" cy="64470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As electrons move down the ETC, protons are added to the </a:t>
            </a:r>
            <a:r>
              <a:rPr lang="en-US" sz="2400" dirty="0" err="1" smtClean="0"/>
              <a:t>intermembrane</a:t>
            </a:r>
            <a:r>
              <a:rPr lang="en-US" sz="2400" dirty="0" smtClean="0"/>
              <a:t> space</a:t>
            </a:r>
          </a:p>
          <a:p>
            <a:r>
              <a:rPr lang="en-US" sz="2400" dirty="0" smtClean="0"/>
              <a:t>This causes a build up of protons in the inter membrane space</a:t>
            </a:r>
          </a:p>
          <a:p>
            <a:r>
              <a:rPr lang="en-US" sz="2400" dirty="0" smtClean="0"/>
              <a:t>Imbedded in the mitochondria inner membrane are multiple enzymes called ATP synthase</a:t>
            </a:r>
          </a:p>
          <a:p>
            <a:r>
              <a:rPr lang="en-US" sz="2400" dirty="0" smtClean="0"/>
              <a:t>The protons move through ATP synthase to the mitochondrial matrix because of the gradient</a:t>
            </a:r>
          </a:p>
          <a:p>
            <a:r>
              <a:rPr lang="en-US" sz="2400" dirty="0" smtClean="0"/>
              <a:t>As the protons move they phosphorylate ADP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  <p:pic>
        <p:nvPicPr>
          <p:cNvPr id="6" name="Picture 5" descr="http://www.biology4kids.com/files/art/cell_mitochondria1.gif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28" t="19208"/>
          <a:stretch/>
        </p:blipFill>
        <p:spPr bwMode="auto">
          <a:xfrm>
            <a:off x="7417191" y="2438400"/>
            <a:ext cx="17526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24948" r="2352" b="6576"/>
          <a:stretch/>
        </p:blipFill>
        <p:spPr>
          <a:xfrm>
            <a:off x="1524000" y="3513993"/>
            <a:ext cx="5410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wikispaces.psu.edu/download/attachments/40045009/electron_tran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77617" cy="557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people.eku.edu/ritchisong/301images/Mitochondrial_electron_transport_ch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1" y="0"/>
            <a:ext cx="889253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0" y="61722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Glycolysis in the cytoplasm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eople.eku.edu/ritchisong/301images/800px-CellRespiratio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88619"/>
            <a:ext cx="9144000" cy="6469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role of oxygen as the final </a:t>
            </a:r>
            <a:r>
              <a:rPr lang="en-US" smtClean="0"/>
              <a:t>electron acceptor?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700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and Function of Mitochondria </a:t>
            </a:r>
            <a:endParaRPr lang="en-US" dirty="0"/>
          </a:p>
        </p:txBody>
      </p:sp>
      <p:pic>
        <p:nvPicPr>
          <p:cNvPr id="1028" name="Picture 4" descr="Image result for mitochond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43" y="1981200"/>
            <a:ext cx="7533914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72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ATP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212"/>
            <a:ext cx="9071268" cy="68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181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Catabolic </a:t>
            </a:r>
            <a:r>
              <a:rPr lang="en-US" dirty="0" smtClean="0">
                <a:sym typeface="Wingdings" pitchFamily="2" charset="2"/>
              </a:rPr>
              <a:t>reaction – breaks molecules down</a:t>
            </a:r>
          </a:p>
          <a:p>
            <a:r>
              <a:rPr lang="en-US" dirty="0" smtClean="0">
                <a:sym typeface="Wingdings" pitchFamily="2" charset="2"/>
              </a:rPr>
              <a:t>Anabolic reaction – adds molecules together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Oxidation – loss of electron, gain of oxygen</a:t>
            </a:r>
          </a:p>
          <a:p>
            <a:r>
              <a:rPr lang="en-US" dirty="0" smtClean="0">
                <a:sym typeface="Wingdings" pitchFamily="2" charset="2"/>
              </a:rPr>
              <a:t>Reduction – gain of electron, loss of oxygen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Phosphorylation – addition of a phosphate molecule to an organic molecule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8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1447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Glycolysis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In the cytoplasm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352800" y="2438400"/>
            <a:ext cx="5334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362200" y="3733800"/>
            <a:ext cx="5334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334000" y="2514600"/>
            <a:ext cx="609600" cy="685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438400" y="3200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Kreb’s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Cycle 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4495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Electron Transport Chain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20040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Lactic acid fermentation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 </a:t>
            </a:r>
          </a:p>
          <a:p>
            <a:pPr algn="ctr"/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Alcohol fermentation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3048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Anaerobic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Aerobic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Glycolysis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carbon glucose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Glycolysis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carbon glucose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7526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 Arrow 12"/>
          <p:cNvSpPr/>
          <p:nvPr/>
        </p:nvSpPr>
        <p:spPr>
          <a:xfrm rot="2292952" flipV="1">
            <a:off x="4520928" y="2000800"/>
            <a:ext cx="480926" cy="494200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ATP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ADP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862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434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06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Connector 21"/>
          <p:cNvCxnSpPr>
            <a:stCxn id="16" idx="0"/>
          </p:cNvCxnSpPr>
          <p:nvPr/>
        </p:nvCxnSpPr>
        <p:spPr>
          <a:xfrm flipV="1">
            <a:off x="3200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Fructose-1, 6-biphosphate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Glycolysis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124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814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0386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4958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530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838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carbon glucose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72000" y="1752600"/>
            <a:ext cx="0" cy="12954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Bent Arrow 12"/>
          <p:cNvSpPr/>
          <p:nvPr/>
        </p:nvSpPr>
        <p:spPr>
          <a:xfrm rot="2292952" flipV="1">
            <a:off x="4520928" y="2000800"/>
            <a:ext cx="480926" cy="494200"/>
          </a:xfrm>
          <a:prstGeom prst="bentArrow">
            <a:avLst>
              <a:gd name="adj1" fmla="val 16931"/>
              <a:gd name="adj2" fmla="val 25000"/>
              <a:gd name="adj3" fmla="val 25000"/>
              <a:gd name="adj4" fmla="val 4316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00600" y="167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ATP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953000" y="2286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 ADP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971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290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862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434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06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257800" y="31242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Straight Connector 21"/>
          <p:cNvCxnSpPr>
            <a:stCxn id="16" idx="0"/>
          </p:cNvCxnSpPr>
          <p:nvPr/>
        </p:nvCxnSpPr>
        <p:spPr>
          <a:xfrm flipV="1">
            <a:off x="3200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86400" y="29718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048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334000" y="27432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400" y="3657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Fructose-1, 6-biphosphate</a:t>
            </a:r>
            <a:endParaRPr lang="en-US" dirty="0"/>
          </a:p>
        </p:txBody>
      </p:sp>
      <p:cxnSp>
        <p:nvCxnSpPr>
          <p:cNvPr id="27" name="Elbow Connector 26"/>
          <p:cNvCxnSpPr/>
          <p:nvPr/>
        </p:nvCxnSpPr>
        <p:spPr>
          <a:xfrm rot="16200000" flipH="1">
            <a:off x="4572000" y="3962400"/>
            <a:ext cx="6858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>
            <a:off x="3886200" y="3962400"/>
            <a:ext cx="685800" cy="6858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2004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7432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2860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76600" y="4343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3429000" y="4572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4008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59436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486400" y="4724400"/>
            <a:ext cx="457200" cy="457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C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562600" y="4343400"/>
            <a:ext cx="304800" cy="228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P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5715000" y="4572000"/>
            <a:ext cx="0" cy="15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4114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Glyceraldehyde-3 phosphate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715000" y="403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Glyceraldehyde-3 phosphate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670</Words>
  <Application>Microsoft Office PowerPoint</Application>
  <PresentationFormat>On-screen Show (4:3)</PresentationFormat>
  <Paragraphs>358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Cellular Respiration   </vt:lpstr>
      <vt:lpstr>Cellular Respiration</vt:lpstr>
      <vt:lpstr>PowerPoint Presentation</vt:lpstr>
      <vt:lpstr>Background</vt:lpstr>
      <vt:lpstr>Background</vt:lpstr>
      <vt:lpstr>Process</vt:lpstr>
      <vt:lpstr>Glycolysis </vt:lpstr>
      <vt:lpstr>Glycolysis </vt:lpstr>
      <vt:lpstr>Glycolysis </vt:lpstr>
      <vt:lpstr>Glycolysis </vt:lpstr>
      <vt:lpstr>Glycolysis </vt:lpstr>
      <vt:lpstr>Glycolysis Overview</vt:lpstr>
      <vt:lpstr>The link reaction</vt:lpstr>
      <vt:lpstr>The Kreb’s Cycle</vt:lpstr>
      <vt:lpstr>The Kreb’s Cycle</vt:lpstr>
      <vt:lpstr>The Kreb’s Cycle</vt:lpstr>
      <vt:lpstr>The Kreb’s Cycle</vt:lpstr>
      <vt:lpstr>The Kreb’s Cycle</vt:lpstr>
      <vt:lpstr>The Kreb’s Cycle Answer on page 5 in complete sentences</vt:lpstr>
      <vt:lpstr>Electron Transport Chain</vt:lpstr>
      <vt:lpstr>Electron Transport Chain</vt:lpstr>
      <vt:lpstr>Electron Transport Chain</vt:lpstr>
      <vt:lpstr> Phosphorylation</vt:lpstr>
      <vt:lpstr>PowerPoint Presentation</vt:lpstr>
      <vt:lpstr>PowerPoint Presentation</vt:lpstr>
      <vt:lpstr>PowerPoint Presentation</vt:lpstr>
      <vt:lpstr>PowerPoint Presentation</vt:lpstr>
      <vt:lpstr>Oxygen</vt:lpstr>
      <vt:lpstr>Structure and Function of Mitochondria 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kellysmith</dc:creator>
  <cp:lastModifiedBy>Kelly Dillman</cp:lastModifiedBy>
  <cp:revision>43</cp:revision>
  <cp:lastPrinted>2015-03-20T14:04:41Z</cp:lastPrinted>
  <dcterms:created xsi:type="dcterms:W3CDTF">2012-10-02T20:40:06Z</dcterms:created>
  <dcterms:modified xsi:type="dcterms:W3CDTF">2017-03-31T12:42:52Z</dcterms:modified>
</cp:coreProperties>
</file>