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D58B00-6A6B-4FE8-B452-FAF9578B049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F24960-A69F-4813-B09A-2A1DF8E0921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CAcQjRxqFQoTCOmLgNqc9McCFdH6gAodwzEM4A&amp;url=http%3A%2F%2Fwww.bloomberg.com%2Fbw%2Farticles%2F2012-04-26%2Fcoals-future-is-rocky-at-best&amp;bvm=bv.102537793,d.eXY&amp;psig=AFQjCNGlVJLgMoLpJbh95iHt90vRiVRNww&amp;ust=14422410398530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CAcQjRxqFQoTCKmW3cuc9McCFUvMgAodMpcD0w&amp;url=http%3A%2F%2Fwww.mississippi-crops.com%2F2013%2F09%2F03%2Fburning-stalks-what-does-it-really-cost%2F&amp;bvm=bv.102537793,d.eXY&amp;psig=AFQjCNGP6onEddxcPD9M1GHJMpS2ld3R3A&amp;ust=144224099900530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gres&amp;cd=&amp;cad=rja&amp;uact=8&amp;ved=0CAkQjRwwAGoVChMIvYnPl5z0xwIVxpANCh1N9wQQ&amp;url=https%3A%2F%2Fen.wikipedia.org%2Fwiki%2FCoral&amp;psig=AFQjCNG_gquKB-kt8degIAFuXlz5j6WPBw&amp;ust=144224090466698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source=images&amp;cd=&amp;cad=rja&amp;uact=8&amp;ved=0CAcQjRxqFQoTCJmLkKmc9McCFQehgAod-rYJgg&amp;url=http%3A%2F%2Fwww.britannica.com%2Fscience%2Flimestone%2Fimages-videos&amp;psig=AFQjCNHuoH6wi7y5b3ZugYSttBXF9QY6zQ&amp;ust=144224093331039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PyF6MyX9McCFYPNgAodkasI2Q&amp;url=http%3A%2F%2Fwww.physicalgeography.net%2Ffundamentals%2F9r.html&amp;bvm=bv.102537793,d.eXY&amp;psig=AFQjCNFgylvWzNVDWA82Cgm_PnspGb9e2Q&amp;ust=14422396675844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&amp;url=https%3A%2F%2Fwww.airbus-fyi.com%2Fteams%3Fcountry%3D%26theme%3D2&amp;psig=AFQjCNHiSGg1b6PKqmNl_goW-osOzFcvUg&amp;ust=1442238292456591" TargetMode="External"/><Relationship Id="rId2" Type="http://schemas.openxmlformats.org/officeDocument/2006/relationships/hyperlink" Target="http://www.google.com/url?sa=i&amp;rct=j&amp;q=&amp;esrc=s&amp;source=images&amp;cd=&amp;cad=rja&amp;uact=8&amp;ved=0CAcQjRxqFQoTCKCVxLuS9McCFUKYgAodW7UA4Q&amp;url=http%3A%2F%2Fvienna-wv.com%2Fportal%2Ftag%2Ftrees%2F&amp;psig=AFQjCNHiSGg1b6PKqmNl_goW-osOzFcvUg&amp;ust=14422382924565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MrR7LyW9McCFQXNgAodNAUA9w&amp;url=http%3A%2F%2Ffaculty.cascadia.edu%2Fjvanleer%2Fastro%2520sum01%2FHyrothremal%2520Vent%2520Final%2Fhydrothermal_vents.htm&amp;bvm=bv.102537793,d.eXY&amp;psig=AFQjCNFzcHihjtUGPS66wUUUwKa_gs0uaQ&amp;ust=144223936856177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CAcQjRxqFQoTCKbZtemc9McCFYiMDQodpYsLmw&amp;url=https%3A%2F%2Fcommons.wikimedia.org%2Fwiki%2FFile%3ASchultz_Sphagnum_Peat_Moss.jpg&amp;bvm=bv.102537793,d.eXY&amp;psig=AFQjCNEw7R4Dl6yf0Hk5NSyJ8nwJfNxY6Q&amp;ust=14422410641788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4.3 Carbon Cycling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4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Carbon and other carbon compounds can remain in rocks for millions of years</a:t>
            </a:r>
          </a:p>
          <a:p>
            <a:r>
              <a:rPr lang="en-US" dirty="0" smtClean="0"/>
              <a:t>Incomplete digestion in previous geological eras results in its burial in sediments</a:t>
            </a:r>
          </a:p>
          <a:p>
            <a:pPr lvl="1"/>
            <a:r>
              <a:rPr lang="en-US" dirty="0" smtClean="0"/>
              <a:t>Coal – buried peat is compressed and heated</a:t>
            </a:r>
          </a:p>
          <a:p>
            <a:pPr lvl="1"/>
            <a:r>
              <a:rPr lang="en-US" dirty="0" smtClean="0"/>
              <a:t>Oils and natural gas – partially decomposed matter in compressed and heated in seas and lakes</a:t>
            </a:r>
            <a:endParaRPr lang="en-US" dirty="0"/>
          </a:p>
        </p:txBody>
      </p:sp>
      <p:pic>
        <p:nvPicPr>
          <p:cNvPr id="6146" name="Picture 2" descr="http://images.bwbx.io/cms/2012-04-26/econ_coal18__01__630x4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91000"/>
            <a:ext cx="321741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58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Combustion of biomass occurs when organic matter is heated to its ignition temperature while in the presence of oxygen </a:t>
            </a:r>
          </a:p>
          <a:p>
            <a:pPr lvl="1"/>
            <a:r>
              <a:rPr lang="en-US" dirty="0" smtClean="0"/>
              <a:t>Products = Carbon dioxide and water</a:t>
            </a:r>
          </a:p>
          <a:p>
            <a:pPr lvl="1"/>
            <a:r>
              <a:rPr lang="en-US" dirty="0" smtClean="0"/>
              <a:t>Natural fires </a:t>
            </a:r>
          </a:p>
          <a:p>
            <a:pPr lvl="1"/>
            <a:r>
              <a:rPr lang="en-US" dirty="0" smtClean="0"/>
              <a:t>Human caused fires (clearing land, sugar cane)</a:t>
            </a:r>
          </a:p>
          <a:p>
            <a:pPr lvl="1"/>
            <a:r>
              <a:rPr lang="en-US" dirty="0" smtClean="0"/>
              <a:t>Why is burning coal, oil, and natural gas different than fires?</a:t>
            </a:r>
          </a:p>
          <a:p>
            <a:pPr lvl="1"/>
            <a:r>
              <a:rPr lang="en-US" dirty="0" smtClean="0"/>
              <a:t>Where does the carbon dioxide go?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.mississippi-crops.com/wp-content/uploads/2012/08/Burning_CornStalk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2185988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11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Coals and </a:t>
            </a:r>
            <a:r>
              <a:rPr lang="en-US" dirty="0" err="1" smtClean="0"/>
              <a:t>mulluscs</a:t>
            </a:r>
            <a:r>
              <a:rPr lang="en-US" dirty="0" smtClean="0"/>
              <a:t> are partially composed of calcium carbonate</a:t>
            </a:r>
          </a:p>
          <a:p>
            <a:r>
              <a:rPr lang="en-US" dirty="0" smtClean="0"/>
              <a:t>Soft parts are decomposed</a:t>
            </a:r>
          </a:p>
          <a:p>
            <a:r>
              <a:rPr lang="en-US" dirty="0" smtClean="0"/>
              <a:t>In acidic conditions that calcium carbonate dissolves away</a:t>
            </a:r>
          </a:p>
          <a:p>
            <a:r>
              <a:rPr lang="en-US" dirty="0" smtClean="0"/>
              <a:t>In alkaline or neutral conditions the calcium carbonate forms limestone</a:t>
            </a:r>
            <a:endParaRPr lang="en-US" dirty="0"/>
          </a:p>
        </p:txBody>
      </p:sp>
      <p:pic>
        <p:nvPicPr>
          <p:cNvPr id="4098" name="Picture 2" descr="https://upload.wikimedia.org/wikipedia/commons/2/2e/Coral_Outcrop_Flynn_Ree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240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edia-2.web.britannica.com/eb-media/73/146973-004-F4B1C36B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56" y="3895725"/>
            <a:ext cx="36134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67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able to draw and describe the carbon cycle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4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pic>
        <p:nvPicPr>
          <p:cNvPr id="3074" name="Picture 2" descr="http://www.physicalgeography.net/fundamentals/images/carboncycle.jp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7" y="1219200"/>
            <a:ext cx="7606746" cy="49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44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role do autotrophs play in the carbon cycle?</a:t>
            </a:r>
          </a:p>
          <a:p>
            <a:pPr lvl="1"/>
            <a:r>
              <a:rPr lang="en-US" dirty="0" smtClean="0"/>
              <a:t>Carbon fixation</a:t>
            </a:r>
            <a:endParaRPr lang="en-US" dirty="0"/>
          </a:p>
        </p:txBody>
      </p:sp>
      <p:sp>
        <p:nvSpPr>
          <p:cNvPr id="4" name="AutoShape 2" descr="data:image/jpeg;base64,/9j/4AAQSkZJRgABAQAAAQABAAD/2wCEAAkGBxMTEhUSEhQWFhUWFR0aGBUYGBgVGxobFxobFx8YFxwZHiggGB0lHRwcIjEiJSktLzouGh8zODMuNyg5LisBCgoKDg0OGxAQGjYkICQ3NywsLDUuLCwsNC8sLywsLCwsLC4sLCwwMCwsNCwsLCwsLC80LzQsLDc0LC8uLCwsLP/AABEIANgA6QMBIgACEQEDEQH/xAAcAAEAAgMBAQEAAAAAAAAAAAAABAUDBgcCAQj/xABCEAACAQMDAgQEAgcECAcAAAABAhEAAyEEEjEFQRMiUWEGMnGBB5EUI0JSYqHBsdHS8BUzQ3KCk+HxCBc0VKKyw//EABoBAQADAQEBAAAAAAAAAAAAAAABAgMEBQb/xAAtEQEBAAIBAwIFAwMFAAAAAAAAAQIRAxIhMUHwBBNRgaEiYXEFkdEUIzLB8f/aAAwDAQACEQMRAD8A7jSlKBSlKBSlKBSlKBSlKBSlKBSlKBSlKBSlKBSlKBSlKBSlKBSlKBSlKBSlKBSlKBSlKBSlKBSlKBSlKDy7gAkmAMk0RgQCDIIkGq3rnUlshQw3BpBXIkRGDwMkc1qFvq9xLm23cbaDhCQxVJwTwCQIESePU1xc3xuPFn0+fr9f8DodK1zonW9zKh3MXG4nJ2knA/d27c47z61Jvde2XTba2w2kS3baZhgeDxxWn+r4+nqt1PAuqjanWKjBT3Vmn/dj0/zitR6j8SG27srFQzYBXkx7zHEfeqXr/X3YeKg3HaBgExIyY9Mfzrlz/qG5rCd9/bSXS9HcLW0ZsEqCR7kVkVwZAPBg+3fNc80fW7+xLbEoWJMex43EjuJwDjHHNTtF1l7KXJALGIjMR82ASSQJ/Kk/qOM1LP5v29Pr3G718DD14xWt6P4iZluEgSolZ8g7GBOWgGcVQarqTNyckDcPl3NyGPEmAB9APSr8n9QwmMuM3+EN5udStq4QsJImcRzGTUuuaaLV+fJEKwLKsAgqcD3/AGjMnkGPXf8ApOt8a2HxM5iYHeBPOCM1Pwnxl5srjl5SmUpSu9BSlKBSlKBSlKBSlKBSlKBSlKBSlKBUfVaxLcb2AJ4FSK1T4zezIViRdhSIyCN3Dgc8QKw+J5Lx8dyx19xR/EXWzfJtGVhSCJhSQcMJMfnE1reh1FhHJa75p4J2AwMFsZBMfl3qfrOnFvmcLzJAhQP4SRM8cmCJr7ptBatbiQl03JGduFgzEnhpz9zXhXmxstyu7Ud6zWywY3V2Heo3tuPljkqB/Q/21Ev9SFyU8QzHlyCs/ugRkQJkGRmq7qmuYKWDDaOFUfLzDEiAeZgj+ZgVenvWAwuvdClmJZV83BwCGMHPaOOMVOPFc51X7epte2enMUPi3bbkMSgVjJ48smPyMgVm091gXETAGB5uVmPKeT/niq231VERgiowLD9ZxzmCATwCft2xXlOrlyr2kVQCVZlkSWxMLHkA7/8ASp+Vnd7iLUrXddAuKFDKdxBEEEEcjPE/0EVm0etUKqXbsKQYA3SQcA4wMySPTtWAbVdrd9HN25tAIBggTG0xM4EgkERiKjanUNe3oun8NR52D+QiMFlEiTGPTniat8vGzUn37I2vv0g+GjrdDAk+GBiQeJOf5Y+s1E0nUbUsS1sbj5hv3AKMGD2P09O1QNSLq2rXheZSYfaFHGECd8DdntHpzF1XTna2jAsApHnZkETgwJH7RHfPvFRhxY+t8p33TQ9l7h2XGJPM5+qlox2ycfWt2+HfiIqxtncQCPUhVAOF+w+h9a5l064C7WrnlYJhgIOCM+zRzyf67Bo74ERmWMiAQJMyIyDEHJPPar59XFlLjfBvTsGm1SXBKMCP88+lZq1/4SuWfALIT5YDux7gdie3B+4rYK9nhzueEuXn9lilKVqFKUoFKUoFKUoFKUoFKUoFY9Rd2IzwTtUmByYEwKyVovxp1W4GazB2NCECcBtpmEyZ7HGN4isubk+Xjse+pdcuPdV7JIwYB2GJ8s47H0J5Bqo1fUDcablwPE+gBn90HI4AgD09Zqs6nqyBFtG2xie5bJECJOf5duKqxeZEVLz+cLJRQCIUkjcZ4z/OO9fP8mXJy73fX32RtZ6p7hnYqhQJOTuYCSAFUZxMAxWtanWAXHW3bbeuN53DYSJg9zEEEn2jial3eoXLZAI3eZtzBiJO0kKu8iQMj7nGc1nVbNtiLrbt5UkhSHUbMC3t9I7x2P1O3w/FJe6lqPqOosoKvG2DAB2mJjnmJz/0ArHbXxCWW0VZpZT8vlXHlk5ye3t9vbqwtI2zwol0vXAZuAA7VUhfSOecE4qFq3DKS4fxSy7i0rhhgATkQBn0jGK78ZPRCRo7D20YvbbaVn5tuRPYHMc9+xrLca14fiBfmXadhI2vzuIMkiB29O3eyu39lsrbDb2tIhYAAbFEMz7ZyMiJn19Kr1CMLjAlW2wrBQAdsEQARHygd+TVZncu99+/+j1R7OuZoLXGKryckgsJnbBAgjMR2qfY67cV2AAcwJYmflnhvQ/lHaqd7js7NIJJzAABnuZx+dZumX7y23RT+qZvMhYAEiDxz6VpnhNd4NyXXollTZYt4jhZIRVVhn2KYxGPqMTrfUNDeLXDaMIbk+Dv3nzENwRDDcccnPfk2OtSyqMq7Va5nam5lMZk8wwggCJPcV90dwMqKCVFqTc8rAhgIBYsMwZz7wea48L0byn59/aEqKdM6InlNu9IB371Y48zCRkCeeOeeKvugtdQze2XQSJJIg8eUqOB9P3vrWCzfS2QNTE7jtESYbk+YcGRycEgxWW3oFCFrTm4InadhO6N3niBEZmMZrPPl6u19/dbX0bDf6gyqxtkpbZp8MyFXcZAMcEnv7fnZ9C6+1subm5lzgMhkkSGEnc04A++K0L/AEs+9kdTuGYQE7ozORuK459vytNBqbd0MxUgkRC8CfKMDg5+v07V/wBzivUmV2MGvtab8F9Yu3CqNO3bEH0UQG80EDEd5J9BNblXt8XJ8zHaxSlK1ClKUClKUClKUCq2/wBWCO6FHARd26PKe8KTgmM4PZvSrKuf/FWs1FlrlhmD27okSbeATA3b+MwO2RjNc3xPJcJLB9658UXGxb8rEKNpJEz80QpJMyPsPcVX6TqhuW2JYOC0NdgowBgACWIIEAEeo+lUFrXkErLM/HimCVA5KDBY8TEnjHJql+IOuZ223Vsht8ASNsZkZ+88CvKxx5eW6t8+qtq/1mtYTcw20QGAJPmmeeOw+8Vresb5Lxc3vMR4ewkbwsx6mCYgjt25q06fdZZtG2sskKRJ8QmQNs/s7hwfWe4qIthmUWQ5ViDEgmNvmO7ucR8v0zFMcOnK33r1V8sN7WKyJcACh8lyQqgEQAADjiePtiovT7BYhw1zyrC/KwIgjdJICCRJHeTms+r07LaJww3+ckSWAAXyrHlEyZ7c1H/0iux1VNxcEXDyqgEZt7gCse/eD2xthLcb0mkqBblRbRwh84dlZSFXcSsCRyPlg5HpiHrWRwW09ubiMSXSSoSAMCAYJxnA7c1i0l7C2rdkMskkkAsT6HHEA+X+2rGzpHZmdjbAXbyCqkMRHmxCkzn27xi9/Rd33/M/dHhgGmupa8ULuQLFxCHWMifKSTtzG4Y547fNPcTwbjbF2ghlhkJBgAiDDNOO0YGDUy5q7yPb8S64DDzK0MG/hWfmUmcz2IqsuXram7uEbt20BQSsSBg9pAEe84pjbl5/Bpn6famSLAKEkK1ySWxgBVIloE8RzHpXoaRbVqLijcbkoWhdw+WCT5jiDI/hnFeOn2DeQF2uBEEW0B5b3LQCD9u4xzXi9rF8QllVlJEMm6LeAQA2MjuDPefd3uVgstHpQ2249tECvypZChwd0DA3MF5IGak6XX2kLSGFyQXubwGMmQ0AkOc8QfczmoOi1iWw36PcEETc3q0MRwQsyQJ4nHrmq5r4ZmZbbHaBDQAWMgjeDhgQJAA4PB5rOcdzt34G2anWm5Owm+irObcsDt4B7dzMYmKidO6o1y6C8hRwcKAIjaJnkebaD245rUrF68WINxh5v2iYk8yO8/TtVjo71x3RnZRiJWf2fKJyD3wT/Kcxl8LMZYtttTdLUXGc3f8AWMAqIgVdqjAJA82BJEdzFY+l6W5ZuMjXQELAAAsSRxA7DGBMjMzArL0nXKhfjbI8txpUEzAUmRkjvxI9Kr+t9Oe2Ljq1pre7crE+ZeW82TvGIBPc8RXPhlcr0ZXz7/Br1bJqde1va+/YDMYLbgSBAggAt6Z5GKuuh/E9wAC55m2kFQSYOYHAIzj6cTXN+gddkbXcIYY7gAfmBGIHqeAR/Sra7ryzbZKPgNcEDdyAWEHaZBEc84q1x5OK9rqz1TK63per73tp4bedN24AlV7wTwDGYOcj1q0rnvwpqr910so2y3b8x8yGRwdu0xHIxME5g10KvX+F5Ms8d5LFKUrpClKUClKUCqD4o+Gxqx85DBYUY2z7yCR9vaZir+lVzwmc1RxTrPSNRo7au0tbVthbYFJMxOcx3G6MwZxjU9S9soJDRIYqIDN2JkH5Rggckk8TXefjTRi5pXBDEjIK5j1YiQGgZz3jvXF+mdKY3VuA7gt1Q21gfoJHy9yQSZmO5rz+THHiyv8AdSxZaXSIltQxCu4gqg5BkKXIMTkAmcTzMEY9bq7aMLiW9jBQoAZSYQEbmifN2knMj0qL1LWBnYbduCD5QQwgnLAnaQJM+3vjWlRjA/W3ACQACsbse3y9p9vWuXDDLPfVULvU37lpjcLBnuIIDBCIxIO0nsJkR/Wsd66k7LmyGTDbSSpMn9o+TO7jnHtVTb043ksGHyxMrxjH2HrWbUW5IZkLEjKrMqF75gEwI/vrf5chUXxSCx3Bg07SMN6T/D9PrVzpOr2/CUFF+YiCu/0h4HMEd8+81r2oLKgWFgtIOCfQTBgGOR7jipvSLaP8wLNuMIpCwB5iWLDaBEgD1jniteXHG47qfRK1fUVuQWkuG+YSViYCgdvWSJrFfYXYYESFO4GQcAuScQZk5mfbic2s6Wg2Qt2STuTaGIAOQCMSM88xMQKk/wChw5AXEtJLhwQBxbJ4J+Ukx6wcVTHk48Z2RuKzSa5wpQNKqJIInE8R3y05/vrHobxUETAOYgNxIjPE/wB04yMepuobtxvkQ9pJOBBgt7+vY1bdN04axcdnsruKi2rN+swcbQPLneZkzjitrMdePKemI+nsstt3A8rMBkyORgCcnvFT+n6hirA7tlwL+2BtKGDvmIEcRH1rDeViVspt3KJ8Tey/mSY9flPas2o6aDb3reF9wsmGthV8pPDtLe8Dv7VhllL59fcQr9Tq2d7suAm7CsITymQpDt5eOJImcmaxabTBz+q427mRzEwci2cCOeeM5NStLYRSBekXgQeUjYqSDk7SY4Hp6d5HhWtrIodwobat1/CZMnKgY5JJGePfN+qY9ohhsaxbZCiIMAi4CZWeQB8vOeDAEZiZGvvWmtkAbzvIPlEoqTO0lhE4/P2q16batWwE1FvxJ73FKSOZEcwY54k1nt6eyPCAztMKCGMiCMSSNpB/+vAJnny5MZd6v8/VLWNLeQIIDeXzdiySZjdPmEEEEZnFbn0foep1dsvlbdxtqsEBjzN6CY4ysgZzmDqq9HZHVi23eTtBYSV7CDBdgeDPHaeO9fCmjFrTIoDDEnd3PG4CTtBAmB6+tdGGGPLl+VpGH4Y+HBpBO8szKNwxtn1EAE/f3iJir6lK78MJhNYrFKUqwUpSgUpSgUpSg1H44+L7OlsuseIzBlMZCkgjz5H5TNcmW82wXfKU3B9oyoDYwp8pJMmJ5H3q1+Kr4drjQigXdyhhAGdxA3cmcen9g1/rGqa6EtpZPnUEGduFG8yJGc9/QV5F5bzWW+4pamddJa4GRm25LCCp4jvgc5ESIqsewfKEGZAYhpESTAHfjufyJmo2oN57huWVuN5ZcZIAzKyMEY7dxIq56nZClG+Z2UblBN3YWGcsg49CCRBg96mY9Enf/P8AZCstXHBYohZgxUKgZl7eXy/MOZGDHr2maq87mLotruTEYVnUj1mDJgxAEHvMxjq1SSzBXtvhgJYAyZ57gNz2BrPprxZvPcRxIPh3F8sR5TPcj6TzzVryX1nafym1Xai34e63d27GyjJDTH7jCZBAIzH8zWRLWwNeAFsEArPmMMDAO3G04k8/0qurK7Xn3gDJ4OMdweYx/wBqz9IuloskBnDQqkzu9FQgwD2mYz6YrXLC3Hc9fKbPo8m9fSbXiN5oJEk8nkfX+6rPR9U3hAXCuLk7sDAn5gADE4yeSPtUX/EDsLo2svmAZc7SSYWfmXJgkxHBqvBIYEHzc94HfiJ9/wAqteKZTvO50pXVHLXXfDbixxjO7Jge/wBcH7150zsczwOIHbv7/wDavGnJulASiCdsmQFkSSSBx37mr3TdJbwrZ4GZPnBKkE7xIjbIn6SavllMJJU3s+aa4UhjO8DAMjM8Hvxj+VXOl0gCgncHB84RAzKW5LFv2ACDgf31QHp7B1S0VdpOEaTIMSTgR3kfyrOnj2oLI0T8xDAwMYY5Hp/mK5+T9X/GqXuk6qzsLrAuKOFO3cAB8wK5EYziYxPFRn6nu2sjODGxw0XCd2NyyMSB/LFYtd1B7hLOJmQvPsIA/a5j1+81502nZXWy1oW7pYjfcJkbhABA+QbWAOCczxgXw470/q8pmK1sfE9vbtdW3eGRvJLfKsAKO0jcp7ZHHbH0rrLuRuDwqkMAqv2wqg/8PJHrVX13pL6d2DMGOcq/iARjLbQJ7j2iczXjp195dm3O5G2JwxaQJJ4x29BUXgwmN1Cxsa3mt21c7duX2mSPNMGJgHkc+ma7L8IfF1nV2l/2bYADYDEATs/PiZ4rifSdaUVrb2s2pBPzSV8wPJ9s8QBWy/CF5bb2CArLuJIUSCQQRMcET9MfQVhOW8V3Pr+PJK7bSlK9dcpSlApSlApSlApSlBxD8RdP+j6i6tsbQ5DMxkgAxgyOO/5c1pmh1z3D4agW1JKht20DtujlmJAED29zXc/jz4dfU7GtieEYBU3bSwJbc3IAnyz6+tci6r0ZNE6WLtrxL5uSl1r3hIvysyKFUFhj5j3ggDM8Hyenqmvfv/xS492TR6c27ARdr7X8zMvzS/7I7T35iIOOYHi3RcBW6AnngED1mBHbP8sA4rB1K78oNpVmCAm/v6AgkiWnsc+2a1dUMEKdm0LySfuOJ7ent3rLj497t9SLLUWwQzSSYljgbhII5yZ3TwePyg3LjlSNpxu424iJjuTJ4HbtW3dM0r6m5cs2tJatMyT5nN11VAGgCQLedo8wLDdM7TNRus/BupsKpdCQSYFo7yrbQxhVUA4jmRAMA4rWYaadmtNfu3lCAG4toE7VEncxHG0So+uMdjUHVaUFlCMjliykKDAI9MekHHeRzVr0uzrLV5xYBLwQ9rdG9QZKLsYSfL8oOQGEESDg6nrTdtWytkKLbKr6gg4gKoS4BIhSCQOYI71vj47DH44Q+Fet+G6LsYFbiOyOshmBMDb5SICyp79rfS/CTajU3rFlWvCxaTdjYSSo4BMws49dgwAcVXU7aLqQr3f0hDsLuxILlRDIXgFSW3LMGMEnEjpX/h504P6XdMl4tJJ9POePy/KrSbo5mbPg21dSRes6q5bdNp2yEHmU8FpBEfwqamXOrKpfYS7bQo3R7jCwQRIHYHPoZrx8a6VF6hrbaztF9yBu7s4LQD8xgkR/dVV0jFxXx+rdWzBmCCFyDJMYwR6jNUz48c/KLNra9r79vzXLKkkkoWmRtEEEckg8hh34g1NsBtR4dvT24uXhBRiQp3Qd+TJAIJ3ADucyDTVdYuXby2lUXHBbc23zLJBbOABuHzHjsas9Jo4ixav3fFElmT5QCwgM0zE7cZn0wTXPlhJlNT3/AAp0915ovw9axcBLW7pAOWFwbgVMqijgsswZnIyYzq3XNHbS43hX1DclTMy22d2wNtBmZPcxnFbb0/4W177vEvObEgvaL7hcVNwYNENGMCRkjIORpvXtDZskLZ0ToGVWD3PEbDKtyUFwZ27ts4PlzmQNpdrsFrR3btwWyEJAbaC6p5lgEmfmJws+w5iqu/YIMggHdhlMgRgwftE/fFYTqdpOJPqCVIkyPfkDv3FZrOtViP1KxmTucbjiZaTs9PLHIxU6sV0lP1RvLvQFT77wOwOMyMYI7A8ia6B+G2mOo1FrxRPhLuDAkAiJEGMqDEev2gal8M9A/TXCWFKjxCWZSrrCkczwQCCPacDMdq+AugXNOjNeADkBY2pIC99yzgiPLJiOTWXyurKSRExbZSlK71ylKUClKUClKUClKUCqbrfw9Zvq5NtC7IV3MAR6gn6EA/UA8gRc0qLNjjvVfw9ISTdSEQBn8NkTBYFmMnxGDhpwMFMjmtX6L8JajUs5Sy72llHuCLe4wsBVchyACpyRgHIOD+iWUHBEivNu0q4UAfQRWXyZvY/Ovwzb1Oj1fhh/AZbe197lApZBdXeJlhOCBjzdjAPSPw/0tnWi5qmd3G67Za35fAeWM3EUD9pNoE5AxJMk9Ce0pDAqCGEMCAQQREH1xivtu2FAVQAAIAAgADgADgVaYa8il0nwvp7ZMW7ZGCJQFhzI3dxnAjGfaNJ/FT8O7d1NRr9Oxt3fDLXrQHkvKnnOBEPgGcglRic11Kseosh0ZGyrKVI9iINW6ZJqD8+/D3VLOo1+k/SLPhre036NeaSgusdyi8CsGWYKpM+onFPw06RqX1Op0unvNYKBg92WDA22NvZtBAO5jkkGADEHNWWj+Hbe690PVP4d1LhuaK+w53jKHiVdVBIH7QfuoqH+H/Ur2g6pqU1pKv4V0XNxmWQeOG3H5pVSQe+73rOfulD+D9Fb3dS1WqWf0ayzQzMw8Z2ZVUsxlyWUjJMzmZqF8FdA1WttGxprCD9cHbWuSPCAVfIv7xwGgSc9pmoGm01+5ptRdLEWVdWuknD3mO1VAHzN5i3oBJ7ie3fgx0s2OmWywg3na79mIVT90VT96nHuVO+F/gHTaKyUUeLdZg1y/cG5nbnPoMmF9cmTk+9N8DaUXDda2gaZRVEKhiJAPJmTnjHpJ2mlXuEvmIQen9MS1MFmJ5ZjJP8AQfYV86xoFvIQy7sQBiROCVnG6Jian0qema0OU9U/CxnN10uKpN0lBtLDbDQLmceaMoOOVmTVb0v8NmlwbloBwu2QzbSQWFtWxBKyTjh1EcT2ivgFZ3igrek9Cs2INtAGCxPoIAgTmMd5PbjFWdKVpJJ4ClKVIUpSgUpSgUpSgUpSgUpSgUpSgUpSgUpSg0r8UfhM6zT+LZB/SrHmtFTDMAZKA+uJU9mA4k1wz4o+JDrntXbibb62RbvNgC4UJK3AOxIORGCK/VFfnn8WOgppdextQFvp4sfuszMGA9iRu/4iO1Z5+EvPS1OtTp/SLOFlr+oYHMszSTH7logD+JwO1foWxZVFVFACqAFA4AAgAfauc/gp8PC1pm1jD9ZfJC/w20YiPqzAsfbb6V0mpwnZFKUpVwpSlApSlApSlApSlApSlApSlApSlApSlApSlApSlApSlApSlArh/wCOwnW6ceun/wD0auz63qFq0Ju3ET/eYLP0nmuD/iz1q1qdejWWDJbsBdwn5tzsRBjsRVbZ4NupfhPdnplgfum4v5XGrb65Z+F/xfpbOkFm6zIwdmypIhoids5roei63p7v+rvW2J7BhP5HNRM8fG0biwpSlXSUpSgUpSgUpSgUpSgUpSgUpSgUpSgUpSgUpSgUpSgUpSg8Xt207YLRiSQJ94BrUOq9D6peP/rbdtf3LSMn/wAp3fzrcqVXLGZeUWbcsf8ACy8xJbUoSeTtYn685+9YD+DzTP6Sn/LP+KutUqk4MIjpjlVr8JXUyNSoPrsb/HWb/wAqn/8AdD/ln/HXT6VHyMPodMaZ0b4W12mI2a8Mg/2b22dSPTNyV/4SK3JZjPPeK+0rTHCY9omTRSlKskpSlApSlApSlApSlApSlApSlApSlApSlApSlApSlApSlApSlApSlApSlApSlApSlApSlApSlApSlApSlApSlApSlApSlApSlApSlApSlApSlApSlApSlApSlApSlApSlApSlApSl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048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TEhUSEhQWFhUWFR0aGBUYGBgVGxobFxobFx8YFxwZHiggGB0lHRwcIjEiJSktLzouGh8zODMuNyg5LisBCgoKDg0OGxAQGjYkICQ3NywsLDUuLCwsNC8sLywsLCwsLC4sLCwwMCwsNCwsLCwsLC80LzQsLDc0LC8uLCwsLP/AABEIANgA6QMBIgACEQEDEQH/xAAcAAEAAgMBAQEAAAAAAAAAAAAABAUDBgcCAQj/xABCEAACAQMDAgQEAgcECAcAAAABAhEAAyEEEjEFQRMiUWEGMnGBB5EUI0JSYqHBsdHS8BUzQ3KCk+HxCBc0VKKyw//EABoBAQADAQEBAAAAAAAAAAAAAAABAgMEBQb/xAAtEQEBAAIBAwIFAwMFAAAAAAAAAQIRAxIhMUHwBBNRgaEiYXEFkdEUIzLB8f/aAAwDAQACEQMRAD8A7jSlKBSlKBSlKBSlKBSlKBSlKBSlKBSlKBSlKBSlKBSlKBSlKBSlKBSlKBSlKBSlKBSlKBSlKBSlKBSlKDy7gAkmAMk0RgQCDIIkGq3rnUlshQw3BpBXIkRGDwMkc1qFvq9xLm23cbaDhCQxVJwTwCQIESePU1xc3xuPFn0+fr9f8DodK1zonW9zKh3MXG4nJ2knA/d27c47z61Jvde2XTba2w2kS3baZhgeDxxWn+r4+nqt1PAuqjanWKjBT3Vmn/dj0/zitR6j8SG27srFQzYBXkx7zHEfeqXr/X3YeKg3HaBgExIyY9Mfzrlz/qG5rCd9/bSXS9HcLW0ZsEqCR7kVkVwZAPBg+3fNc80fW7+xLbEoWJMex43EjuJwDjHHNTtF1l7KXJALGIjMR82ASSQJ/Kk/qOM1LP5v29Pr3G718DD14xWt6P4iZluEgSolZ8g7GBOWgGcVQarqTNyckDcPl3NyGPEmAB9APSr8n9QwmMuM3+EN5udStq4QsJImcRzGTUuuaaLV+fJEKwLKsAgqcD3/AGjMnkGPXf8ApOt8a2HxM5iYHeBPOCM1Pwnxl5srjl5SmUpSu9BSlKBSlKBSlKBSlKBSlKBSlKBSlKBUfVaxLcb2AJ4FSK1T4zezIViRdhSIyCN3Dgc8QKw+J5Lx8dyx19xR/EXWzfJtGVhSCJhSQcMJMfnE1reh1FhHJa75p4J2AwMFsZBMfl3qfrOnFvmcLzJAhQP4SRM8cmCJr7ptBatbiQl03JGduFgzEnhpz9zXhXmxstyu7Ud6zWywY3V2Heo3tuPljkqB/Q/21Ev9SFyU8QzHlyCs/ugRkQJkGRmq7qmuYKWDDaOFUfLzDEiAeZgj+ZgVenvWAwuvdClmJZV83BwCGMHPaOOMVOPFc51X7epte2enMUPi3bbkMSgVjJ48smPyMgVm091gXETAGB5uVmPKeT/niq231VERgiowLD9ZxzmCATwCft2xXlOrlyr2kVQCVZlkSWxMLHkA7/8ASp+Vnd7iLUrXddAuKFDKdxBEEEEcjPE/0EVm0etUKqXbsKQYA3SQcA4wMySPTtWAbVdrd9HN25tAIBggTG0xM4EgkERiKjanUNe3oun8NR52D+QiMFlEiTGPTniat8vGzUn37I2vv0g+GjrdDAk+GBiQeJOf5Y+s1E0nUbUsS1sbj5hv3AKMGD2P09O1QNSLq2rXheZSYfaFHGECd8DdntHpzF1XTna2jAsApHnZkETgwJH7RHfPvFRhxY+t8p33TQ9l7h2XGJPM5+qlox2ycfWt2+HfiIqxtncQCPUhVAOF+w+h9a5l064C7WrnlYJhgIOCM+zRzyf67Bo74ERmWMiAQJMyIyDEHJPPar59XFlLjfBvTsGm1SXBKMCP88+lZq1/4SuWfALIT5YDux7gdie3B+4rYK9nhzueEuXn9lilKVqFKUoFKUoFKUoFKUoFKUoFY9Rd2IzwTtUmByYEwKyVovxp1W4GazB2NCECcBtpmEyZ7HGN4isubk+Xjse+pdcuPdV7JIwYB2GJ8s47H0J5Bqo1fUDcablwPE+gBn90HI4AgD09Zqs6nqyBFtG2xie5bJECJOf5duKqxeZEVLz+cLJRQCIUkjcZ4z/OO9fP8mXJy73fX32RtZ6p7hnYqhQJOTuYCSAFUZxMAxWtanWAXHW3bbeuN53DYSJg9zEEEn2jial3eoXLZAI3eZtzBiJO0kKu8iQMj7nGc1nVbNtiLrbt5UkhSHUbMC3t9I7x2P1O3w/FJe6lqPqOosoKvG2DAB2mJjnmJz/0ArHbXxCWW0VZpZT8vlXHlk5ye3t9vbqwtI2zwol0vXAZuAA7VUhfSOecE4qFq3DKS4fxSy7i0rhhgATkQBn0jGK78ZPRCRo7D20YvbbaVn5tuRPYHMc9+xrLca14fiBfmXadhI2vzuIMkiB29O3eyu39lsrbDb2tIhYAAbFEMz7ZyMiJn19Kr1CMLjAlW2wrBQAdsEQARHygd+TVZncu99+/+j1R7OuZoLXGKryckgsJnbBAgjMR2qfY67cV2AAcwJYmflnhvQ/lHaqd7js7NIJJzAABnuZx+dZumX7y23RT+qZvMhYAEiDxz6VpnhNd4NyXXollTZYt4jhZIRVVhn2KYxGPqMTrfUNDeLXDaMIbk+Dv3nzENwRDDcccnPfk2OtSyqMq7Va5nam5lMZk8wwggCJPcV90dwMqKCVFqTc8rAhgIBYsMwZz7wea48L0byn59/aEqKdM6InlNu9IB371Y48zCRkCeeOeeKvugtdQze2XQSJJIg8eUqOB9P3vrWCzfS2QNTE7jtESYbk+YcGRycEgxWW3oFCFrTm4InadhO6N3niBEZmMZrPPl6u19/dbX0bDf6gyqxtkpbZp8MyFXcZAMcEnv7fnZ9C6+1subm5lzgMhkkSGEnc04A++K0L/AEs+9kdTuGYQE7ozORuK459vytNBqbd0MxUgkRC8CfKMDg5+v07V/wBzivUmV2MGvtab8F9Yu3CqNO3bEH0UQG80EDEd5J9BNblXt8XJ8zHaxSlK1ClKUClKUClKUCq2/wBWCO6FHARd26PKe8KTgmM4PZvSrKuf/FWs1FlrlhmD27okSbeATA3b+MwO2RjNc3xPJcJLB9658UXGxb8rEKNpJEz80QpJMyPsPcVX6TqhuW2JYOC0NdgowBgACWIIEAEeo+lUFrXkErLM/HimCVA5KDBY8TEnjHJql+IOuZ223Vsht8ASNsZkZ+88CvKxx5eW6t8+qtq/1mtYTcw20QGAJPmmeeOw+8Vresb5Lxc3vMR4ewkbwsx6mCYgjt25q06fdZZtG2sskKRJ8QmQNs/s7hwfWe4qIthmUWQ5ViDEgmNvmO7ucR8v0zFMcOnK33r1V8sN7WKyJcACh8lyQqgEQAADjiePtiovT7BYhw1zyrC/KwIgjdJICCRJHeTms+r07LaJww3+ckSWAAXyrHlEyZ7c1H/0iux1VNxcEXDyqgEZt7gCse/eD2xthLcb0mkqBblRbRwh84dlZSFXcSsCRyPlg5HpiHrWRwW09ubiMSXSSoSAMCAYJxnA7c1i0l7C2rdkMskkkAsT6HHEA+X+2rGzpHZmdjbAXbyCqkMRHmxCkzn27xi9/Rd33/M/dHhgGmupa8ULuQLFxCHWMifKSTtzG4Y547fNPcTwbjbF2ghlhkJBgAiDDNOO0YGDUy5q7yPb8S64DDzK0MG/hWfmUmcz2IqsuXram7uEbt20BQSsSBg9pAEe84pjbl5/Bpn6famSLAKEkK1ySWxgBVIloE8RzHpXoaRbVqLijcbkoWhdw+WCT5jiDI/hnFeOn2DeQF2uBEEW0B5b3LQCD9u4xzXi9rF8QllVlJEMm6LeAQA2MjuDPefd3uVgstHpQ2249tECvypZChwd0DA3MF5IGak6XX2kLSGFyQXubwGMmQ0AkOc8QfczmoOi1iWw36PcEETc3q0MRwQsyQJ4nHrmq5r4ZmZbbHaBDQAWMgjeDhgQJAA4PB5rOcdzt34G2anWm5Owm+irObcsDt4B7dzMYmKidO6o1y6C8hRwcKAIjaJnkebaD245rUrF68WINxh5v2iYk8yO8/TtVjo71x3RnZRiJWf2fKJyD3wT/Kcxl8LMZYtttTdLUXGc3f8AWMAqIgVdqjAJA82BJEdzFY+l6W5ZuMjXQELAAAsSRxA7DGBMjMzArL0nXKhfjbI8txpUEzAUmRkjvxI9Kr+t9Oe2Ljq1pre7crE+ZeW82TvGIBPc8RXPhlcr0ZXz7/Br1bJqde1va+/YDMYLbgSBAggAt6Z5GKuuh/E9wAC55m2kFQSYOYHAIzj6cTXN+gddkbXcIYY7gAfmBGIHqeAR/Sra7ryzbZKPgNcEDdyAWEHaZBEc84q1x5OK9rqz1TK63per73tp4bedN24AlV7wTwDGYOcj1q0rnvwpqr910so2y3b8x8yGRwdu0xHIxME5g10KvX+F5Ms8d5LFKUrpClKUClKUCqD4o+Gxqx85DBYUY2z7yCR9vaZir+lVzwmc1RxTrPSNRo7au0tbVthbYFJMxOcx3G6MwZxjU9S9soJDRIYqIDN2JkH5Rggckk8TXefjTRi5pXBDEjIK5j1YiQGgZz3jvXF+mdKY3VuA7gt1Q21gfoJHy9yQSZmO5rz+THHiyv8AdSxZaXSIltQxCu4gqg5BkKXIMTkAmcTzMEY9bq7aMLiW9jBQoAZSYQEbmifN2knMj0qL1LWBnYbduCD5QQwgnLAnaQJM+3vjWlRjA/W3ACQACsbse3y9p9vWuXDDLPfVULvU37lpjcLBnuIIDBCIxIO0nsJkR/Wsd66k7LmyGTDbSSpMn9o+TO7jnHtVTb043ksGHyxMrxjH2HrWbUW5IZkLEjKrMqF75gEwI/vrf5chUXxSCx3Bg07SMN6T/D9PrVzpOr2/CUFF+YiCu/0h4HMEd8+81r2oLKgWFgtIOCfQTBgGOR7jipvSLaP8wLNuMIpCwB5iWLDaBEgD1jniteXHG47qfRK1fUVuQWkuG+YSViYCgdvWSJrFfYXYYESFO4GQcAuScQZk5mfbic2s6Wg2Qt2STuTaGIAOQCMSM88xMQKk/wChw5AXEtJLhwQBxbJ4J+Ukx6wcVTHk48Z2RuKzSa5wpQNKqJIInE8R3y05/vrHobxUETAOYgNxIjPE/wB04yMepuobtxvkQ9pJOBBgt7+vY1bdN04axcdnsruKi2rN+swcbQPLneZkzjitrMdePKemI+nsstt3A8rMBkyORgCcnvFT+n6hirA7tlwL+2BtKGDvmIEcRH1rDeViVspt3KJ8Tey/mSY9flPas2o6aDb3reF9wsmGthV8pPDtLe8Dv7VhllL59fcQr9Tq2d7suAm7CsITymQpDt5eOJImcmaxabTBz+q427mRzEwci2cCOeeM5NStLYRSBekXgQeUjYqSDk7SY4Hp6d5HhWtrIodwobat1/CZMnKgY5JJGePfN+qY9ohhsaxbZCiIMAi4CZWeQB8vOeDAEZiZGvvWmtkAbzvIPlEoqTO0lhE4/P2q16batWwE1FvxJ73FKSOZEcwY54k1nt6eyPCAztMKCGMiCMSSNpB/+vAJnny5MZd6v8/VLWNLeQIIDeXzdiySZjdPmEEEEZnFbn0foep1dsvlbdxtqsEBjzN6CY4ysgZzmDqq9HZHVi23eTtBYSV7CDBdgeDPHaeO9fCmjFrTIoDDEnd3PG4CTtBAmB6+tdGGGPLl+VpGH4Y+HBpBO8szKNwxtn1EAE/f3iJir6lK78MJhNYrFKUqwUpSgUpSgUpSg1H44+L7OlsuseIzBlMZCkgjz5H5TNcmW82wXfKU3B9oyoDYwp8pJMmJ5H3q1+Kr4drjQigXdyhhAGdxA3cmcen9g1/rGqa6EtpZPnUEGduFG8yJGc9/QV5F5bzWW+4pamddJa4GRm25LCCp4jvgc5ESIqsewfKEGZAYhpESTAHfjufyJmo2oN57huWVuN5ZcZIAzKyMEY7dxIq56nZClG+Z2UblBN3YWGcsg49CCRBg96mY9Enf/P8AZCstXHBYohZgxUKgZl7eXy/MOZGDHr2maq87mLotruTEYVnUj1mDJgxAEHvMxjq1SSzBXtvhgJYAyZ57gNz2BrPprxZvPcRxIPh3F8sR5TPcj6TzzVryX1nafym1Xai34e63d27GyjJDTH7jCZBAIzH8zWRLWwNeAFsEArPmMMDAO3G04k8/0qurK7Xn3gDJ4OMdweYx/wBqz9IuloskBnDQqkzu9FQgwD2mYz6YrXLC3Hc9fKbPo8m9fSbXiN5oJEk8nkfX+6rPR9U3hAXCuLk7sDAn5gADE4yeSPtUX/EDsLo2svmAZc7SSYWfmXJgkxHBqvBIYEHzc94HfiJ9/wAqteKZTvO50pXVHLXXfDbixxjO7Jge/wBcH7150zsczwOIHbv7/wDavGnJulASiCdsmQFkSSSBx37mr3TdJbwrZ4GZPnBKkE7xIjbIn6SavllMJJU3s+aa4UhjO8DAMjM8Hvxj+VXOl0gCgncHB84RAzKW5LFv2ACDgf31QHp7B1S0VdpOEaTIMSTgR3kfyrOnj2oLI0T8xDAwMYY5Hp/mK5+T9X/GqXuk6qzsLrAuKOFO3cAB8wK5EYziYxPFRn6nu2sjODGxw0XCd2NyyMSB/LFYtd1B7hLOJmQvPsIA/a5j1+81502nZXWy1oW7pYjfcJkbhABA+QbWAOCczxgXw470/q8pmK1sfE9vbtdW3eGRvJLfKsAKO0jcp7ZHHbH0rrLuRuDwqkMAqv2wqg/8PJHrVX13pL6d2DMGOcq/iARjLbQJ7j2iczXjp195dm3O5G2JwxaQJJ4x29BUXgwmN1Cxsa3mt21c7duX2mSPNMGJgHkc+ma7L8IfF1nV2l/2bYADYDEATs/PiZ4rifSdaUVrb2s2pBPzSV8wPJ9s8QBWy/CF5bb2CArLuJIUSCQQRMcET9MfQVhOW8V3Pr+PJK7bSlK9dcpSlApSlApSlApSlBxD8RdP+j6i6tsbQ5DMxkgAxgyOO/5c1pmh1z3D4agW1JKht20DtujlmJAED29zXc/jz4dfU7GtieEYBU3bSwJbc3IAnyz6+tci6r0ZNE6WLtrxL5uSl1r3hIvysyKFUFhj5j3ggDM8Hyenqmvfv/xS492TR6c27ARdr7X8zMvzS/7I7T35iIOOYHi3RcBW6AnngED1mBHbP8sA4rB1K78oNpVmCAm/v6AgkiWnsc+2a1dUMEKdm0LySfuOJ7ent3rLj497t9SLLUWwQzSSYljgbhII5yZ3TwePyg3LjlSNpxu424iJjuTJ4HbtW3dM0r6m5cs2tJatMyT5nN11VAGgCQLedo8wLDdM7TNRus/BupsKpdCQSYFo7yrbQxhVUA4jmRAMA4rWYaadmtNfu3lCAG4toE7VEncxHG0So+uMdjUHVaUFlCMjliykKDAI9MekHHeRzVr0uzrLV5xYBLwQ9rdG9QZKLsYSfL8oOQGEESDg6nrTdtWytkKLbKr6gg4gKoS4BIhSCQOYI71vj47DH44Q+Fet+G6LsYFbiOyOshmBMDb5SICyp79rfS/CTajU3rFlWvCxaTdjYSSo4BMws49dgwAcVXU7aLqQr3f0hDsLuxILlRDIXgFSW3LMGMEnEjpX/h504P6XdMl4tJJ9POePy/KrSbo5mbPg21dSRes6q5bdNp2yEHmU8FpBEfwqamXOrKpfYS7bQo3R7jCwQRIHYHPoZrx8a6VF6hrbaztF9yBu7s4LQD8xgkR/dVV0jFxXx+rdWzBmCCFyDJMYwR6jNUz48c/KLNra9r79vzXLKkkkoWmRtEEEckg8hh34g1NsBtR4dvT24uXhBRiQp3Qd+TJAIJ3ADucyDTVdYuXby2lUXHBbc23zLJBbOABuHzHjsas9Jo4ixav3fFElmT5QCwgM0zE7cZn0wTXPlhJlNT3/AAp0915ovw9axcBLW7pAOWFwbgVMqijgsswZnIyYzq3XNHbS43hX1DclTMy22d2wNtBmZPcxnFbb0/4W177vEvObEgvaL7hcVNwYNENGMCRkjIORpvXtDZskLZ0ToGVWD3PEbDKtyUFwZ27ts4PlzmQNpdrsFrR3btwWyEJAbaC6p5lgEmfmJws+w5iqu/YIMggHdhlMgRgwftE/fFYTqdpOJPqCVIkyPfkDv3FZrOtViP1KxmTucbjiZaTs9PLHIxU6sV0lP1RvLvQFT77wOwOMyMYI7A8ia6B+G2mOo1FrxRPhLuDAkAiJEGMqDEev2gal8M9A/TXCWFKjxCWZSrrCkczwQCCPacDMdq+AugXNOjNeADkBY2pIC99yzgiPLJiOTWXyurKSRExbZSlK71ylKUClKUClKUClKUCqbrfw9Zvq5NtC7IV3MAR6gn6EA/UA8gRc0qLNjjvVfw9ISTdSEQBn8NkTBYFmMnxGDhpwMFMjmtX6L8JajUs5Sy72llHuCLe4wsBVchyACpyRgHIOD+iWUHBEivNu0q4UAfQRWXyZvY/Ovwzb1Oj1fhh/AZbe197lApZBdXeJlhOCBjzdjAPSPw/0tnWi5qmd3G67Za35fAeWM3EUD9pNoE5AxJMk9Ce0pDAqCGEMCAQQREH1xivtu2FAVQAAIAAgADgADgVaYa8il0nwvp7ZMW7ZGCJQFhzI3dxnAjGfaNJ/FT8O7d1NRr9Oxt3fDLXrQHkvKnnOBEPgGcglRic11Kseosh0ZGyrKVI9iINW6ZJqD8+/D3VLOo1+k/SLPhre036NeaSgusdyi8CsGWYKpM+onFPw06RqX1Op0unvNYKBg92WDA22NvZtBAO5jkkGADEHNWWj+Hbe690PVP4d1LhuaK+w53jKHiVdVBIH7QfuoqH+H/Ur2g6pqU1pKv4V0XNxmWQeOG3H5pVSQe+73rOfulD+D9Fb3dS1WqWf0ayzQzMw8Z2ZVUsxlyWUjJMzmZqF8FdA1WttGxprCD9cHbWuSPCAVfIv7xwGgSc9pmoGm01+5ptRdLEWVdWuknD3mO1VAHzN5i3oBJ7ie3fgx0s2OmWywg3na79mIVT90VT96nHuVO+F/gHTaKyUUeLdZg1y/cG5nbnPoMmF9cmTk+9N8DaUXDda2gaZRVEKhiJAPJmTnjHpJ2mlXuEvmIQen9MS1MFmJ5ZjJP8AQfYV86xoFvIQy7sQBiROCVnG6Jian0qema0OU9U/CxnN10uKpN0lBtLDbDQLmceaMoOOVmTVb0v8NmlwbloBwu2QzbSQWFtWxBKyTjh1EcT2ivgFZ3igrek9Cs2INtAGCxPoIAgTmMd5PbjFWdKVpJJ4ClKVIUpSgUpSgUpSgUpSgUpSgUpSgUpSgUpSg0r8UfhM6zT+LZB/SrHmtFTDMAZKA+uJU9mA4k1wz4o+JDrntXbibb62RbvNgC4UJK3AOxIORGCK/VFfnn8WOgppdextQFvp4sfuszMGA9iRu/4iO1Z5+EvPS1OtTp/SLOFlr+oYHMszSTH7logD+JwO1foWxZVFVFACqAFA4AAgAfauc/gp8PC1pm1jD9ZfJC/w20YiPqzAsfbb6V0mpwnZFKUpVwpSlApSlApSlApSlApSlApSlApSlApSlApSlApSlApSlApSlArh/wCOwnW6ceun/wD0auz63qFq0Ju3ET/eYLP0nmuD/iz1q1qdejWWDJbsBdwn5tzsRBjsRVbZ4NupfhPdnplgfum4v5XGrb65Z+F/xfpbOkFm6zIwdmypIhoids5roei63p7v+rvW2J7BhP5HNRM8fG0biwpSlXSUpSgUpSgUpSgUpSgUpSgUpSgUpSgUpSgUpSgUpSgUpSg8Xt207YLRiSQJ94BrUOq9D6peP/rbdtf3LSMn/wAp3fzrcqVXLGZeUWbcsf8ACy8xJbUoSeTtYn685+9YD+DzTP6Sn/LP+KutUqk4MIjpjlVr8JXUyNSoPrsb/HWb/wAqn/8AdD/ln/HXT6VHyMPodMaZ0b4W12mI2a8Mg/2b22dSPTNyV/4SK3JZjPPeK+0rTHCY9omTRSlKskpSlApSlApSlApSlApSlApSlApSlApSlApSlApSlApSlApSlApSlApSlApSlApSlApSlApSlApSlApSlApSlApSlApSlApSlApSlApSlApSlApSlApSlApSlApSlApSlApSlApSl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1638300"/>
            <a:ext cx="4048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0.gstatic.com/images?q=tbn:ANd9GcQO6qC04bytx1aFjGiivFP9rn0j496otEdz8-f86kUi4o7SVKO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9151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16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carbon get into aquatic environments?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 </a:t>
            </a:r>
            <a:r>
              <a:rPr lang="en-US" dirty="0" smtClean="0"/>
              <a:t> (Carbonic acid)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 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+ HCO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endParaRPr lang="en-US" baseline="30000" dirty="0" smtClean="0"/>
          </a:p>
          <a:p>
            <a:pPr lvl="1"/>
            <a:r>
              <a:rPr lang="en-US" dirty="0" smtClean="0"/>
              <a:t>Impact on pH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and </a:t>
            </a:r>
            <a:r>
              <a:rPr lang="en-US" dirty="0" smtClean="0">
                <a:sym typeface="Wingdings" panose="05000000000000000000" pitchFamily="2" charset="2"/>
              </a:rPr>
              <a:t>HCO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can be absorbed by aquatic plants and autotrophs</a:t>
            </a:r>
            <a:endParaRPr lang="en-US" baseline="30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9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autotrophs use carbon dioxide to create carbon compounds what happens to the concentration of carbon dioxide?</a:t>
            </a:r>
          </a:p>
          <a:p>
            <a:r>
              <a:rPr lang="en-US" dirty="0" smtClean="0"/>
              <a:t>If the concentration of carbon dioxide is higher outside the autotroph what will happen?</a:t>
            </a:r>
          </a:p>
          <a:p>
            <a:pPr lvl="1"/>
            <a:r>
              <a:rPr lang="en-US" dirty="0" smtClean="0"/>
              <a:t>Land plants vs aquatic plants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0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products of aerobic cell respiration?</a:t>
            </a:r>
          </a:p>
          <a:p>
            <a:r>
              <a:rPr lang="en-US" dirty="0" smtClean="0"/>
              <a:t>What happens to the products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14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Anaerobic cell respiration in </a:t>
            </a:r>
            <a:r>
              <a:rPr lang="en-US" dirty="0" err="1" smtClean="0"/>
              <a:t>methanogenic</a:t>
            </a:r>
            <a:r>
              <a:rPr lang="en-US" dirty="0" smtClean="0"/>
              <a:t> </a:t>
            </a:r>
            <a:r>
              <a:rPr lang="en-US" dirty="0" err="1" smtClean="0"/>
              <a:t>archaeans</a:t>
            </a:r>
            <a:r>
              <a:rPr lang="en-US" dirty="0" smtClean="0"/>
              <a:t> produces methane (CH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Belong to the domain </a:t>
            </a:r>
            <a:r>
              <a:rPr lang="en-US" dirty="0" err="1" smtClean="0"/>
              <a:t>archae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Found in the guts of animals, deep layers of marine sediment, hydrothermal vents and wetlands</a:t>
            </a:r>
          </a:p>
          <a:p>
            <a:pPr lvl="1"/>
            <a:r>
              <a:rPr lang="en-US" dirty="0" smtClean="0"/>
              <a:t>What happens to the methane?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s://figures.boundless.com/13983/large/cow-female-black-white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3664527" cy="244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aculty.cascadia.edu/jvanleer/astro%20sum01/Hyrothremal%20Vent%20Final/hydrothermal-v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36658"/>
            <a:ext cx="3810000" cy="246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09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Methane is oxidized into carbon dioxide and water in the atmosphere</a:t>
            </a:r>
          </a:p>
          <a:p>
            <a:pPr lvl="1"/>
            <a:r>
              <a:rPr lang="en-US" dirty="0" smtClean="0"/>
              <a:t>Methane molecules can remain for about 12 years </a:t>
            </a:r>
          </a:p>
          <a:p>
            <a:pPr lvl="1"/>
            <a:r>
              <a:rPr lang="en-US" dirty="0" smtClean="0"/>
              <a:t>The methane is oxidized in the stratosphere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09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most soil the organic matter is digested by </a:t>
            </a:r>
            <a:r>
              <a:rPr lang="en-US" dirty="0" err="1" smtClean="0"/>
              <a:t>saprotrophs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Saprotrophs</a:t>
            </a:r>
            <a:r>
              <a:rPr lang="en-US" dirty="0" smtClean="0"/>
              <a:t> obtain oxygen from air spaces in the soil</a:t>
            </a:r>
          </a:p>
          <a:p>
            <a:pPr lvl="1"/>
            <a:r>
              <a:rPr lang="en-US" dirty="0" smtClean="0"/>
              <a:t>What happens to respiration if the soil has to much water and no air spaces?</a:t>
            </a:r>
          </a:p>
          <a:p>
            <a:pPr lvl="2"/>
            <a:r>
              <a:rPr lang="en-US" dirty="0" smtClean="0"/>
              <a:t>Organic matter is not fully decomposed </a:t>
            </a:r>
          </a:p>
          <a:p>
            <a:pPr lvl="2"/>
            <a:r>
              <a:rPr lang="en-US" dirty="0" smtClean="0"/>
              <a:t>Acidic environment </a:t>
            </a:r>
          </a:p>
          <a:p>
            <a:pPr lvl="2"/>
            <a:r>
              <a:rPr lang="en-US" dirty="0" smtClean="0"/>
              <a:t>Peat is formed</a:t>
            </a:r>
            <a:endParaRPr lang="en-US" dirty="0"/>
          </a:p>
        </p:txBody>
      </p:sp>
      <p:pic>
        <p:nvPicPr>
          <p:cNvPr id="7170" name="Picture 2" descr="https://upload.wikimedia.org/wikipedia/commons/thumb/9/9a/Schultz_Sphagnum_Peat_Moss.jpg/1280px-Schultz_Sphagnum_Peat_M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3092498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587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</TotalTime>
  <Words>389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Topic 4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  <vt:lpstr>Carbon cycle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</dc:title>
  <dc:creator>Kelly L. Smith</dc:creator>
  <cp:lastModifiedBy>Kelly L. Smith</cp:lastModifiedBy>
  <cp:revision>11</cp:revision>
  <dcterms:created xsi:type="dcterms:W3CDTF">2015-09-13T13:41:55Z</dcterms:created>
  <dcterms:modified xsi:type="dcterms:W3CDTF">2015-09-13T14:32:11Z</dcterms:modified>
</cp:coreProperties>
</file>