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9" r:id="rId3"/>
    <p:sldId id="262" r:id="rId4"/>
    <p:sldId id="260" r:id="rId5"/>
    <p:sldId id="261" r:id="rId6"/>
    <p:sldId id="263" r:id="rId7"/>
    <p:sldId id="264" r:id="rId8"/>
    <p:sldId id="267" r:id="rId9"/>
    <p:sldId id="265" r:id="rId10"/>
    <p:sldId id="266" r:id="rId11"/>
    <p:sldId id="268" r:id="rId12"/>
    <p:sldId id="269" r:id="rId13"/>
    <p:sldId id="270" r:id="rId14"/>
    <p:sldId id="271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96B4944-A80D-41EE-9B55-1A93ACC7B8E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E1D6953-8A59-4041-86F3-98AFEA4AA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9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944-A80D-41EE-9B55-1A93ACC7B8E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6953-8A59-4041-86F3-98AFEA4AA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3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96B4944-A80D-41EE-9B55-1A93ACC7B8E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E1D6953-8A59-4041-86F3-98AFEA4AA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5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944-A80D-41EE-9B55-1A93ACC7B8E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6953-8A59-4041-86F3-98AFEA4AA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2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96B4944-A80D-41EE-9B55-1A93ACC7B8E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E1D6953-8A59-4041-86F3-98AFEA4AA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6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944-A80D-41EE-9B55-1A93ACC7B8E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6953-8A59-4041-86F3-98AFEA4AA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1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944-A80D-41EE-9B55-1A93ACC7B8E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6953-8A59-4041-86F3-98AFEA4AA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6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944-A80D-41EE-9B55-1A93ACC7B8E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6953-8A59-4041-86F3-98AFEA4AA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1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944-A80D-41EE-9B55-1A93ACC7B8E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6953-8A59-4041-86F3-98AFEA4AA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96B4944-A80D-41EE-9B55-1A93ACC7B8E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E1D6953-8A59-4041-86F3-98AFEA4AA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8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944-A80D-41EE-9B55-1A93ACC7B8E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6953-8A59-4041-86F3-98AFEA4AA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96B4944-A80D-41EE-9B55-1A93ACC7B8E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E1D6953-8A59-4041-86F3-98AFEA4AAF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655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 Exchange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Respiratory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59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Diaphragm </a:t>
            </a:r>
            <a:r>
              <a:rPr lang="en-US" dirty="0"/>
              <a:t>muscles </a:t>
            </a:r>
            <a:r>
              <a:rPr lang="en-US" dirty="0" smtClean="0"/>
              <a:t>relax and abdominal </a:t>
            </a:r>
            <a:r>
              <a:rPr lang="en-US" dirty="0"/>
              <a:t>muscles contract, pushing diaphragm upwards</a:t>
            </a:r>
          </a:p>
          <a:p>
            <a:r>
              <a:rPr lang="en-US" dirty="0"/>
              <a:t>External intercostal muscles relax, allowing the ribs to fall</a:t>
            </a:r>
          </a:p>
          <a:p>
            <a:r>
              <a:rPr lang="en-US" dirty="0"/>
              <a:t>Internal intercostal muscles contract, pulling ribs downwards</a:t>
            </a:r>
          </a:p>
          <a:p>
            <a:r>
              <a:rPr lang="en-US" dirty="0"/>
              <a:t>V</a:t>
            </a:r>
            <a:r>
              <a:rPr lang="en-US" dirty="0" smtClean="0"/>
              <a:t>olume </a:t>
            </a:r>
            <a:r>
              <a:rPr lang="en-US" dirty="0"/>
              <a:t>of the thoracic </a:t>
            </a:r>
            <a:r>
              <a:rPr lang="en-US" dirty="0" smtClean="0"/>
              <a:t>cavity and lung are decreased</a:t>
            </a:r>
          </a:p>
          <a:p>
            <a:r>
              <a:rPr lang="en-US" dirty="0" smtClean="0"/>
              <a:t>Pressure </a:t>
            </a:r>
            <a:r>
              <a:rPr lang="en-US" dirty="0"/>
              <a:t>of air in the lungs is increased above atmospheric pressure</a:t>
            </a:r>
          </a:p>
          <a:p>
            <a:r>
              <a:rPr lang="en-US" dirty="0"/>
              <a:t>Air flows out of the lungs to </a:t>
            </a:r>
            <a:r>
              <a:rPr lang="en-US" dirty="0" smtClean="0"/>
              <a:t>equalize </a:t>
            </a:r>
            <a:r>
              <a:rPr lang="en-US" dirty="0"/>
              <a:t>the pressure</a:t>
            </a:r>
          </a:p>
          <a:p>
            <a:endParaRPr lang="en-US" dirty="0"/>
          </a:p>
        </p:txBody>
      </p:sp>
      <p:pic>
        <p:nvPicPr>
          <p:cNvPr id="4098" name="Picture 2" descr="http://www.ib.bioninja.com.au/_Media/breathing_med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6248400" y="0"/>
            <a:ext cx="235267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philschatz.com/anatomy-book/resources/2316_Inspiration_and_Expiration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68"/>
          <a:stretch/>
        </p:blipFill>
        <p:spPr bwMode="auto">
          <a:xfrm>
            <a:off x="6105202" y="2362200"/>
            <a:ext cx="2639070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251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causes lung cancer?</a:t>
            </a:r>
          </a:p>
          <a:p>
            <a:pPr lvl="1"/>
            <a:r>
              <a:rPr lang="en-US" sz="2000" dirty="0" smtClean="0"/>
              <a:t>Smoking</a:t>
            </a:r>
          </a:p>
          <a:p>
            <a:pPr lvl="1"/>
            <a:r>
              <a:rPr lang="en-US" sz="2000" dirty="0" smtClean="0"/>
              <a:t>Family history </a:t>
            </a:r>
          </a:p>
          <a:p>
            <a:pPr lvl="1"/>
            <a:r>
              <a:rPr lang="en-US" sz="2000" dirty="0" smtClean="0"/>
              <a:t>Exposure to radon</a:t>
            </a:r>
          </a:p>
          <a:p>
            <a:pPr lvl="1"/>
            <a:r>
              <a:rPr lang="en-US" sz="2000" dirty="0" smtClean="0"/>
              <a:t>Air pollution</a:t>
            </a:r>
          </a:p>
        </p:txBody>
      </p:sp>
    </p:spTree>
    <p:extLst>
      <p:ext uri="{BB962C8B-B14F-4D97-AF65-F5344CB8AC3E}">
        <p14:creationId xmlns:p14="http://schemas.microsoft.com/office/powerpoint/2010/main" val="280556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Consequences </a:t>
            </a:r>
          </a:p>
          <a:p>
            <a:pPr lvl="1"/>
            <a:r>
              <a:rPr lang="en-US" sz="2000" dirty="0"/>
              <a:t>Shortness of </a:t>
            </a:r>
            <a:r>
              <a:rPr lang="en-US" sz="2000" dirty="0" smtClean="0"/>
              <a:t>breath </a:t>
            </a:r>
            <a:endParaRPr lang="en-US" sz="2000" dirty="0"/>
          </a:p>
          <a:p>
            <a:pPr lvl="1"/>
            <a:r>
              <a:rPr lang="en-US" sz="2000" dirty="0" smtClean="0"/>
              <a:t>Coughing </a:t>
            </a:r>
            <a:r>
              <a:rPr lang="en-US" sz="2000" dirty="0"/>
              <a:t>up </a:t>
            </a:r>
            <a:r>
              <a:rPr lang="en-US" sz="2000" dirty="0" smtClean="0"/>
              <a:t>blood </a:t>
            </a:r>
            <a:endParaRPr lang="en-US" sz="2000" dirty="0"/>
          </a:p>
          <a:p>
            <a:pPr lvl="1"/>
            <a:r>
              <a:rPr lang="en-US" sz="2000" dirty="0" smtClean="0"/>
              <a:t>Pain</a:t>
            </a:r>
          </a:p>
          <a:p>
            <a:pPr lvl="1"/>
            <a:r>
              <a:rPr lang="en-US" sz="2000" dirty="0" smtClean="0"/>
              <a:t>Metastasis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9178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mphysema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Chronic long-term lung disease</a:t>
            </a:r>
          </a:p>
          <a:p>
            <a:r>
              <a:rPr lang="en-US" sz="2400" dirty="0" smtClean="0"/>
              <a:t>Causes</a:t>
            </a:r>
          </a:p>
        </p:txBody>
      </p:sp>
    </p:spTree>
    <p:extLst>
      <p:ext uri="{BB962C8B-B14F-4D97-AF65-F5344CB8AC3E}">
        <p14:creationId xmlns:p14="http://schemas.microsoft.com/office/powerpoint/2010/main" val="4026028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mphysema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Consequences</a:t>
            </a:r>
          </a:p>
        </p:txBody>
      </p:sp>
    </p:spTree>
    <p:extLst>
      <p:ext uri="{BB962C8B-B14F-4D97-AF65-F5344CB8AC3E}">
        <p14:creationId xmlns:p14="http://schemas.microsoft.com/office/powerpoint/2010/main" val="4011252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512" y="617538"/>
            <a:ext cx="7989752" cy="363079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</a:t>
            </a:r>
            <a:r>
              <a:rPr lang="en-US" sz="2400" dirty="0"/>
              <a:t>should be able to draw a diagram to show the structure of </a:t>
            </a:r>
            <a:r>
              <a:rPr lang="en-US" sz="2400" dirty="0" smtClean="0"/>
              <a:t>an alveolus </a:t>
            </a:r>
            <a:r>
              <a:rPr lang="en-US" sz="2400" dirty="0"/>
              <a:t>and an adjacent capillary.</a:t>
            </a:r>
          </a:p>
        </p:txBody>
      </p:sp>
      <p:sp>
        <p:nvSpPr>
          <p:cNvPr id="4" name="AutoShape 2" descr="Image result for diagram alveoli and an adjacent capillary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http://bodysystemswalker1.wikispaces.com/file/view/Alveoli.png/219720116/434x269/Alveol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26" y="4429587"/>
            <a:ext cx="2897746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http://figures.boundless.com/3842/raw/alveolus-diagram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http://figures.boundless.com/3842/raw/alveolus-diagram.sv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30" name="Picture 10" descr="http://www.aboutthemcat.org/images/biology/alveol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66617"/>
            <a:ext cx="3920579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620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pic>
        <p:nvPicPr>
          <p:cNvPr id="1026" name="Picture 2" descr="http://www.ib.bioninja.com.au/_Media/lungs_me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237" y="3124200"/>
            <a:ext cx="5893062" cy="315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2216669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Trachea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bronchi </a:t>
            </a:r>
            <a:r>
              <a:rPr lang="en-US" sz="2400" dirty="0" smtClean="0">
                <a:sym typeface="Wingdings" panose="05000000000000000000" pitchFamily="2" charset="2"/>
              </a:rPr>
              <a:t> bronchiole  </a:t>
            </a:r>
            <a:r>
              <a:rPr lang="en-US" sz="2400" dirty="0" smtClean="0"/>
              <a:t>alveoli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6742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Oxygen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smtClean="0"/>
              <a:t>blood</a:t>
            </a:r>
          </a:p>
          <a:p>
            <a:r>
              <a:rPr lang="en-US" sz="2800" dirty="0" smtClean="0"/>
              <a:t>Carbon dioxide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smtClean="0"/>
              <a:t>lungs</a:t>
            </a:r>
          </a:p>
          <a:p>
            <a:r>
              <a:rPr lang="en-US" sz="2800" dirty="0" smtClean="0"/>
              <a:t>Movement based on concentration gradient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2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the difference between ventilation, gas exchange, and cell respiration?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871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Why is a ventilation system important?</a:t>
            </a:r>
          </a:p>
          <a:p>
            <a:pPr lvl="1"/>
            <a:r>
              <a:rPr lang="en-US" sz="2000" dirty="0" smtClean="0"/>
              <a:t>Concentration</a:t>
            </a:r>
            <a:endParaRPr lang="en-US" sz="2000" dirty="0"/>
          </a:p>
          <a:p>
            <a:pPr lvl="1"/>
            <a:r>
              <a:rPr lang="en-US" sz="2000" dirty="0" smtClean="0"/>
              <a:t>ATP</a:t>
            </a:r>
          </a:p>
          <a:p>
            <a:pPr lvl="1"/>
            <a:r>
              <a:rPr lang="en-US" sz="2000" dirty="0" smtClean="0"/>
              <a:t>Waste removal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21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Alveoli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Site of gas exchange</a:t>
            </a:r>
          </a:p>
          <a:p>
            <a:r>
              <a:rPr lang="en-US" sz="2800" dirty="0" smtClean="0"/>
              <a:t>Structure and Function</a:t>
            </a:r>
          </a:p>
          <a:p>
            <a:pPr lvl="1"/>
            <a:r>
              <a:rPr lang="en-US" sz="2400" dirty="0"/>
              <a:t>Thin </a:t>
            </a:r>
            <a:r>
              <a:rPr lang="en-US" sz="2400" dirty="0" smtClean="0"/>
              <a:t>wall</a:t>
            </a:r>
          </a:p>
          <a:p>
            <a:pPr lvl="1"/>
            <a:r>
              <a:rPr lang="en-US" sz="2400" dirty="0" smtClean="0"/>
              <a:t>Rich </a:t>
            </a:r>
            <a:r>
              <a:rPr lang="en-US" sz="2400" dirty="0"/>
              <a:t>capillary </a:t>
            </a:r>
            <a:r>
              <a:rPr lang="en-US" sz="2400" dirty="0" smtClean="0"/>
              <a:t>network</a:t>
            </a:r>
          </a:p>
          <a:p>
            <a:pPr lvl="1"/>
            <a:r>
              <a:rPr lang="en-US" sz="2400" dirty="0" smtClean="0"/>
              <a:t>Increased </a:t>
            </a:r>
            <a:r>
              <a:rPr lang="en-US" sz="2400" dirty="0" err="1"/>
              <a:t>SA:Vol</a:t>
            </a:r>
            <a:r>
              <a:rPr lang="en-US" sz="2400" dirty="0"/>
              <a:t> </a:t>
            </a:r>
            <a:r>
              <a:rPr lang="en-US" sz="2400" dirty="0" smtClean="0"/>
              <a:t>ratio</a:t>
            </a:r>
          </a:p>
          <a:p>
            <a:pPr lvl="1"/>
            <a:r>
              <a:rPr lang="en-US" sz="2400" dirty="0" smtClean="0"/>
              <a:t>Moist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794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Pneumocytes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2" y="1600200"/>
            <a:ext cx="4572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surface epithelial cells of the alveoli </a:t>
            </a:r>
          </a:p>
          <a:p>
            <a:r>
              <a:rPr lang="en-US" sz="2800" dirty="0" smtClean="0"/>
              <a:t>Two types </a:t>
            </a:r>
          </a:p>
          <a:p>
            <a:pPr lvl="1"/>
            <a:r>
              <a:rPr lang="en-US" sz="2400" dirty="0" smtClean="0"/>
              <a:t>Type I </a:t>
            </a:r>
            <a:r>
              <a:rPr lang="en-US" sz="2400" dirty="0" err="1" smtClean="0"/>
              <a:t>pneumocytes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 smtClean="0"/>
              <a:t>Type II </a:t>
            </a:r>
            <a:r>
              <a:rPr lang="en-US" sz="2400" dirty="0" err="1" smtClean="0"/>
              <a:t>pneumocytes</a:t>
            </a:r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0" name="Picture 2" descr="http://neurobio.drexelmed.edu/education/pil/microanatomy/Cases/01_Quintana/4_Epithelium/Images/alveolarepithel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012" y="2133600"/>
            <a:ext cx="4313206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61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Ventilation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Muscle contractions cause pressure changes inside the thoracic cavity that force air in and out of the lungs to ventilate them.</a:t>
            </a:r>
          </a:p>
          <a:p>
            <a:r>
              <a:rPr lang="en-US" sz="2400" dirty="0" smtClean="0"/>
              <a:t>Different muscles are required for inspiration and expiration because muscles only do work when they contract.</a:t>
            </a:r>
          </a:p>
          <a:p>
            <a:pPr lvl="1"/>
            <a:r>
              <a:rPr lang="en-US" sz="2000" dirty="0" smtClean="0"/>
              <a:t>Antagonistic muscles </a:t>
            </a:r>
          </a:p>
          <a:p>
            <a:pPr marL="6300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709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Diaphragm </a:t>
            </a:r>
            <a:r>
              <a:rPr lang="en-US" dirty="0"/>
              <a:t>muscles contract and flatten downwards</a:t>
            </a:r>
          </a:p>
          <a:p>
            <a:r>
              <a:rPr lang="en-US" dirty="0"/>
              <a:t>External intercostal muscles contract, pulling ribs upwards and outwards</a:t>
            </a:r>
          </a:p>
          <a:p>
            <a:r>
              <a:rPr lang="en-US" dirty="0" smtClean="0"/>
              <a:t>Increase in the </a:t>
            </a:r>
            <a:r>
              <a:rPr lang="en-US" dirty="0"/>
              <a:t>volume of the thoracic cavity </a:t>
            </a:r>
            <a:r>
              <a:rPr lang="en-US" dirty="0" smtClean="0"/>
              <a:t>and lung volume</a:t>
            </a:r>
            <a:endParaRPr lang="en-US" dirty="0"/>
          </a:p>
          <a:p>
            <a:r>
              <a:rPr lang="en-US" dirty="0" smtClean="0"/>
              <a:t>Pressure </a:t>
            </a:r>
            <a:r>
              <a:rPr lang="en-US" dirty="0"/>
              <a:t>of air in the lungs is decreased below atmospheric pressure</a:t>
            </a:r>
          </a:p>
          <a:p>
            <a:r>
              <a:rPr lang="en-US" dirty="0"/>
              <a:t>Air flows into the lungs to </a:t>
            </a:r>
            <a:r>
              <a:rPr lang="en-US" dirty="0" smtClean="0"/>
              <a:t>equalize </a:t>
            </a:r>
            <a:r>
              <a:rPr lang="en-US" dirty="0"/>
              <a:t>the pressure</a:t>
            </a:r>
          </a:p>
          <a:p>
            <a:endParaRPr lang="en-US" dirty="0"/>
          </a:p>
        </p:txBody>
      </p:sp>
      <p:pic>
        <p:nvPicPr>
          <p:cNvPr id="3074" name="Picture 2" descr="http://www.ib.bioninja.com.au/_Media/breathing_med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6324600" y="36801"/>
            <a:ext cx="235267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philschatz.com/anatomy-book/resources/2316_Inspiration_and_Expiration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71"/>
          <a:stretch/>
        </p:blipFill>
        <p:spPr bwMode="auto">
          <a:xfrm>
            <a:off x="6081409" y="2667000"/>
            <a:ext cx="2839055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43396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600</TotalTime>
  <Words>292</Words>
  <Application>Microsoft Office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Gill Sans MT</vt:lpstr>
      <vt:lpstr>Wingdings</vt:lpstr>
      <vt:lpstr>Wingdings 2</vt:lpstr>
      <vt:lpstr>Dividend</vt:lpstr>
      <vt:lpstr>Gas Exchange</vt:lpstr>
      <vt:lpstr>Structure</vt:lpstr>
      <vt:lpstr>Overall</vt:lpstr>
      <vt:lpstr>Processes</vt:lpstr>
      <vt:lpstr>Ventilation</vt:lpstr>
      <vt:lpstr>Alveoli</vt:lpstr>
      <vt:lpstr>Pneumocytes</vt:lpstr>
      <vt:lpstr>Ventilation Process</vt:lpstr>
      <vt:lpstr>Inspiration</vt:lpstr>
      <vt:lpstr>Expiration</vt:lpstr>
      <vt:lpstr>Lung Cancer</vt:lpstr>
      <vt:lpstr>Lung Cancer</vt:lpstr>
      <vt:lpstr>Emphysema</vt:lpstr>
      <vt:lpstr>Emphysema</vt:lpstr>
      <vt:lpstr>Skill</vt:lpstr>
    </vt:vector>
  </TitlesOfParts>
  <Company>Onslow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L. Smith</dc:creator>
  <cp:lastModifiedBy>Kelly Dillman</cp:lastModifiedBy>
  <cp:revision>23</cp:revision>
  <dcterms:created xsi:type="dcterms:W3CDTF">2015-11-01T12:51:28Z</dcterms:created>
  <dcterms:modified xsi:type="dcterms:W3CDTF">2016-11-10T20:10:56Z</dcterms:modified>
</cp:coreProperties>
</file>