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09" r:id="rId34"/>
    <p:sldId id="310" r:id="rId35"/>
    <p:sldId id="311" r:id="rId36"/>
    <p:sldId id="312" r:id="rId37"/>
    <p:sldId id="313" r:id="rId38"/>
    <p:sldId id="31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 and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1366" y="1828456"/>
            <a:ext cx="11980786" cy="3986213"/>
          </a:xfrm>
        </p:spPr>
        <p:txBody>
          <a:bodyPr>
            <a:normAutofit/>
          </a:bodyPr>
          <a:lstStyle/>
          <a:p>
            <a:r>
              <a:rPr lang="en-US" i="1" dirty="0" smtClean="0"/>
              <a:t>Nucleoid</a:t>
            </a:r>
            <a:endParaRPr lang="en-US" dirty="0"/>
          </a:p>
          <a:p>
            <a:r>
              <a:rPr lang="en-US" dirty="0" err="1" smtClean="0"/>
              <a:t>Genophore</a:t>
            </a:r>
            <a:endParaRPr lang="en-US" dirty="0" smtClean="0"/>
          </a:p>
          <a:p>
            <a:r>
              <a:rPr lang="en-US" dirty="0" smtClean="0"/>
              <a:t>The DNA of prokaryotic cells is </a:t>
            </a:r>
            <a:r>
              <a:rPr lang="en-US" u="sng" dirty="0" smtClean="0"/>
              <a:t>naked</a:t>
            </a:r>
            <a:r>
              <a:rPr lang="en-US" dirty="0" smtClean="0"/>
              <a:t> </a:t>
            </a:r>
          </a:p>
          <a:p>
            <a:r>
              <a:rPr lang="en-US" dirty="0" smtClean="0"/>
              <a:t>Plasmids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78" y="4687910"/>
            <a:ext cx="4553089" cy="18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7657778" cy="3986213"/>
          </a:xfrm>
        </p:spPr>
        <p:txBody>
          <a:bodyPr>
            <a:normAutofit/>
          </a:bodyPr>
          <a:lstStyle/>
          <a:p>
            <a:r>
              <a:rPr lang="en-US" dirty="0"/>
              <a:t>Plasmids </a:t>
            </a:r>
            <a:r>
              <a:rPr lang="en-US" dirty="0" smtClean="0"/>
              <a:t>contain </a:t>
            </a:r>
            <a:r>
              <a:rPr lang="en-US" dirty="0"/>
              <a:t>only a few genes and are capable of self-replication</a:t>
            </a:r>
          </a:p>
          <a:p>
            <a:r>
              <a:rPr lang="en-US" dirty="0" smtClean="0"/>
              <a:t>Bacterial </a:t>
            </a:r>
            <a:r>
              <a:rPr lang="en-US" dirty="0"/>
              <a:t>conjugation</a:t>
            </a:r>
          </a:p>
          <a:p>
            <a:r>
              <a:rPr lang="en-US" dirty="0" smtClean="0"/>
              <a:t>Horizontal gene transfer</a:t>
            </a:r>
            <a:endParaRPr lang="en-US" dirty="0"/>
          </a:p>
          <a:p>
            <a:r>
              <a:rPr lang="en-US" dirty="0" smtClean="0"/>
              <a:t>This makes them ideal for gene manipulation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05" y="4833512"/>
            <a:ext cx="7432366" cy="2024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00" y="2165389"/>
            <a:ext cx="3666052" cy="2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</a:t>
            </a:r>
            <a:r>
              <a:rPr lang="en-US" dirty="0"/>
              <a:t>molecules of DNA that are associated with histone proteins</a:t>
            </a:r>
          </a:p>
          <a:p>
            <a:r>
              <a:rPr lang="en-US" dirty="0"/>
              <a:t>The packaging of DNA with histone proteins results in a greatly compacted structure, allowing for more efficient storage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92" y="3781559"/>
            <a:ext cx="9010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6035040" cy="39862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Centromere</a:t>
            </a:r>
          </a:p>
          <a:p>
            <a:r>
              <a:rPr lang="en-US" dirty="0" smtClean="0"/>
              <a:t>P arm</a:t>
            </a:r>
          </a:p>
          <a:p>
            <a:r>
              <a:rPr lang="en-US" dirty="0" smtClean="0"/>
              <a:t>Q arm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region in which a locus is positioned can be identified via three points of reference:</a:t>
            </a:r>
          </a:p>
          <a:p>
            <a:pPr lvl="1"/>
            <a:r>
              <a:rPr lang="en-US" dirty="0" smtClean="0"/>
              <a:t>First is the </a:t>
            </a:r>
            <a:r>
              <a:rPr lang="en-US" dirty="0"/>
              <a:t>number (or letter</a:t>
            </a:r>
            <a:r>
              <a:rPr lang="en-US" dirty="0" smtClean="0"/>
              <a:t>) of the chromosome(e.g</a:t>
            </a:r>
            <a:r>
              <a:rPr lang="en-US" dirty="0"/>
              <a:t>. </a:t>
            </a:r>
            <a:r>
              <a:rPr lang="en-US" b="1" dirty="0"/>
              <a:t>7</a:t>
            </a:r>
            <a:r>
              <a:rPr lang="en-US" dirty="0"/>
              <a:t>q31 refers to chromosome 7) </a:t>
            </a:r>
            <a:endParaRPr lang="en-US" dirty="0" smtClean="0"/>
          </a:p>
          <a:p>
            <a:pPr lvl="1"/>
            <a:r>
              <a:rPr lang="en-US" dirty="0" smtClean="0"/>
              <a:t>Second is  the arm letter </a:t>
            </a:r>
            <a:r>
              <a:rPr lang="en-US" dirty="0"/>
              <a:t>(p or q) </a:t>
            </a:r>
            <a:r>
              <a:rPr lang="en-US" dirty="0" smtClean="0"/>
              <a:t>(</a:t>
            </a:r>
            <a:r>
              <a:rPr lang="en-US" dirty="0"/>
              <a:t>e.g. 7</a:t>
            </a:r>
            <a:r>
              <a:rPr lang="en-US" b="1" dirty="0"/>
              <a:t>q</a:t>
            </a:r>
            <a:r>
              <a:rPr lang="en-US" dirty="0"/>
              <a:t>31 is on the q </a:t>
            </a:r>
            <a:r>
              <a:rPr lang="en-US" dirty="0" smtClean="0"/>
              <a:t>arm)</a:t>
            </a:r>
          </a:p>
          <a:p>
            <a:pPr lvl="1"/>
            <a:r>
              <a:rPr lang="en-US" dirty="0" smtClean="0"/>
              <a:t>Third is a number </a:t>
            </a:r>
            <a:r>
              <a:rPr lang="en-US" dirty="0"/>
              <a:t>corresponding to the G band location (e.g. 7q</a:t>
            </a:r>
            <a:r>
              <a:rPr lang="en-US" b="1" dirty="0"/>
              <a:t>31</a:t>
            </a:r>
            <a:r>
              <a:rPr lang="en-US" dirty="0"/>
              <a:t> is at the longitudinal position 31)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56" y="1862137"/>
            <a:ext cx="39909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1808"/>
            <a:ext cx="7503232" cy="4660812"/>
          </a:xfrm>
        </p:spPr>
        <p:txBody>
          <a:bodyPr>
            <a:normAutofit/>
          </a:bodyPr>
          <a:lstStyle/>
          <a:p>
            <a:r>
              <a:rPr lang="en-US" dirty="0"/>
              <a:t>Sexually reproducing organisms inherit their genetic sequences from </a:t>
            </a:r>
            <a:r>
              <a:rPr lang="en-US" b="1" dirty="0"/>
              <a:t>both</a:t>
            </a:r>
            <a:r>
              <a:rPr lang="en-US" dirty="0"/>
              <a:t> parents </a:t>
            </a:r>
          </a:p>
          <a:p>
            <a:r>
              <a:rPr lang="en-US" dirty="0" smtClean="0"/>
              <a:t>Homologous </a:t>
            </a:r>
            <a:r>
              <a:rPr lang="en-US" dirty="0"/>
              <a:t>chromosomes </a:t>
            </a:r>
            <a:endParaRPr lang="en-US" dirty="0" smtClean="0"/>
          </a:p>
          <a:p>
            <a:r>
              <a:rPr lang="en-US" dirty="0" smtClean="0"/>
              <a:t>Homologous chromosomes must be separated in gametes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685" y="2979983"/>
            <a:ext cx="4059044" cy="23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2190749"/>
            <a:ext cx="5833299" cy="3986213"/>
          </a:xfrm>
        </p:spPr>
        <p:txBody>
          <a:bodyPr/>
          <a:lstStyle/>
          <a:p>
            <a:r>
              <a:rPr lang="en-US" dirty="0" smtClean="0"/>
              <a:t>Autosomes </a:t>
            </a:r>
          </a:p>
          <a:p>
            <a:r>
              <a:rPr lang="en-US" dirty="0" smtClean="0"/>
              <a:t>Sex chromosomes</a:t>
            </a:r>
          </a:p>
          <a:p>
            <a:pPr lvl="1"/>
            <a:r>
              <a:rPr lang="en-US" dirty="0" smtClean="0"/>
              <a:t>XY is male</a:t>
            </a:r>
          </a:p>
          <a:p>
            <a:pPr lvl="1"/>
            <a:r>
              <a:rPr lang="en-US" dirty="0" smtClean="0"/>
              <a:t>XX is female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1" y="2190749"/>
            <a:ext cx="4935377" cy="30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Diploid vs Haploid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Nuclei possessing </a:t>
            </a:r>
            <a:r>
              <a:rPr lang="en-US" i="1" dirty="0"/>
              <a:t>pairs of homologous chromosomes</a:t>
            </a:r>
            <a:r>
              <a:rPr lang="en-US" dirty="0"/>
              <a:t> are diploid </a:t>
            </a:r>
            <a:endParaRPr lang="en-US" dirty="0" smtClean="0"/>
          </a:p>
          <a:p>
            <a:r>
              <a:rPr lang="en-US" dirty="0" smtClean="0"/>
              <a:t>2n</a:t>
            </a:r>
          </a:p>
          <a:p>
            <a:r>
              <a:rPr lang="en-US" dirty="0" smtClean="0"/>
              <a:t>These </a:t>
            </a:r>
            <a:r>
              <a:rPr lang="en-US" dirty="0"/>
              <a:t>nuclei will possess two gene copies (alleles) for each trait</a:t>
            </a:r>
          </a:p>
          <a:p>
            <a:r>
              <a:rPr lang="en-US" dirty="0"/>
              <a:t>All somatic (body) cells in the organism will be diploid, with new diploid cells created via </a:t>
            </a:r>
            <a:r>
              <a:rPr lang="en-US" dirty="0" smtClean="0"/>
              <a:t>mitosis</a:t>
            </a:r>
          </a:p>
          <a:p>
            <a:r>
              <a:rPr lang="en-US" dirty="0" smtClean="0"/>
              <a:t>Most plants and animals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Nuclei possessing </a:t>
            </a:r>
            <a:r>
              <a:rPr lang="en-US" i="1" dirty="0"/>
              <a:t>only one set of chromosomes</a:t>
            </a:r>
            <a:r>
              <a:rPr lang="en-US" dirty="0"/>
              <a:t> are haploid </a:t>
            </a:r>
          </a:p>
          <a:p>
            <a:r>
              <a:rPr lang="en-US" dirty="0" smtClean="0"/>
              <a:t>n</a:t>
            </a:r>
            <a:endParaRPr lang="en-US" dirty="0"/>
          </a:p>
          <a:p>
            <a:r>
              <a:rPr lang="en-US" dirty="0"/>
              <a:t>These nuclei will possess a single gene copy (allele) for each trait</a:t>
            </a:r>
          </a:p>
          <a:p>
            <a:r>
              <a:rPr lang="en-US" dirty="0"/>
              <a:t>All sex cells (gametes) in the organism will be haploid, and are derived from diploid cells via meiosis</a:t>
            </a:r>
          </a:p>
          <a:p>
            <a:r>
              <a:rPr lang="en-US" dirty="0" smtClean="0"/>
              <a:t>Bacteria (asexual) and fungi (except when reproducing)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" y="1984687"/>
            <a:ext cx="6189586" cy="4519144"/>
          </a:xfrm>
        </p:spPr>
        <p:txBody>
          <a:bodyPr>
            <a:normAutofit/>
          </a:bodyPr>
          <a:lstStyle/>
          <a:p>
            <a:r>
              <a:rPr lang="en-US" dirty="0" err="1" smtClean="0"/>
              <a:t>Karyograme</a:t>
            </a:r>
            <a:endParaRPr lang="en-US" b="1" dirty="0" smtClean="0"/>
          </a:p>
          <a:p>
            <a:r>
              <a:rPr lang="en-US" dirty="0"/>
              <a:t>Karyotyping will typically occur prenatally </a:t>
            </a:r>
            <a:endParaRPr lang="en-US" dirty="0" smtClean="0"/>
          </a:p>
          <a:p>
            <a:r>
              <a:rPr lang="en-US" dirty="0" smtClean="0"/>
              <a:t>Down </a:t>
            </a:r>
            <a:r>
              <a:rPr lang="en-US" dirty="0"/>
              <a:t>syndrome is a condition whereby the individual has three copies of chromosome 21 (i.e. trisomy 21)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98" y="1984688"/>
            <a:ext cx="3595379" cy="2252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044" y="4237150"/>
            <a:ext cx="3792761" cy="25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82" y="1828456"/>
            <a:ext cx="11639427" cy="3986213"/>
          </a:xfrm>
        </p:spPr>
        <p:txBody>
          <a:bodyPr>
            <a:normAutofit/>
          </a:bodyPr>
          <a:lstStyle/>
          <a:p>
            <a:r>
              <a:rPr lang="en-US" dirty="0"/>
              <a:t>John Cairns pioneered a technique for measuring the length of DNA molecules by </a:t>
            </a:r>
            <a:r>
              <a:rPr lang="en-US" dirty="0" smtClean="0"/>
              <a:t>autoradiography</a:t>
            </a:r>
          </a:p>
          <a:p>
            <a:pPr lvl="1"/>
            <a:r>
              <a:rPr lang="en-US" dirty="0"/>
              <a:t>Cells are grown in a solution containing radioactive thymidine (</a:t>
            </a:r>
            <a:r>
              <a:rPr lang="en-US" dirty="0" err="1"/>
              <a:t>tritiated</a:t>
            </a:r>
            <a:r>
              <a:rPr lang="en-US" dirty="0"/>
              <a:t> thymidine – </a:t>
            </a:r>
            <a:r>
              <a:rPr lang="en-US" baseline="30000" dirty="0"/>
              <a:t>3</a:t>
            </a:r>
            <a:r>
              <a:rPr lang="en-US" dirty="0"/>
              <a:t>H-T)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tritiated</a:t>
            </a:r>
            <a:r>
              <a:rPr lang="en-US" dirty="0"/>
              <a:t> thymidine is incorporated into the chromosomal DNA of the cell (</a:t>
            </a:r>
            <a:r>
              <a:rPr lang="en-US" baseline="30000" dirty="0"/>
              <a:t>3</a:t>
            </a:r>
            <a:r>
              <a:rPr lang="en-US" dirty="0"/>
              <a:t>H-T is used as thymidine is not present in </a:t>
            </a:r>
            <a:r>
              <a:rPr lang="en-US" dirty="0" smtClean="0"/>
              <a:t>RNA)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chromosomes are isolated by gently lysing the cells and fixing the chromosomes to a photographic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surface is then immersed in a radioactively-sensitive emulsion containing silver bromide (</a:t>
            </a:r>
            <a:r>
              <a:rPr lang="en-US" dirty="0" err="1"/>
              <a:t>AgBr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22" y="4385644"/>
            <a:ext cx="9543084" cy="21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radiation released from the </a:t>
            </a:r>
            <a:r>
              <a:rPr lang="en-US" dirty="0" err="1"/>
              <a:t>tritiated</a:t>
            </a:r>
            <a:r>
              <a:rPr lang="en-US" dirty="0"/>
              <a:t> thymidine converts the Ag</a:t>
            </a:r>
            <a:r>
              <a:rPr lang="en-US" baseline="30000" dirty="0"/>
              <a:t>+</a:t>
            </a:r>
            <a:r>
              <a:rPr lang="en-US" dirty="0"/>
              <a:t> ions in silver bromide into insoluble metal grains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9" y="3474062"/>
            <a:ext cx="10150593" cy="19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 period of exposure, excess silver bromide is washed away, leaving the silver grains to appear as small black dots</a:t>
            </a:r>
          </a:p>
          <a:p>
            <a:r>
              <a:rPr lang="en-US" dirty="0"/>
              <a:t>When the photographic film is developed, the chromosomal DNA can be </a:t>
            </a:r>
            <a:r>
              <a:rPr lang="en-US" dirty="0" smtClean="0"/>
              <a:t>visualized </a:t>
            </a:r>
            <a:r>
              <a:rPr lang="en-US" dirty="0"/>
              <a:t>with an electron microscope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41" y="4078696"/>
            <a:ext cx="8715874" cy="20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4" y="2039442"/>
            <a:ext cx="4249686" cy="1845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24" y="4467856"/>
            <a:ext cx="4971557" cy="1503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846" y="2111897"/>
            <a:ext cx="6660457" cy="47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Meiosis is the process by which sex cells (gametes) are </a:t>
            </a:r>
            <a:r>
              <a:rPr lang="en-US" dirty="0" smtClean="0"/>
              <a:t>made</a:t>
            </a:r>
          </a:p>
          <a:p>
            <a:r>
              <a:rPr lang="en-US" dirty="0" smtClean="0"/>
              <a:t>It </a:t>
            </a:r>
            <a:r>
              <a:rPr lang="en-US" dirty="0"/>
              <a:t>involves the reduction division of a </a:t>
            </a:r>
            <a:r>
              <a:rPr lang="en-US" dirty="0" smtClean="0"/>
              <a:t>diploid cells </a:t>
            </a:r>
            <a:r>
              <a:rPr lang="en-US" dirty="0"/>
              <a:t>into four genetically </a:t>
            </a:r>
            <a:r>
              <a:rPr lang="en-US" dirty="0" smtClean="0"/>
              <a:t>different haploid </a:t>
            </a:r>
            <a:r>
              <a:rPr lang="en-US" dirty="0"/>
              <a:t>nuclei</a:t>
            </a:r>
          </a:p>
          <a:p>
            <a:r>
              <a:rPr lang="en-US" dirty="0" smtClean="0"/>
              <a:t>The </a:t>
            </a:r>
            <a:r>
              <a:rPr lang="en-US" dirty="0"/>
              <a:t>process of meiosis consists of two cellular divisions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33" y="2026945"/>
            <a:ext cx="6064647" cy="46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Diploid vs Haploid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Nuclei possessing </a:t>
            </a:r>
            <a:r>
              <a:rPr lang="en-US" i="1" dirty="0"/>
              <a:t>pairs of homologous chromosomes</a:t>
            </a:r>
            <a:r>
              <a:rPr lang="en-US" dirty="0"/>
              <a:t> are diploid </a:t>
            </a:r>
            <a:endParaRPr lang="en-US" dirty="0" smtClean="0"/>
          </a:p>
          <a:p>
            <a:r>
              <a:rPr lang="en-US" dirty="0" smtClean="0"/>
              <a:t>2n</a:t>
            </a:r>
          </a:p>
          <a:p>
            <a:r>
              <a:rPr lang="en-US" dirty="0" smtClean="0"/>
              <a:t>These </a:t>
            </a:r>
            <a:r>
              <a:rPr lang="en-US" dirty="0"/>
              <a:t>nuclei will possess two gene copies (alleles) for each trait</a:t>
            </a:r>
          </a:p>
          <a:p>
            <a:r>
              <a:rPr lang="en-US" dirty="0"/>
              <a:t>All somatic (body) cells in the organism will be diploid, with new diploid cells created via </a:t>
            </a:r>
            <a:r>
              <a:rPr lang="en-US" dirty="0" smtClean="0"/>
              <a:t>mitosis</a:t>
            </a:r>
          </a:p>
          <a:p>
            <a:r>
              <a:rPr lang="en-US" dirty="0" smtClean="0"/>
              <a:t>Most plants and animals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Nuclei possessing </a:t>
            </a:r>
            <a:r>
              <a:rPr lang="en-US" i="1" dirty="0"/>
              <a:t>only one set of chromosomes</a:t>
            </a:r>
            <a:r>
              <a:rPr lang="en-US" dirty="0"/>
              <a:t> are haploid </a:t>
            </a:r>
          </a:p>
          <a:p>
            <a:r>
              <a:rPr lang="en-US" dirty="0" smtClean="0"/>
              <a:t>n</a:t>
            </a:r>
            <a:endParaRPr lang="en-US" dirty="0"/>
          </a:p>
          <a:p>
            <a:r>
              <a:rPr lang="en-US" dirty="0"/>
              <a:t>These nuclei will possess a single gene copy (allele) for each trait</a:t>
            </a:r>
          </a:p>
          <a:p>
            <a:r>
              <a:rPr lang="en-US" dirty="0"/>
              <a:t>All sex cells (gametes) in the organism will be haploid, and are derived from diploid cells via meiosis</a:t>
            </a:r>
          </a:p>
          <a:p>
            <a:r>
              <a:rPr lang="en-US" dirty="0" smtClean="0"/>
              <a:t>Bacteria (asexual) and fungi (except when reproducing)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760" y="1969523"/>
            <a:ext cx="12049432" cy="23075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Prophase I</a:t>
            </a:r>
          </a:p>
          <a:p>
            <a:r>
              <a:rPr lang="en-US" dirty="0" smtClean="0"/>
              <a:t>Synapsis</a:t>
            </a:r>
          </a:p>
          <a:p>
            <a:r>
              <a:rPr lang="en-US" dirty="0" smtClean="0"/>
              <a:t>Bivalent (tetrad) </a:t>
            </a:r>
          </a:p>
          <a:p>
            <a:r>
              <a:rPr lang="en-US" dirty="0" err="1" smtClean="0"/>
              <a:t>Chiasmata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 of this exchange of genetic material, new gene combinations are formed on chromatids (recombination)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67" y="4277032"/>
            <a:ext cx="4698130" cy="2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266" y="1942638"/>
            <a:ext cx="70485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advantage of meiotic division and sexual reproduction is that it promotes genetic variation in offspring</a:t>
            </a:r>
          </a:p>
          <a:p>
            <a:r>
              <a:rPr lang="en-US" dirty="0"/>
              <a:t>The three main sources of genetic variation arising from sexual reproduction are: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Nondisjunction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Non-disjunction refers to the chromosomes failing to separate correctly, resulting in gametes with one extra, or one missing, chromosome (aneuploidy)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0160" y="2190749"/>
            <a:ext cx="4631243" cy="3986213"/>
          </a:xfrm>
        </p:spPr>
        <p:txBody>
          <a:bodyPr/>
          <a:lstStyle/>
          <a:p>
            <a:r>
              <a:rPr lang="en-US" dirty="0" smtClean="0"/>
              <a:t>Genes </a:t>
            </a:r>
          </a:p>
          <a:p>
            <a:r>
              <a:rPr lang="en-US" dirty="0" smtClean="0"/>
              <a:t>Loci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77" y="2190749"/>
            <a:ext cx="49339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38" y="1588292"/>
            <a:ext cx="8782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81" y="1951727"/>
            <a:ext cx="8498021" cy="47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Polypoloidy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67" y="2087510"/>
            <a:ext cx="5430356" cy="3986213"/>
          </a:xfrm>
        </p:spPr>
        <p:txBody>
          <a:bodyPr/>
          <a:lstStyle/>
          <a:p>
            <a:r>
              <a:rPr lang="en-US" b="1" dirty="0"/>
              <a:t>Polyploidy</a:t>
            </a:r>
            <a:r>
              <a:rPr lang="en-US" dirty="0"/>
              <a:t> is a condition whereby an organism has more than two complete sets of chromosomes in all cells (i.e. &gt; diploid)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83" y="2087510"/>
            <a:ext cx="58388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Inheritance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</a:t>
            </a:r>
          </a:p>
          <a:p>
            <a:r>
              <a:rPr lang="en-US" dirty="0" smtClean="0"/>
              <a:t>Recessive</a:t>
            </a:r>
          </a:p>
          <a:p>
            <a:r>
              <a:rPr lang="en-US" dirty="0" smtClean="0"/>
              <a:t>Co-dominant</a:t>
            </a:r>
          </a:p>
          <a:p>
            <a:r>
              <a:rPr lang="en-US" dirty="0" smtClean="0"/>
              <a:t>Incomplete dominant</a:t>
            </a:r>
          </a:p>
          <a:p>
            <a:r>
              <a:rPr lang="en-US" dirty="0" smtClean="0"/>
              <a:t>Sex-linked</a:t>
            </a:r>
          </a:p>
          <a:p>
            <a:r>
              <a:rPr lang="en-US" dirty="0" smtClean="0"/>
              <a:t>Blood Type</a:t>
            </a:r>
          </a:p>
          <a:p>
            <a:r>
              <a:rPr lang="en-US" dirty="0" err="1" smtClean="0"/>
              <a:t>Dihybrid</a:t>
            </a:r>
            <a:r>
              <a:rPr lang="en-US" dirty="0" smtClean="0"/>
              <a:t> (linked and unlinked)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181" y="534830"/>
            <a:ext cx="10515600" cy="1325563"/>
          </a:xfrm>
        </p:spPr>
        <p:txBody>
          <a:bodyPr/>
          <a:lstStyle/>
          <a:p>
            <a:r>
              <a:rPr lang="en-US" dirty="0" smtClean="0"/>
              <a:t>Unlinked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2676" y="2023321"/>
            <a:ext cx="10515600" cy="4351338"/>
          </a:xfrm>
        </p:spPr>
        <p:txBody>
          <a:bodyPr/>
          <a:lstStyle/>
          <a:p>
            <a:r>
              <a:rPr lang="en-US" dirty="0" smtClean="0"/>
              <a:t>Independent (random)  assortment allows </a:t>
            </a:r>
            <a:r>
              <a:rPr lang="en-US" dirty="0"/>
              <a:t>pairs of alleles </a:t>
            </a:r>
            <a:r>
              <a:rPr lang="en-US" dirty="0" smtClean="0"/>
              <a:t>to be </a:t>
            </a:r>
            <a:r>
              <a:rPr lang="en-US" dirty="0"/>
              <a:t>inherited independently of one another if their gene loci are on separate chromosomes – these genes are said to be </a:t>
            </a:r>
            <a:r>
              <a:rPr lang="en-US" i="1" dirty="0" smtClean="0"/>
              <a:t>unlinked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29" y="4051506"/>
            <a:ext cx="7145424" cy="24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68" y="412481"/>
            <a:ext cx="10515600" cy="1325563"/>
          </a:xfrm>
        </p:spPr>
        <p:txBody>
          <a:bodyPr/>
          <a:lstStyle/>
          <a:p>
            <a:r>
              <a:rPr lang="en-US" dirty="0" smtClean="0"/>
              <a:t>Linked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268" y="1885528"/>
            <a:ext cx="10515600" cy="4351338"/>
          </a:xfrm>
        </p:spPr>
        <p:txBody>
          <a:bodyPr/>
          <a:lstStyle/>
          <a:p>
            <a:r>
              <a:rPr lang="en-US" dirty="0"/>
              <a:t>A linkage group is a group of genes whose loci are on the </a:t>
            </a:r>
            <a:r>
              <a:rPr lang="en-US" i="1" dirty="0"/>
              <a:t>same chromosome</a:t>
            </a:r>
            <a:r>
              <a:rPr lang="en-US" dirty="0"/>
              <a:t> and </a:t>
            </a:r>
            <a:r>
              <a:rPr lang="en-US" dirty="0" smtClean="0"/>
              <a:t>don’t </a:t>
            </a:r>
            <a:r>
              <a:rPr lang="en-US" dirty="0"/>
              <a:t>independently assort</a:t>
            </a:r>
          </a:p>
          <a:p>
            <a:r>
              <a:rPr lang="en-US" dirty="0"/>
              <a:t>Linked genes will tend to be inherited together </a:t>
            </a:r>
            <a:r>
              <a:rPr lang="en-US" dirty="0" smtClean="0"/>
              <a:t>and </a:t>
            </a:r>
            <a:r>
              <a:rPr lang="en-US" dirty="0"/>
              <a:t>don’t follow normal Mendelian inheritance </a:t>
            </a:r>
            <a:endParaRPr lang="en-US" dirty="0" smtClean="0"/>
          </a:p>
          <a:p>
            <a:r>
              <a:rPr lang="en-US" dirty="0" smtClean="0"/>
              <a:t>Linked </a:t>
            </a:r>
            <a:r>
              <a:rPr lang="en-US" dirty="0"/>
              <a:t>genes may become separated via </a:t>
            </a:r>
            <a:r>
              <a:rPr lang="en-US" dirty="0" smtClean="0"/>
              <a:t>recombination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72" y="5376074"/>
            <a:ext cx="1144971" cy="1275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806" y="4773273"/>
            <a:ext cx="7153476" cy="21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532610"/>
            <a:ext cx="10515600" cy="1325563"/>
          </a:xfrm>
        </p:spPr>
        <p:txBody>
          <a:bodyPr/>
          <a:lstStyle/>
          <a:p>
            <a:r>
              <a:rPr lang="en-US" dirty="0" smtClean="0"/>
              <a:t>Linked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8" y="185817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Recombinants of linked genes are those combinations of genes </a:t>
            </a:r>
            <a:r>
              <a:rPr lang="en-US" i="1" dirty="0"/>
              <a:t>not found in the parents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6" y="4106916"/>
            <a:ext cx="7359445" cy="2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Circle = female</a:t>
            </a:r>
          </a:p>
          <a:p>
            <a:r>
              <a:rPr lang="en-US" dirty="0" smtClean="0"/>
              <a:t>Square = male </a:t>
            </a:r>
          </a:p>
          <a:p>
            <a:r>
              <a:rPr lang="en-US" dirty="0" smtClean="0"/>
              <a:t>Shaded = affected</a:t>
            </a:r>
          </a:p>
          <a:p>
            <a:r>
              <a:rPr lang="en-US" dirty="0" smtClean="0"/>
              <a:t>Half shaded = carrier (is not always represented)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536" y="1926233"/>
            <a:ext cx="537878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Autosomal Dominant </a:t>
            </a:r>
          </a:p>
          <a:p>
            <a:r>
              <a:rPr lang="en-US" sz="2400" dirty="0" smtClean="0"/>
              <a:t>Trait should not skip generations </a:t>
            </a:r>
          </a:p>
          <a:p>
            <a:r>
              <a:rPr lang="en-US" sz="2400" dirty="0" smtClean="0"/>
              <a:t>Close to equal distribution between sexes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1300" y="2203232"/>
            <a:ext cx="6116739" cy="18466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Autosomal Recessive</a:t>
            </a:r>
          </a:p>
          <a:p>
            <a:r>
              <a:rPr lang="en-US" sz="2400" dirty="0" smtClean="0"/>
              <a:t>Often skips generations</a:t>
            </a:r>
          </a:p>
          <a:p>
            <a:r>
              <a:rPr lang="en-US" sz="2400" dirty="0" smtClean="0"/>
              <a:t>Close to equal distribution between sexes </a:t>
            </a:r>
          </a:p>
          <a:p>
            <a:r>
              <a:rPr lang="en-US" sz="2400" dirty="0" smtClean="0"/>
              <a:t>If both parents are affected all children must be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44" y="3712018"/>
            <a:ext cx="5570764" cy="26776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Sex linked dominant </a:t>
            </a:r>
          </a:p>
          <a:p>
            <a:r>
              <a:rPr lang="en-US" sz="2400" dirty="0" smtClean="0"/>
              <a:t>Should not skip generations</a:t>
            </a:r>
          </a:p>
          <a:p>
            <a:r>
              <a:rPr lang="en-US" sz="2400" dirty="0" smtClean="0"/>
              <a:t>Affected males have affected mothers</a:t>
            </a:r>
          </a:p>
          <a:p>
            <a:r>
              <a:rPr lang="en-US" sz="2400" dirty="0" smtClean="0"/>
              <a:t>All daughters of affected fathers are affected</a:t>
            </a:r>
          </a:p>
          <a:p>
            <a:r>
              <a:rPr lang="en-US" sz="2400" dirty="0" smtClean="0"/>
              <a:t>If a daughter is affected the mother or father must be affected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6013" y="4346350"/>
            <a:ext cx="4887311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Sex linked recessive</a:t>
            </a:r>
          </a:p>
          <a:p>
            <a:r>
              <a:rPr lang="en-US" sz="2400" dirty="0" smtClean="0"/>
              <a:t>Most affected individuals are males</a:t>
            </a:r>
          </a:p>
          <a:p>
            <a:r>
              <a:rPr lang="en-US" sz="2400" dirty="0" smtClean="0"/>
              <a:t>If a daughter is affected than the father must be and the mom must at least be a carrier</a:t>
            </a:r>
          </a:p>
          <a:p>
            <a:r>
              <a:rPr lang="en-US" sz="2400" dirty="0" smtClean="0"/>
              <a:t>If mother is affected all sons must be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4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2046400"/>
          </a:xfrm>
        </p:spPr>
        <p:txBody>
          <a:bodyPr/>
          <a:lstStyle/>
          <a:p>
            <a:r>
              <a:rPr lang="en-US" b="1" dirty="0"/>
              <a:t>Alleles</a:t>
            </a:r>
            <a:r>
              <a:rPr lang="en-US" dirty="0"/>
              <a:t> are </a:t>
            </a:r>
            <a:r>
              <a:rPr lang="en-US" dirty="0" smtClean="0"/>
              <a:t>specific </a:t>
            </a:r>
            <a:r>
              <a:rPr lang="en-US" dirty="0"/>
              <a:t>forms of a gene that code for the different variations of a </a:t>
            </a:r>
            <a:r>
              <a:rPr lang="en-US" dirty="0" smtClean="0"/>
              <a:t>trait</a:t>
            </a:r>
            <a:endParaRPr lang="en-US" dirty="0"/>
          </a:p>
          <a:p>
            <a:pPr lvl="1"/>
            <a:r>
              <a:rPr lang="en-US" dirty="0" smtClean="0"/>
              <a:t>Gene =</a:t>
            </a:r>
          </a:p>
          <a:p>
            <a:pPr lvl="1"/>
            <a:r>
              <a:rPr lang="en-US" dirty="0" smtClean="0"/>
              <a:t>Allele =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2" y="3873523"/>
            <a:ext cx="6941176" cy="27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35" y="2152112"/>
            <a:ext cx="4708516" cy="3986213"/>
          </a:xfrm>
        </p:spPr>
        <p:txBody>
          <a:bodyPr/>
          <a:lstStyle/>
          <a:p>
            <a:r>
              <a:rPr lang="en-US" dirty="0" smtClean="0"/>
              <a:t>New alleles are formed by mutations </a:t>
            </a:r>
          </a:p>
          <a:p>
            <a:pPr lvl="1"/>
            <a:r>
              <a:rPr lang="en-US" dirty="0" smtClean="0"/>
              <a:t>Gene mutation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42" y="2152112"/>
            <a:ext cx="69246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40" y="3000434"/>
            <a:ext cx="4926997" cy="2048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93" y="1970124"/>
            <a:ext cx="4644833" cy="2370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857" y="4557579"/>
            <a:ext cx="4583370" cy="23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and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4" y="1828456"/>
            <a:ext cx="6150950" cy="4868558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areas where malaria is common, there is a higher incidence of people who carry </a:t>
            </a:r>
            <a:r>
              <a:rPr lang="en-US" b="1" i="1" dirty="0"/>
              <a:t>both</a:t>
            </a:r>
            <a:r>
              <a:rPr lang="en-US" dirty="0"/>
              <a:t> alleles </a:t>
            </a:r>
            <a:r>
              <a:rPr lang="en-US" dirty="0" smtClean="0"/>
              <a:t>(heterozygous)</a:t>
            </a:r>
          </a:p>
          <a:p>
            <a:r>
              <a:rPr lang="en-US" dirty="0" smtClean="0"/>
              <a:t>This </a:t>
            </a:r>
            <a:r>
              <a:rPr lang="en-US" dirty="0"/>
              <a:t>condition whereby the presence of both alleles is beneficial is known as </a:t>
            </a:r>
            <a:r>
              <a:rPr lang="en-US" i="1" dirty="0"/>
              <a:t>heterozygous advantage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54" y="1946789"/>
            <a:ext cx="2895600" cy="280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381" y="4096689"/>
            <a:ext cx="28384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85" y="2100597"/>
            <a:ext cx="9628632" cy="3986213"/>
          </a:xfrm>
        </p:spPr>
        <p:txBody>
          <a:bodyPr>
            <a:normAutofit/>
          </a:bodyPr>
          <a:lstStyle/>
          <a:p>
            <a:r>
              <a:rPr lang="en-US" dirty="0"/>
              <a:t>The genome is the totality of genetic information of a cell, </a:t>
            </a:r>
            <a:r>
              <a:rPr lang="en-US" dirty="0" smtClean="0"/>
              <a:t>organism, </a:t>
            </a:r>
            <a:r>
              <a:rPr lang="en-US" dirty="0"/>
              <a:t>or organelle</a:t>
            </a:r>
          </a:p>
          <a:p>
            <a:r>
              <a:rPr lang="en-US" dirty="0" smtClean="0"/>
              <a:t>The </a:t>
            </a:r>
            <a:r>
              <a:rPr lang="en-US" dirty="0"/>
              <a:t>human genome consists of:</a:t>
            </a:r>
          </a:p>
          <a:p>
            <a:pPr lvl="1"/>
            <a:r>
              <a:rPr lang="en-US" dirty="0"/>
              <a:t>46 </a:t>
            </a:r>
            <a:r>
              <a:rPr lang="en-US" dirty="0" smtClean="0"/>
              <a:t>chromosomes</a:t>
            </a:r>
          </a:p>
          <a:p>
            <a:pPr lvl="1"/>
            <a:r>
              <a:rPr lang="en-US" dirty="0" smtClean="0"/>
              <a:t>~3 </a:t>
            </a:r>
            <a:r>
              <a:rPr lang="en-US" dirty="0"/>
              <a:t>billion base pairs</a:t>
            </a:r>
          </a:p>
          <a:p>
            <a:pPr lvl="1"/>
            <a:r>
              <a:rPr lang="en-US" dirty="0"/>
              <a:t>~21,000 genes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50" y="3567455"/>
            <a:ext cx="83343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442</TotalTime>
  <Words>659</Words>
  <Application>Microsoft Office PowerPoint</Application>
  <PresentationFormat>Widescreen</PresentationFormat>
  <Paragraphs>158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Calibri</vt:lpstr>
      <vt:lpstr>Wingdings</vt:lpstr>
      <vt:lpstr>Educational subjects 16x9</vt:lpstr>
      <vt:lpstr>Genetics </vt:lpstr>
      <vt:lpstr>Genes </vt:lpstr>
      <vt:lpstr>Genes</vt:lpstr>
      <vt:lpstr>Alleles</vt:lpstr>
      <vt:lpstr>Alleles</vt:lpstr>
      <vt:lpstr>Sickle Cell</vt:lpstr>
      <vt:lpstr>Sickle Cell and Malaria </vt:lpstr>
      <vt:lpstr>Genome</vt:lpstr>
      <vt:lpstr>Chromosomes </vt:lpstr>
      <vt:lpstr>Prokaryotes</vt:lpstr>
      <vt:lpstr>Prokaryotes</vt:lpstr>
      <vt:lpstr>Eukaryotes</vt:lpstr>
      <vt:lpstr>Chromosomes</vt:lpstr>
      <vt:lpstr>Homologous Chromosomes</vt:lpstr>
      <vt:lpstr>Chromosomes</vt:lpstr>
      <vt:lpstr>Diploid vs Haploid</vt:lpstr>
      <vt:lpstr>Karyogram</vt:lpstr>
      <vt:lpstr>Chromosomes Size</vt:lpstr>
      <vt:lpstr>Chromosome Size</vt:lpstr>
      <vt:lpstr>Chromosome Size</vt:lpstr>
      <vt:lpstr>Chromosome number</vt:lpstr>
      <vt:lpstr>Meiosis</vt:lpstr>
      <vt:lpstr>Meiosis</vt:lpstr>
      <vt:lpstr>Meiosis</vt:lpstr>
      <vt:lpstr>Diploid vs Haploid</vt:lpstr>
      <vt:lpstr>Crossing Over</vt:lpstr>
      <vt:lpstr>Random Assortment</vt:lpstr>
      <vt:lpstr>Genetic Variation</vt:lpstr>
      <vt:lpstr>Nondisjunction </vt:lpstr>
      <vt:lpstr>Nondisjunction</vt:lpstr>
      <vt:lpstr>Mitosis Vs Meiosis</vt:lpstr>
      <vt:lpstr>Polypoloidy</vt:lpstr>
      <vt:lpstr>Types of Inheritance you need to know</vt:lpstr>
      <vt:lpstr>Unlinked Genes</vt:lpstr>
      <vt:lpstr>Linked Genes</vt:lpstr>
      <vt:lpstr>Linked Genes</vt:lpstr>
      <vt:lpstr>Pedigrees</vt:lpstr>
      <vt:lpstr>Pedigrees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Kelly Dillman</dc:creator>
  <cp:lastModifiedBy>Kelly Dillman</cp:lastModifiedBy>
  <cp:revision>25</cp:revision>
  <dcterms:created xsi:type="dcterms:W3CDTF">2017-04-27T11:02:00Z</dcterms:created>
  <dcterms:modified xsi:type="dcterms:W3CDTF">2017-05-16T18:52:25Z</dcterms:modified>
</cp:coreProperties>
</file>