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0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8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7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FA24-6079-4BF0-BFCA-17CF7DA28A4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C5DE-737B-43B7-BF75-5CA0DDD8A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Formation of gametes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4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 </a:t>
            </a:r>
            <a:endParaRPr lang="en-US" dirty="0"/>
          </a:p>
        </p:txBody>
      </p:sp>
      <p:pic>
        <p:nvPicPr>
          <p:cNvPr id="7170" name="Picture 2" descr="https://visualsonline.cancer.gov/retrieve.cfm?imageid=2721&amp;dpi=300&amp;fileformat=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52" y="1600200"/>
            <a:ext cx="59088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8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Chorionic villus sampling</a:t>
            </a:r>
          </a:p>
          <a:p>
            <a:pPr lvl="1"/>
            <a:r>
              <a:rPr lang="en-US" dirty="0" smtClean="0"/>
              <a:t>Small sample of the placenta is taken</a:t>
            </a:r>
          </a:p>
          <a:p>
            <a:pPr lvl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– 13</a:t>
            </a:r>
            <a:r>
              <a:rPr lang="en-US" baseline="30000" dirty="0" smtClean="0"/>
              <a:t>th</a:t>
            </a:r>
            <a:r>
              <a:rPr lang="en-US" dirty="0" smtClean="0"/>
              <a:t> week of pregnancy </a:t>
            </a:r>
          </a:p>
          <a:p>
            <a:r>
              <a:rPr lang="en-US" dirty="0" smtClean="0"/>
              <a:t>Amniocentesis </a:t>
            </a:r>
          </a:p>
          <a:p>
            <a:pPr lvl="1"/>
            <a:r>
              <a:rPr lang="en-US" dirty="0" smtClean="0"/>
              <a:t>A sample of the amniotic fluid (surrounds fetus) is taken</a:t>
            </a:r>
          </a:p>
          <a:p>
            <a:pPr lvl="1"/>
            <a:r>
              <a:rPr lang="en-US" dirty="0" smtClean="0"/>
              <a:t>3 - .5% chance of miscarriage when in the 2</a:t>
            </a:r>
            <a:r>
              <a:rPr lang="en-US" baseline="30000" dirty="0" smtClean="0"/>
              <a:t>nd</a:t>
            </a:r>
            <a:r>
              <a:rPr lang="en-US" dirty="0" smtClean="0"/>
              <a:t> trimester</a:t>
            </a:r>
          </a:p>
          <a:p>
            <a:pPr lvl="1"/>
            <a:r>
              <a:rPr lang="en-US" dirty="0" smtClean="0"/>
              <a:t>Can be done at 12-14 weeks but there is an increased risk of miscarriage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Karyotypes </a:t>
            </a:r>
            <a:endParaRPr lang="en-US" dirty="0"/>
          </a:p>
        </p:txBody>
      </p:sp>
      <p:pic>
        <p:nvPicPr>
          <p:cNvPr id="5124" name="Picture 4" descr="http://www.rapid.nhs.uk/wp-content/uploads/2013/12/Down-syndrome-karyotype-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6934200" cy="61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7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Gametes </a:t>
            </a:r>
          </a:p>
          <a:p>
            <a:pPr lvl="1"/>
            <a:r>
              <a:rPr lang="en-US" dirty="0" smtClean="0"/>
              <a:t>Haploid v diploid</a:t>
            </a:r>
          </a:p>
          <a:p>
            <a:pPr lvl="1"/>
            <a:r>
              <a:rPr lang="en-US" dirty="0" smtClean="0"/>
              <a:t>Genetic variation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upload.wikimedia.org/wikipedia/commons/thumb/9/9a/Meiosis_Overview.svg/300px-Meiosis_Overvi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6018988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replication and chromosome replication still happen in interphase</a:t>
            </a:r>
          </a:p>
          <a:p>
            <a:r>
              <a:rPr lang="en-US" dirty="0" smtClean="0"/>
              <a:t>Two divisions </a:t>
            </a:r>
          </a:p>
          <a:p>
            <a:pPr lvl="1"/>
            <a:r>
              <a:rPr lang="en-US" dirty="0" smtClean="0"/>
              <a:t>Same stage names as mitosis</a:t>
            </a:r>
          </a:p>
          <a:p>
            <a:pPr lvl="1"/>
            <a:r>
              <a:rPr lang="en-US" dirty="0" smtClean="0"/>
              <a:t>Meiosis I – reduction</a:t>
            </a:r>
          </a:p>
          <a:p>
            <a:pPr lvl="1"/>
            <a:r>
              <a:rPr lang="en-US" dirty="0" smtClean="0"/>
              <a:t>Meiosis II – similar to mitosis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6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</a:p>
          <a:p>
            <a:r>
              <a:rPr lang="en-US" dirty="0" smtClean="0"/>
              <a:t>Crossing over (prophase I)</a:t>
            </a:r>
          </a:p>
          <a:p>
            <a:pPr lvl="1"/>
            <a:r>
              <a:rPr lang="en-US" dirty="0" err="1" smtClean="0"/>
              <a:t>Chiasma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 descr="http://www.phschool.com/science/biology_place/labbench/lab3/images/homolo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86" y="20782"/>
            <a:ext cx="26857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u7.org/~leiweb/Staff/DSchmidt/Biology/Internet/Mitosis_and_Meiosis/Crossing_Over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4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pic>
        <p:nvPicPr>
          <p:cNvPr id="3074" name="Picture 2" descr="http://www.vce.bioninja.com.au/_Media/independent_assortment_me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2402"/>
            <a:ext cx="60960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6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Crossing over</a:t>
            </a:r>
          </a:p>
          <a:p>
            <a:r>
              <a:rPr lang="en-US" dirty="0" smtClean="0"/>
              <a:t>Independent assortment</a:t>
            </a:r>
          </a:p>
          <a:p>
            <a:r>
              <a:rPr lang="en-US" dirty="0" smtClean="0"/>
              <a:t>Fusion of gametes </a:t>
            </a:r>
          </a:p>
          <a:p>
            <a:pPr lvl="1"/>
            <a:r>
              <a:rPr lang="en-US" dirty="0" smtClean="0"/>
              <a:t>Haploid </a:t>
            </a:r>
            <a:r>
              <a:rPr lang="en-US" dirty="0" smtClean="0">
                <a:sym typeface="Wingdings" panose="05000000000000000000" pitchFamily="2" charset="2"/>
              </a:rPr>
              <a:t> diploid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(135-136)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 each stage of meiosis explain each</a:t>
            </a:r>
          </a:p>
          <a:p>
            <a:r>
              <a:rPr lang="en-US" dirty="0" smtClean="0"/>
              <a:t>The following terms should be used when appropriate</a:t>
            </a:r>
          </a:p>
          <a:p>
            <a:pPr lvl="1"/>
            <a:r>
              <a:rPr lang="en-US" dirty="0" smtClean="0"/>
              <a:t>Homologous chromosomes</a:t>
            </a:r>
          </a:p>
          <a:p>
            <a:pPr lvl="1"/>
            <a:r>
              <a:rPr lang="en-US" dirty="0" smtClean="0"/>
              <a:t>Centromere </a:t>
            </a:r>
          </a:p>
          <a:p>
            <a:pPr lvl="1"/>
            <a:r>
              <a:rPr lang="en-US" dirty="0" smtClean="0"/>
              <a:t>Spindle fibers </a:t>
            </a:r>
          </a:p>
          <a:p>
            <a:pPr lvl="1"/>
            <a:r>
              <a:rPr lang="en-US" dirty="0" smtClean="0"/>
              <a:t>Sister chromatids</a:t>
            </a:r>
          </a:p>
          <a:p>
            <a:pPr lvl="1"/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Crossing over </a:t>
            </a:r>
          </a:p>
          <a:p>
            <a:pPr lvl="1"/>
            <a:r>
              <a:rPr lang="en-US" dirty="0" err="1" smtClean="0"/>
              <a:t>Chiasma</a:t>
            </a:r>
            <a:r>
              <a:rPr lang="en-US" dirty="0" smtClean="0"/>
              <a:t>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4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 </a:t>
            </a:r>
            <a:endParaRPr lang="en-US" dirty="0"/>
          </a:p>
        </p:txBody>
      </p:sp>
      <p:pic>
        <p:nvPicPr>
          <p:cNvPr id="4098" name="Picture 2" descr="http://upload.wikimedia.org/wikipedia/commons/3/31/Mitotic_nondisj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888674" cy="363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2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Nondisjunction</a:t>
            </a:r>
            <a:endParaRPr lang="en-US" dirty="0"/>
          </a:p>
        </p:txBody>
      </p:sp>
      <p:pic>
        <p:nvPicPr>
          <p:cNvPr id="4" name="Picture 4" descr="http://upload.wikimedia.org/wikipedia/commons/thumb/0/0e/Nondisjunction_Diagrams.svg/2000px-Nondisjunction_Diagram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10363200" cy="38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0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157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Meiosis</vt:lpstr>
      <vt:lpstr>Meiosis</vt:lpstr>
      <vt:lpstr>Meiosis</vt:lpstr>
      <vt:lpstr>Meiosis I</vt:lpstr>
      <vt:lpstr>Meiosis I</vt:lpstr>
      <vt:lpstr>Genetic Variation</vt:lpstr>
      <vt:lpstr>Stages (135-136)</vt:lpstr>
      <vt:lpstr>Nondisjunction </vt:lpstr>
      <vt:lpstr>Nondisjunction</vt:lpstr>
      <vt:lpstr>Karyotype </vt:lpstr>
      <vt:lpstr>Karyotypes </vt:lpstr>
      <vt:lpstr>Karyotypes 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Kelly L. Smith</dc:creator>
  <cp:lastModifiedBy>Kelly L. Smith</cp:lastModifiedBy>
  <cp:revision>4</cp:revision>
  <dcterms:created xsi:type="dcterms:W3CDTF">2015-04-30T11:39:43Z</dcterms:created>
  <dcterms:modified xsi:type="dcterms:W3CDTF">2015-04-30T12:39:42Z</dcterms:modified>
</cp:coreProperties>
</file>