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7"/>
  </p:handoutMasterIdLst>
  <p:sldIdLst>
    <p:sldId id="256" r:id="rId2"/>
    <p:sldId id="257" r:id="rId3"/>
    <p:sldId id="258" r:id="rId4"/>
    <p:sldId id="259" r:id="rId5"/>
    <p:sldId id="285" r:id="rId6"/>
    <p:sldId id="286" r:id="rId7"/>
    <p:sldId id="283" r:id="rId8"/>
    <p:sldId id="28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8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98EC133-3609-41D3-9392-1A23C5CFA877}" type="datetimeFigureOut">
              <a:rPr lang="en-US" smtClean="0"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23518F-EDEE-4959-9030-D96E91A76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83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155802B3-BB94-46C5-BEFF-EC10C0F97308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2CD41EF0-2616-41AE-8511-6AF7AEB304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02B3-BB94-46C5-BEFF-EC10C0F97308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1EF0-2616-41AE-8511-6AF7AEB30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02B3-BB94-46C5-BEFF-EC10C0F97308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2CD41EF0-2616-41AE-8511-6AF7AEB30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02B3-BB94-46C5-BEFF-EC10C0F97308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1EF0-2616-41AE-8511-6AF7AEB30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155802B3-BB94-46C5-BEFF-EC10C0F97308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2CD41EF0-2616-41AE-8511-6AF7AEB30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02B3-BB94-46C5-BEFF-EC10C0F97308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1EF0-2616-41AE-8511-6AF7AEB30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02B3-BB94-46C5-BEFF-EC10C0F97308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1EF0-2616-41AE-8511-6AF7AEB30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02B3-BB94-46C5-BEFF-EC10C0F97308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1EF0-2616-41AE-8511-6AF7AEB30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02B3-BB94-46C5-BEFF-EC10C0F97308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1EF0-2616-41AE-8511-6AF7AEB30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02B3-BB94-46C5-BEFF-EC10C0F97308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1EF0-2616-41AE-8511-6AF7AEB30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02B3-BB94-46C5-BEFF-EC10C0F97308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1EF0-2616-41AE-8511-6AF7AEB30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155802B3-BB94-46C5-BEFF-EC10C0F97308}" type="datetimeFigureOut">
              <a:rPr lang="en-US" smtClean="0"/>
              <a:pPr/>
              <a:t>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2CD41EF0-2616-41AE-8511-6AF7AEB30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Photosynthesis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381000" y="0"/>
            <a:ext cx="2209800" cy="2209800"/>
          </a:xfrm>
          <a:prstGeom prst="star7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19200" y="24384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23622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4600" y="19812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0" y="34290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05000" y="35814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76400" y="44196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990600" y="5562600"/>
            <a:ext cx="1371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PSII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324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H20 + light energy </a:t>
            </a:r>
            <a:r>
              <a:rPr lang="en-US" dirty="0" smtClean="0">
                <a:sym typeface="Wingdings" pitchFamily="2" charset="2"/>
              </a:rPr>
              <a:t> H+  + O + e- 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00" y="46482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66800" y="36576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38200" y="53340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600" y="56388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8200" y="44958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90600" y="46482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28800" y="47244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14400" y="57912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95400" y="35052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524000" y="28194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2514600" y="5867400"/>
            <a:ext cx="9144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5400000" flipH="1" flipV="1">
            <a:off x="1828800" y="4800600"/>
            <a:ext cx="914400" cy="304800"/>
          </a:xfrm>
          <a:prstGeom prst="curvedConnector3">
            <a:avLst>
              <a:gd name="adj1" fmla="val 50000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62200" y="4038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e-</a:t>
            </a:r>
            <a:endParaRPr lang="en-US" dirty="0"/>
          </a:p>
        </p:txBody>
      </p:sp>
      <p:cxnSp>
        <p:nvCxnSpPr>
          <p:cNvPr id="29" name="Curved Connector 28"/>
          <p:cNvCxnSpPr/>
          <p:nvPr/>
        </p:nvCxnSpPr>
        <p:spPr>
          <a:xfrm rot="5400000" flipH="1" flipV="1">
            <a:off x="2057400" y="3200400"/>
            <a:ext cx="1219200" cy="304800"/>
          </a:xfrm>
          <a:prstGeom prst="curved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2209800" y="4038600"/>
            <a:ext cx="609600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667000" y="1905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362200" y="12192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Primary electron acceptor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381000" y="0"/>
            <a:ext cx="2209800" cy="2209800"/>
          </a:xfrm>
          <a:prstGeom prst="star7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19200" y="24384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23622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4600" y="19812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0" y="34290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05000" y="35814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76400" y="44196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990600" y="5562600"/>
            <a:ext cx="1371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PSII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324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H20 + light energy </a:t>
            </a:r>
            <a:r>
              <a:rPr lang="en-US" dirty="0" smtClean="0">
                <a:sym typeface="Wingdings" pitchFamily="2" charset="2"/>
              </a:rPr>
              <a:t> H+  + O + e- 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00" y="46482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66800" y="36576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38200" y="53340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600" y="56388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8200" y="44958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90600" y="46482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28800" y="47244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14400" y="57912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95400" y="35052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524000" y="28194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2514600" y="5867400"/>
            <a:ext cx="9144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5400000" flipH="1" flipV="1">
            <a:off x="1828800" y="4800600"/>
            <a:ext cx="914400" cy="304800"/>
          </a:xfrm>
          <a:prstGeom prst="curvedConnector3">
            <a:avLst>
              <a:gd name="adj1" fmla="val 50000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62200" y="4038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2e-</a:t>
            </a:r>
            <a:endParaRPr lang="en-US" dirty="0"/>
          </a:p>
        </p:txBody>
      </p:sp>
      <p:cxnSp>
        <p:nvCxnSpPr>
          <p:cNvPr id="29" name="Curved Connector 28"/>
          <p:cNvCxnSpPr/>
          <p:nvPr/>
        </p:nvCxnSpPr>
        <p:spPr>
          <a:xfrm rot="5400000" flipH="1" flipV="1">
            <a:off x="2057400" y="3200400"/>
            <a:ext cx="1219200" cy="304800"/>
          </a:xfrm>
          <a:prstGeom prst="curved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2209800" y="4038600"/>
            <a:ext cx="609600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667000" y="1905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362200" y="12192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Primary electron acceptor </a:t>
            </a:r>
            <a:endParaRPr lang="en-US" sz="2000" b="1" dirty="0"/>
          </a:p>
        </p:txBody>
      </p:sp>
      <p:sp>
        <p:nvSpPr>
          <p:cNvPr id="32" name="Oval 31"/>
          <p:cNvSpPr/>
          <p:nvPr/>
        </p:nvSpPr>
        <p:spPr>
          <a:xfrm>
            <a:off x="2819400" y="2057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971800" y="2209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124200" y="2362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276600" y="25146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429000" y="2667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581400" y="2819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733800" y="2971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886200" y="3124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038600" y="32766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191000" y="3429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343400" y="3581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495800" y="3733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648200" y="3886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105400" y="4724400"/>
            <a:ext cx="1371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PSI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2819400" y="2057400"/>
            <a:ext cx="2590800" cy="2590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Bent Arrow 60"/>
          <p:cNvSpPr/>
          <p:nvPr/>
        </p:nvSpPr>
        <p:spPr>
          <a:xfrm rot="4545658">
            <a:off x="3180161" y="3476769"/>
            <a:ext cx="1183376" cy="721594"/>
          </a:xfrm>
          <a:prstGeom prst="bentArrow">
            <a:avLst>
              <a:gd name="adj1" fmla="val 25000"/>
              <a:gd name="adj2" fmla="val 25000"/>
              <a:gd name="adj3" fmla="val 26230"/>
              <a:gd name="adj4" fmla="val 87500"/>
            </a:avLst>
          </a:prstGeom>
          <a:solidFill>
            <a:schemeClr val="tx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819400" y="3429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ADP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505200" y="4343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ATP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181600" y="304800"/>
            <a:ext cx="396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Electron transport chain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Middle Carrier = cytochrome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Chemiosmosis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Phosphorylation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381000" y="0"/>
            <a:ext cx="2209800" cy="2209800"/>
          </a:xfrm>
          <a:prstGeom prst="star7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19200" y="24384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23622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4600" y="19812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0" y="34290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05000" y="35814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76400" y="44196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990600" y="5562600"/>
            <a:ext cx="1371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PSII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324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H20 + light energy </a:t>
            </a:r>
            <a:r>
              <a:rPr lang="en-US" dirty="0" smtClean="0">
                <a:sym typeface="Wingdings" pitchFamily="2" charset="2"/>
              </a:rPr>
              <a:t> H+  + O + e- 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00" y="46482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66800" y="36576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38200" y="53340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600" y="56388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8200" y="44958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90600" y="46482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28800" y="47244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14400" y="57912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95400" y="35052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524000" y="28194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2514600" y="5867400"/>
            <a:ext cx="9144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5400000" flipH="1" flipV="1">
            <a:off x="1828800" y="4800600"/>
            <a:ext cx="914400" cy="304800"/>
          </a:xfrm>
          <a:prstGeom prst="curvedConnector3">
            <a:avLst>
              <a:gd name="adj1" fmla="val 50000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62200" y="4038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2e-</a:t>
            </a:r>
            <a:endParaRPr lang="en-US" dirty="0"/>
          </a:p>
        </p:txBody>
      </p:sp>
      <p:cxnSp>
        <p:nvCxnSpPr>
          <p:cNvPr id="29" name="Curved Connector 28"/>
          <p:cNvCxnSpPr/>
          <p:nvPr/>
        </p:nvCxnSpPr>
        <p:spPr>
          <a:xfrm rot="5400000" flipH="1" flipV="1">
            <a:off x="2057400" y="3200400"/>
            <a:ext cx="1219200" cy="304800"/>
          </a:xfrm>
          <a:prstGeom prst="curved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2209800" y="4038600"/>
            <a:ext cx="609600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667000" y="1905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362200" y="12192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Primary electron acceptor </a:t>
            </a:r>
            <a:endParaRPr lang="en-US" sz="2000" b="1" dirty="0"/>
          </a:p>
        </p:txBody>
      </p:sp>
      <p:sp>
        <p:nvSpPr>
          <p:cNvPr id="32" name="Oval 31"/>
          <p:cNvSpPr/>
          <p:nvPr/>
        </p:nvSpPr>
        <p:spPr>
          <a:xfrm>
            <a:off x="2819400" y="2057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971800" y="2209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124200" y="2362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276600" y="25146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429000" y="2667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581400" y="2819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733800" y="2971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886200" y="3124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038600" y="32766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191000" y="3429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343400" y="3581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495800" y="3733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648200" y="3886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105400" y="4724400"/>
            <a:ext cx="1371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PSI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2819400" y="2057400"/>
            <a:ext cx="2590800" cy="2590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Bent Arrow 60"/>
          <p:cNvSpPr/>
          <p:nvPr/>
        </p:nvSpPr>
        <p:spPr>
          <a:xfrm rot="4545658">
            <a:off x="3180161" y="3476769"/>
            <a:ext cx="1183376" cy="721594"/>
          </a:xfrm>
          <a:prstGeom prst="bentArrow">
            <a:avLst>
              <a:gd name="adj1" fmla="val 25000"/>
              <a:gd name="adj2" fmla="val 25000"/>
              <a:gd name="adj3" fmla="val 26230"/>
              <a:gd name="adj4" fmla="val 87500"/>
            </a:avLst>
          </a:prstGeom>
          <a:solidFill>
            <a:schemeClr val="tx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819400" y="3429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ADP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505200" y="4343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ATP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3733800" y="1981200"/>
            <a:ext cx="228600" cy="3810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724400" y="3200400"/>
            <a:ext cx="228600" cy="3810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638800" y="4191000"/>
            <a:ext cx="228600" cy="3810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648200" y="4648200"/>
            <a:ext cx="228600" cy="3810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191000" y="2590800"/>
            <a:ext cx="241674" cy="36059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181600" y="3733800"/>
            <a:ext cx="241674" cy="36059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343400" y="4343400"/>
            <a:ext cx="241674" cy="36059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381000" y="0"/>
            <a:ext cx="2209800" cy="2209800"/>
          </a:xfrm>
          <a:prstGeom prst="star7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19200" y="24384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23622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4600" y="19812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0" y="34290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05000" y="35814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76400" y="44196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990600" y="5562600"/>
            <a:ext cx="1371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PSII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324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H20 + light energy </a:t>
            </a:r>
            <a:r>
              <a:rPr lang="en-US" dirty="0" smtClean="0">
                <a:sym typeface="Wingdings" pitchFamily="2" charset="2"/>
              </a:rPr>
              <a:t> H+  + O + e- 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00" y="46482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66800" y="36576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38200" y="53340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600" y="56388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8200" y="44958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90600" y="46482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28800" y="47244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14400" y="57912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95400" y="35052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524000" y="28194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2514600" y="5867400"/>
            <a:ext cx="9144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5400000" flipH="1" flipV="1">
            <a:off x="1828800" y="4800600"/>
            <a:ext cx="914400" cy="304800"/>
          </a:xfrm>
          <a:prstGeom prst="curvedConnector3">
            <a:avLst>
              <a:gd name="adj1" fmla="val 50000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62200" y="4038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2e-</a:t>
            </a:r>
            <a:endParaRPr lang="en-US" dirty="0"/>
          </a:p>
        </p:txBody>
      </p:sp>
      <p:cxnSp>
        <p:nvCxnSpPr>
          <p:cNvPr id="29" name="Curved Connector 28"/>
          <p:cNvCxnSpPr/>
          <p:nvPr/>
        </p:nvCxnSpPr>
        <p:spPr>
          <a:xfrm rot="5400000" flipH="1" flipV="1">
            <a:off x="5334000" y="2667000"/>
            <a:ext cx="1219200" cy="12700"/>
          </a:xfrm>
          <a:prstGeom prst="curved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2209800" y="4038600"/>
            <a:ext cx="609600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667000" y="1905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362200" y="12192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Primary electron acceptor </a:t>
            </a:r>
            <a:endParaRPr lang="en-US" sz="2000" b="1" dirty="0"/>
          </a:p>
        </p:txBody>
      </p:sp>
      <p:sp>
        <p:nvSpPr>
          <p:cNvPr id="32" name="Oval 31"/>
          <p:cNvSpPr/>
          <p:nvPr/>
        </p:nvSpPr>
        <p:spPr>
          <a:xfrm>
            <a:off x="2819400" y="2057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971800" y="2209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124200" y="2362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276600" y="25146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429000" y="2667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581400" y="2819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733800" y="2971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886200" y="3124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038600" y="32766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191000" y="3429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343400" y="3581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495800" y="3733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648200" y="3886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105400" y="4724400"/>
            <a:ext cx="1371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PSI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2819400" y="2057400"/>
            <a:ext cx="2590800" cy="2590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Bent Arrow 60"/>
          <p:cNvSpPr/>
          <p:nvPr/>
        </p:nvSpPr>
        <p:spPr>
          <a:xfrm rot="4545658">
            <a:off x="3180161" y="3476769"/>
            <a:ext cx="1183376" cy="721594"/>
          </a:xfrm>
          <a:prstGeom prst="bentArrow">
            <a:avLst>
              <a:gd name="adj1" fmla="val 25000"/>
              <a:gd name="adj2" fmla="val 25000"/>
              <a:gd name="adj3" fmla="val 26230"/>
              <a:gd name="adj4" fmla="val 87500"/>
            </a:avLst>
          </a:prstGeom>
          <a:solidFill>
            <a:schemeClr val="tx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819400" y="3429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ADP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505200" y="4343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ATP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3733800" y="1981200"/>
            <a:ext cx="228600" cy="3810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724400" y="3200400"/>
            <a:ext cx="228600" cy="3810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638800" y="4191000"/>
            <a:ext cx="228600" cy="3810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648200" y="4648200"/>
            <a:ext cx="228600" cy="3810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191000" y="2590800"/>
            <a:ext cx="241674" cy="36059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181600" y="3733800"/>
            <a:ext cx="241674" cy="36059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343400" y="4343400"/>
            <a:ext cx="241674" cy="36059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/>
          <p:nvPr/>
        </p:nvCxnSpPr>
        <p:spPr>
          <a:xfrm rot="5400000" flipH="1" flipV="1">
            <a:off x="5562600" y="4191000"/>
            <a:ext cx="914400" cy="12700"/>
          </a:xfrm>
          <a:prstGeom prst="curvedConnector3">
            <a:avLst>
              <a:gd name="adj1" fmla="val 52985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7912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2e-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5638800" y="3352800"/>
            <a:ext cx="609600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638800" y="1295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5486400" y="4572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Primary electron acceptor </a:t>
            </a:r>
            <a:endParaRPr lang="en-US" sz="2000" b="1" dirty="0"/>
          </a:p>
        </p:txBody>
      </p:sp>
      <p:sp>
        <p:nvSpPr>
          <p:cNvPr id="71" name="Rectangle 70"/>
          <p:cNvSpPr/>
          <p:nvPr/>
        </p:nvSpPr>
        <p:spPr>
          <a:xfrm>
            <a:off x="4572000" y="5486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The void left by the electron leaving PS I  is filled by the de-energized electron from PSII</a:t>
            </a:r>
            <a:endParaRPr lang="en-US" sz="2400" dirty="0"/>
          </a:p>
        </p:txBody>
      </p:sp>
      <p:cxnSp>
        <p:nvCxnSpPr>
          <p:cNvPr id="72" name="Curved Connector 71"/>
          <p:cNvCxnSpPr/>
          <p:nvPr/>
        </p:nvCxnSpPr>
        <p:spPr>
          <a:xfrm rot="5400000" flipH="1" flipV="1">
            <a:off x="2057400" y="3200400"/>
            <a:ext cx="1219200" cy="304800"/>
          </a:xfrm>
          <a:prstGeom prst="curved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381000" y="0"/>
            <a:ext cx="2209800" cy="2209800"/>
          </a:xfrm>
          <a:prstGeom prst="star7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19200" y="24384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23622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4600" y="19812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0" y="34290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05000" y="35814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76400" y="44196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990600" y="5562600"/>
            <a:ext cx="1371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PSII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324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H20 + light energy </a:t>
            </a:r>
            <a:r>
              <a:rPr lang="en-US" dirty="0" smtClean="0">
                <a:sym typeface="Wingdings" pitchFamily="2" charset="2"/>
              </a:rPr>
              <a:t> H+  + O + e- 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00" y="46482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66800" y="36576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38200" y="53340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600" y="56388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8200" y="44958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90600" y="46482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28800" y="47244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14400" y="57912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95400" y="35052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524000" y="28194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2514600" y="5867400"/>
            <a:ext cx="9144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5400000" flipH="1" flipV="1">
            <a:off x="1828800" y="4800600"/>
            <a:ext cx="914400" cy="304800"/>
          </a:xfrm>
          <a:prstGeom prst="curvedConnector3">
            <a:avLst>
              <a:gd name="adj1" fmla="val 50000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62200" y="4038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2e-</a:t>
            </a:r>
            <a:endParaRPr lang="en-US" dirty="0"/>
          </a:p>
        </p:txBody>
      </p:sp>
      <p:cxnSp>
        <p:nvCxnSpPr>
          <p:cNvPr id="29" name="Curved Connector 28"/>
          <p:cNvCxnSpPr/>
          <p:nvPr/>
        </p:nvCxnSpPr>
        <p:spPr>
          <a:xfrm rot="5400000" flipH="1" flipV="1">
            <a:off x="5334000" y="2667000"/>
            <a:ext cx="1219200" cy="12700"/>
          </a:xfrm>
          <a:prstGeom prst="curved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2209800" y="4038600"/>
            <a:ext cx="609600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667000" y="1905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362200" y="12192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Primary electron acceptor </a:t>
            </a:r>
            <a:endParaRPr lang="en-US" sz="2000" b="1" dirty="0"/>
          </a:p>
        </p:txBody>
      </p:sp>
      <p:sp>
        <p:nvSpPr>
          <p:cNvPr id="32" name="Oval 31"/>
          <p:cNvSpPr/>
          <p:nvPr/>
        </p:nvSpPr>
        <p:spPr>
          <a:xfrm>
            <a:off x="2819400" y="2057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971800" y="2209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124200" y="2362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276600" y="25146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429000" y="2667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581400" y="2819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733800" y="2971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886200" y="3124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038600" y="32766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191000" y="3429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343400" y="3581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495800" y="3733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648200" y="3886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105400" y="4724400"/>
            <a:ext cx="1371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PSI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2819400" y="2057400"/>
            <a:ext cx="2590800" cy="2590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Bent Arrow 60"/>
          <p:cNvSpPr/>
          <p:nvPr/>
        </p:nvSpPr>
        <p:spPr>
          <a:xfrm rot="4545658">
            <a:off x="3180161" y="3476769"/>
            <a:ext cx="1183376" cy="721594"/>
          </a:xfrm>
          <a:prstGeom prst="bentArrow">
            <a:avLst>
              <a:gd name="adj1" fmla="val 25000"/>
              <a:gd name="adj2" fmla="val 25000"/>
              <a:gd name="adj3" fmla="val 26230"/>
              <a:gd name="adj4" fmla="val 87500"/>
            </a:avLst>
          </a:prstGeom>
          <a:solidFill>
            <a:schemeClr val="tx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819400" y="3429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ADP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505200" y="4343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ATP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3733800" y="1981200"/>
            <a:ext cx="228600" cy="3810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724400" y="3200400"/>
            <a:ext cx="228600" cy="3810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638800" y="4191000"/>
            <a:ext cx="228600" cy="3810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648200" y="4648200"/>
            <a:ext cx="228600" cy="3810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191000" y="2590800"/>
            <a:ext cx="241674" cy="36059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181600" y="3733800"/>
            <a:ext cx="241674" cy="36059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343400" y="4343400"/>
            <a:ext cx="241674" cy="36059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/>
          <p:nvPr/>
        </p:nvCxnSpPr>
        <p:spPr>
          <a:xfrm rot="5400000" flipH="1" flipV="1">
            <a:off x="5562600" y="4191000"/>
            <a:ext cx="914400" cy="12700"/>
          </a:xfrm>
          <a:prstGeom prst="curvedConnector3">
            <a:avLst>
              <a:gd name="adj1" fmla="val 52985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7912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2e-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5638800" y="3352800"/>
            <a:ext cx="609600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638800" y="1295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5486400" y="4572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Primary electron acceptor </a:t>
            </a:r>
            <a:endParaRPr lang="en-US" sz="2000" b="1" dirty="0"/>
          </a:p>
        </p:txBody>
      </p:sp>
      <p:sp>
        <p:nvSpPr>
          <p:cNvPr id="60" name="Oval 59"/>
          <p:cNvSpPr/>
          <p:nvPr/>
        </p:nvSpPr>
        <p:spPr>
          <a:xfrm>
            <a:off x="5791200" y="1447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943600" y="1600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096000" y="17526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248400" y="1905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6400800" y="2057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>
            <a:stCxn id="68" idx="1"/>
          </p:cNvCxnSpPr>
          <p:nvPr/>
        </p:nvCxnSpPr>
        <p:spPr>
          <a:xfrm>
            <a:off x="5728074" y="1395833"/>
            <a:ext cx="1358526" cy="14235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Bent Arrow 77"/>
          <p:cNvSpPr/>
          <p:nvPr/>
        </p:nvSpPr>
        <p:spPr>
          <a:xfrm rot="600263">
            <a:off x="6987881" y="2535703"/>
            <a:ext cx="1183376" cy="721594"/>
          </a:xfrm>
          <a:prstGeom prst="bentArrow">
            <a:avLst>
              <a:gd name="adj1" fmla="val 25000"/>
              <a:gd name="adj2" fmla="val 25000"/>
              <a:gd name="adj3" fmla="val 26230"/>
              <a:gd name="adj4" fmla="val 87500"/>
            </a:avLst>
          </a:prstGeom>
          <a:solidFill>
            <a:schemeClr val="tx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629400" y="3352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NADP+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8229600" y="266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NADPH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7010400" y="2362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2e-</a:t>
            </a:r>
            <a:endParaRPr lang="en-US" b="1" dirty="0"/>
          </a:p>
        </p:txBody>
      </p:sp>
      <p:cxnSp>
        <p:nvCxnSpPr>
          <p:cNvPr id="82" name="Curved Connector 81"/>
          <p:cNvCxnSpPr/>
          <p:nvPr/>
        </p:nvCxnSpPr>
        <p:spPr>
          <a:xfrm rot="5400000" flipH="1" flipV="1">
            <a:off x="2057400" y="3200400"/>
            <a:ext cx="1219200" cy="304800"/>
          </a:xfrm>
          <a:prstGeom prst="curved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419600" y="5334000"/>
            <a:ext cx="472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ETC - </a:t>
            </a:r>
            <a:r>
              <a:rPr lang="en-US" sz="2000" b="1" dirty="0" err="1" smtClean="0"/>
              <a:t>ferredoxin</a:t>
            </a:r>
            <a:endParaRPr lang="en-US" sz="2000" b="1" dirty="0" smtClean="0"/>
          </a:p>
          <a:p>
            <a:r>
              <a:rPr lang="en-US" sz="2000" b="1" dirty="0" smtClean="0"/>
              <a:t>NADP reductase of the electrons from </a:t>
            </a:r>
            <a:r>
              <a:rPr lang="en-US" sz="2000" b="1" dirty="0" err="1" smtClean="0"/>
              <a:t>ferredoxin</a:t>
            </a:r>
            <a:r>
              <a:rPr lang="en-US" sz="2000" b="1" dirty="0" smtClean="0"/>
              <a:t> oxidized </a:t>
            </a:r>
          </a:p>
          <a:p>
            <a:r>
              <a:rPr lang="en-US" sz="2000" b="1" dirty="0" smtClean="0"/>
              <a:t>NADP+ reduced to NADPH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381000" y="0"/>
            <a:ext cx="2209800" cy="2209800"/>
          </a:xfrm>
          <a:prstGeom prst="star7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19200" y="24384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23622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4600" y="19812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0" y="34290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05000" y="35814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76400" y="44196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990600" y="5562600"/>
            <a:ext cx="1371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PSII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324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H20 + light energy </a:t>
            </a:r>
            <a:r>
              <a:rPr lang="en-US" dirty="0" smtClean="0">
                <a:sym typeface="Wingdings" pitchFamily="2" charset="2"/>
              </a:rPr>
              <a:t> H+  + O + e- 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00" y="46482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66800" y="36576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38200" y="53340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600" y="56388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8200" y="44958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90600" y="46482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28800" y="47244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14400" y="57912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95400" y="35052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524000" y="28194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2514600" y="5867400"/>
            <a:ext cx="9144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5400000" flipH="1" flipV="1">
            <a:off x="1828800" y="4800600"/>
            <a:ext cx="914400" cy="304800"/>
          </a:xfrm>
          <a:prstGeom prst="curvedConnector3">
            <a:avLst>
              <a:gd name="adj1" fmla="val 50000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362200" y="4038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2e-</a:t>
            </a:r>
            <a:endParaRPr lang="en-US" dirty="0"/>
          </a:p>
        </p:txBody>
      </p:sp>
      <p:cxnSp>
        <p:nvCxnSpPr>
          <p:cNvPr id="29" name="Curved Connector 28"/>
          <p:cNvCxnSpPr/>
          <p:nvPr/>
        </p:nvCxnSpPr>
        <p:spPr>
          <a:xfrm rot="5400000" flipH="1" flipV="1">
            <a:off x="5334000" y="2667000"/>
            <a:ext cx="1219200" cy="12700"/>
          </a:xfrm>
          <a:prstGeom prst="curved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2209800" y="4038600"/>
            <a:ext cx="609600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667000" y="1905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362200" y="12192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Primary electron acceptor </a:t>
            </a:r>
            <a:endParaRPr lang="en-US" sz="2000" b="1" dirty="0"/>
          </a:p>
        </p:txBody>
      </p:sp>
      <p:sp>
        <p:nvSpPr>
          <p:cNvPr id="32" name="Oval 31"/>
          <p:cNvSpPr/>
          <p:nvPr/>
        </p:nvSpPr>
        <p:spPr>
          <a:xfrm>
            <a:off x="2819400" y="2057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971800" y="2209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124200" y="2362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3276600" y="25146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3429000" y="2667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581400" y="2819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733800" y="2971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886200" y="3124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4038600" y="32766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191000" y="3429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343400" y="3581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4495800" y="3733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648200" y="3886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5105400" y="4724400"/>
            <a:ext cx="1371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PSI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2819400" y="2057400"/>
            <a:ext cx="2590800" cy="2590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Bent Arrow 60"/>
          <p:cNvSpPr/>
          <p:nvPr/>
        </p:nvSpPr>
        <p:spPr>
          <a:xfrm rot="4545658">
            <a:off x="3180161" y="3476769"/>
            <a:ext cx="1183376" cy="721594"/>
          </a:xfrm>
          <a:prstGeom prst="bentArrow">
            <a:avLst>
              <a:gd name="adj1" fmla="val 25000"/>
              <a:gd name="adj2" fmla="val 25000"/>
              <a:gd name="adj3" fmla="val 26230"/>
              <a:gd name="adj4" fmla="val 87500"/>
            </a:avLst>
          </a:prstGeom>
          <a:solidFill>
            <a:schemeClr val="tx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819400" y="3429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ADP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505200" y="4343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ATP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3733800" y="1981200"/>
            <a:ext cx="228600" cy="3810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4724400" y="3200400"/>
            <a:ext cx="228600" cy="3810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638800" y="4191000"/>
            <a:ext cx="228600" cy="3810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648200" y="4648200"/>
            <a:ext cx="228600" cy="3810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4191000" y="2590800"/>
            <a:ext cx="241674" cy="36059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181600" y="3733800"/>
            <a:ext cx="241674" cy="36059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343400" y="4343400"/>
            <a:ext cx="241674" cy="360596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/>
          <p:nvPr/>
        </p:nvCxnSpPr>
        <p:spPr>
          <a:xfrm rot="5400000" flipH="1" flipV="1">
            <a:off x="5562600" y="4191000"/>
            <a:ext cx="914400" cy="12700"/>
          </a:xfrm>
          <a:prstGeom prst="curvedConnector3">
            <a:avLst>
              <a:gd name="adj1" fmla="val 52985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791200" y="3352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2e-</a:t>
            </a:r>
            <a:endParaRPr lang="en-US" dirty="0"/>
          </a:p>
        </p:txBody>
      </p:sp>
      <p:sp>
        <p:nvSpPr>
          <p:cNvPr id="66" name="Oval 65"/>
          <p:cNvSpPr/>
          <p:nvPr/>
        </p:nvSpPr>
        <p:spPr>
          <a:xfrm>
            <a:off x="5638800" y="3352800"/>
            <a:ext cx="609600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638800" y="1295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5486400" y="4572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Primary electron acceptor </a:t>
            </a:r>
            <a:endParaRPr lang="en-US" sz="2000" b="1" dirty="0"/>
          </a:p>
        </p:txBody>
      </p:sp>
      <p:sp>
        <p:nvSpPr>
          <p:cNvPr id="60" name="Oval 59"/>
          <p:cNvSpPr/>
          <p:nvPr/>
        </p:nvSpPr>
        <p:spPr>
          <a:xfrm>
            <a:off x="5791200" y="1447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5943600" y="1600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6096000" y="17526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248400" y="19050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6400800" y="2057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>
            <a:stCxn id="68" idx="1"/>
          </p:cNvCxnSpPr>
          <p:nvPr/>
        </p:nvCxnSpPr>
        <p:spPr>
          <a:xfrm>
            <a:off x="5728074" y="1395833"/>
            <a:ext cx="1358526" cy="14235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Bent Arrow 77"/>
          <p:cNvSpPr/>
          <p:nvPr/>
        </p:nvSpPr>
        <p:spPr>
          <a:xfrm rot="600263">
            <a:off x="6987881" y="2535703"/>
            <a:ext cx="1183376" cy="721594"/>
          </a:xfrm>
          <a:prstGeom prst="bentArrow">
            <a:avLst>
              <a:gd name="adj1" fmla="val 25000"/>
              <a:gd name="adj2" fmla="val 25000"/>
              <a:gd name="adj3" fmla="val 26230"/>
              <a:gd name="adj4" fmla="val 87500"/>
            </a:avLst>
          </a:prstGeom>
          <a:solidFill>
            <a:schemeClr val="tx2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"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629400" y="33528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NADP+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8229600" y="2667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NADPH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7010400" y="2362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2e-</a:t>
            </a:r>
            <a:endParaRPr lang="en-US" b="1" dirty="0"/>
          </a:p>
        </p:txBody>
      </p:sp>
      <p:cxnSp>
        <p:nvCxnSpPr>
          <p:cNvPr id="82" name="Curved Connector 81"/>
          <p:cNvCxnSpPr/>
          <p:nvPr/>
        </p:nvCxnSpPr>
        <p:spPr>
          <a:xfrm rot="5400000" flipH="1" flipV="1">
            <a:off x="2057400" y="3200400"/>
            <a:ext cx="1219200" cy="304800"/>
          </a:xfrm>
          <a:prstGeom prst="curvedConnector3">
            <a:avLst>
              <a:gd name="adj1" fmla="val 50000"/>
            </a:avLst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Chemiosmosis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306432"/>
              </p:ext>
            </p:extLst>
          </p:nvPr>
        </p:nvGraphicFramePr>
        <p:xfrm>
          <a:off x="2743200" y="1905000"/>
          <a:ext cx="6096000" cy="477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Respiration </a:t>
                      </a:r>
                      <a:r>
                        <a:rPr lang="en-US" dirty="0" err="1" smtClean="0"/>
                        <a:t>chemiosmosis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Photosynthesis </a:t>
                      </a:r>
                      <a:r>
                        <a:rPr lang="en-US" dirty="0" err="1" smtClean="0"/>
                        <a:t>chemiosmosis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Involves ETC in </a:t>
                      </a:r>
                      <a:r>
                        <a:rPr lang="en-US" b="1" u="sng" dirty="0" err="1" smtClean="0"/>
                        <a:t>cristae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Involves ETC in </a:t>
                      </a:r>
                      <a:r>
                        <a:rPr lang="en-US" b="1" u="sng" dirty="0" smtClean="0"/>
                        <a:t>thylakoids</a:t>
                      </a:r>
                      <a:r>
                        <a:rPr lang="en-US" b="1" u="sng" baseline="0" dirty="0" smtClean="0"/>
                        <a:t> </a:t>
                      </a:r>
                      <a:endParaRPr lang="en-US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Energy released by</a:t>
                      </a:r>
                      <a:r>
                        <a:rPr lang="en-US" baseline="0" dirty="0" smtClean="0"/>
                        <a:t> passing of electrons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 is released by passing</a:t>
                      </a:r>
                      <a:r>
                        <a:rPr lang="en-US" baseline="0" dirty="0" smtClean="0"/>
                        <a:t> of electrons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Energy is used to pump H+ into </a:t>
                      </a:r>
                      <a:r>
                        <a:rPr lang="en-US" b="1" u="sng" dirty="0" err="1" smtClean="0"/>
                        <a:t>intermembrane</a:t>
                      </a:r>
                      <a:r>
                        <a:rPr lang="en-US" dirty="0" smtClean="0"/>
                        <a:t> space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Energy</a:t>
                      </a:r>
                      <a:r>
                        <a:rPr lang="en-US" baseline="0" dirty="0" smtClean="0"/>
                        <a:t> is used to pump H+ into the </a:t>
                      </a:r>
                      <a:r>
                        <a:rPr lang="en-US" b="1" u="sng" baseline="0" dirty="0" err="1" smtClean="0"/>
                        <a:t>thylakoid</a:t>
                      </a:r>
                      <a:r>
                        <a:rPr lang="en-US" b="1" u="sng" baseline="0" dirty="0" smtClean="0"/>
                        <a:t> </a:t>
                      </a:r>
                      <a:r>
                        <a:rPr lang="en-US" baseline="0" dirty="0" smtClean="0"/>
                        <a:t>space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H+ come from </a:t>
                      </a:r>
                      <a:r>
                        <a:rPr lang="en-US" b="1" u="sng" dirty="0" smtClean="0"/>
                        <a:t>matrix</a:t>
                      </a:r>
                      <a:endParaRPr lang="en-US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H+</a:t>
                      </a:r>
                      <a:r>
                        <a:rPr lang="en-US" baseline="0" dirty="0" smtClean="0"/>
                        <a:t> come from </a:t>
                      </a:r>
                      <a:r>
                        <a:rPr lang="en-US" b="1" u="sng" baseline="0" dirty="0" smtClean="0"/>
                        <a:t>stoma</a:t>
                      </a:r>
                      <a:endParaRPr lang="en-US" b="1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 + diffuse</a:t>
                      </a:r>
                      <a:r>
                        <a:rPr lang="en-US" baseline="0" dirty="0" smtClean="0"/>
                        <a:t> back into the </a:t>
                      </a:r>
                      <a:r>
                        <a:rPr lang="en-US" b="1" u="sng" baseline="0" dirty="0" smtClean="0"/>
                        <a:t>matrix</a:t>
                      </a:r>
                      <a:r>
                        <a:rPr lang="en-US" baseline="0" dirty="0" smtClean="0"/>
                        <a:t> through channels of ATP </a:t>
                      </a:r>
                      <a:r>
                        <a:rPr lang="en-US" baseline="0" dirty="0" err="1" smtClean="0"/>
                        <a:t>synthase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 + diffuse</a:t>
                      </a:r>
                      <a:r>
                        <a:rPr lang="en-US" baseline="0" dirty="0" smtClean="0"/>
                        <a:t> back into the </a:t>
                      </a:r>
                      <a:r>
                        <a:rPr lang="en-US" b="1" u="sng" baseline="0" dirty="0" err="1" smtClean="0"/>
                        <a:t>stroma</a:t>
                      </a:r>
                      <a:r>
                        <a:rPr lang="en-US" b="1" u="sng" baseline="0" dirty="0" smtClean="0"/>
                        <a:t> </a:t>
                      </a:r>
                      <a:r>
                        <a:rPr lang="en-US" baseline="0" dirty="0" smtClean="0"/>
                        <a:t>through channels of ATP synthase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ATP </a:t>
                      </a:r>
                      <a:r>
                        <a:rPr lang="en-US" dirty="0" err="1" smtClean="0"/>
                        <a:t>synthase</a:t>
                      </a:r>
                      <a:r>
                        <a:rPr lang="en-US" baseline="0" dirty="0" smtClean="0"/>
                        <a:t> catalyses the oxidative </a:t>
                      </a:r>
                      <a:r>
                        <a:rPr lang="en-US" b="1" u="sng" baseline="0" dirty="0" err="1" smtClean="0"/>
                        <a:t>phosphorylation</a:t>
                      </a:r>
                      <a:r>
                        <a:rPr lang="en-US" baseline="0" dirty="0" smtClean="0"/>
                        <a:t> of ADP to ATP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ATP synthase</a:t>
                      </a:r>
                      <a:r>
                        <a:rPr lang="en-US" baseline="0" dirty="0" smtClean="0"/>
                        <a:t> catalyses the oxidative </a:t>
                      </a:r>
                      <a:r>
                        <a:rPr lang="en-US" b="1" u="sng" baseline="0" dirty="0" smtClean="0"/>
                        <a:t>photophosphorylation</a:t>
                      </a:r>
                      <a:r>
                        <a:rPr lang="en-US" baseline="0" dirty="0" smtClean="0"/>
                        <a:t> of ADP to ATP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independent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Summary:</a:t>
            </a:r>
          </a:p>
          <a:p>
            <a:r>
              <a:rPr lang="en-US" sz="2800" dirty="0" smtClean="0"/>
              <a:t>Reactants: Light energy + H2O + ADP + NADP +</a:t>
            </a:r>
          </a:p>
          <a:p>
            <a:r>
              <a:rPr lang="en-US" sz="2800" dirty="0" smtClean="0"/>
              <a:t>Products: ATP + NADPH + O2</a:t>
            </a:r>
          </a:p>
          <a:p>
            <a:r>
              <a:rPr lang="en-US" sz="2800" dirty="0" err="1" smtClean="0"/>
              <a:t>Photosystem</a:t>
            </a:r>
            <a:r>
              <a:rPr lang="en-US" sz="2800" dirty="0" smtClean="0"/>
              <a:t> II makes ATP</a:t>
            </a:r>
          </a:p>
          <a:p>
            <a:r>
              <a:rPr lang="en-US" sz="2800" dirty="0" err="1" smtClean="0"/>
              <a:t>Photosystem</a:t>
            </a:r>
            <a:r>
              <a:rPr lang="en-US" sz="2800" dirty="0" smtClean="0"/>
              <a:t> I makes NADPH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independent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Takes ATP and NADPH from the light dependent reaction</a:t>
            </a:r>
          </a:p>
          <a:p>
            <a:r>
              <a:rPr lang="en-US" sz="2800" dirty="0" smtClean="0"/>
              <a:t>Main reactant is CO2 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90600"/>
            <a:ext cx="285602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3886200" y="1143000"/>
            <a:ext cx="2480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6 C unstable compound 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86000"/>
            <a:ext cx="7467600" cy="3840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6CO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+ 6H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+ light energy 			6O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C</a:t>
            </a:r>
            <a:r>
              <a:rPr lang="en-US" sz="2400" baseline="-25000" dirty="0" smtClean="0"/>
              <a:t>6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6</a:t>
            </a:r>
          </a:p>
          <a:p>
            <a:endParaRPr lang="en-US" sz="2400" baseline="-25000" dirty="0" smtClean="0"/>
          </a:p>
          <a:p>
            <a:endParaRPr lang="en-US" sz="24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334000" y="2590800"/>
            <a:ext cx="160020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90600"/>
            <a:ext cx="285602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143000"/>
            <a:ext cx="2349954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3886200" y="1143000"/>
            <a:ext cx="2480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6 C unstable compound 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7039718" y="2590800"/>
            <a:ext cx="762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064891" y="2526290"/>
            <a:ext cx="1473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G3P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90600"/>
            <a:ext cx="285602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143000"/>
            <a:ext cx="2349954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2895600"/>
            <a:ext cx="4953000" cy="3446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3886200" y="1143000"/>
            <a:ext cx="2480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6 C unstable compound 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7086600" y="2590800"/>
            <a:ext cx="762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980032" y="2520434"/>
            <a:ext cx="1473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G3P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72000" y="6113915"/>
            <a:ext cx="762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77145" y="6113915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 Triose phosphate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90600"/>
            <a:ext cx="285602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143000"/>
            <a:ext cx="2349954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2895600"/>
            <a:ext cx="4953000" cy="3446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Bent Arrow 13"/>
          <p:cNvSpPr/>
          <p:nvPr/>
        </p:nvSpPr>
        <p:spPr>
          <a:xfrm flipV="1">
            <a:off x="5257800" y="6172200"/>
            <a:ext cx="762000" cy="685800"/>
          </a:xfrm>
          <a:prstGeom prst="ben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6015037"/>
            <a:ext cx="2514600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3886200" y="1143000"/>
            <a:ext cx="2480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6 C unstable compound 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4399143" y="6057900"/>
            <a:ext cx="762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564407" y="602679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Triose phosphate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90600"/>
            <a:ext cx="285602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143000"/>
            <a:ext cx="2349954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2895600"/>
            <a:ext cx="4953000" cy="3446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Bent Arrow 13"/>
          <p:cNvSpPr/>
          <p:nvPr/>
        </p:nvSpPr>
        <p:spPr>
          <a:xfrm flipV="1">
            <a:off x="5257800" y="6172200"/>
            <a:ext cx="762000" cy="685800"/>
          </a:xfrm>
          <a:prstGeom prst="ben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6015037"/>
            <a:ext cx="2514600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3276600"/>
            <a:ext cx="3657600" cy="3333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3886200" y="1143000"/>
            <a:ext cx="2480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6 C unstable compound 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838200" y="4876800"/>
            <a:ext cx="381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600200" y="5943600"/>
            <a:ext cx="381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</a:t>
            </a:r>
            <a:endParaRPr lang="en-US" sz="2400" b="1" dirty="0"/>
          </a:p>
        </p:txBody>
      </p:sp>
      <p:sp>
        <p:nvSpPr>
          <p:cNvPr id="20" name="Rectangle 19"/>
          <p:cNvSpPr/>
          <p:nvPr/>
        </p:nvSpPr>
        <p:spPr>
          <a:xfrm>
            <a:off x="1219200" y="3581400"/>
            <a:ext cx="5715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19200" y="3511034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TP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4419600" y="6113915"/>
            <a:ext cx="762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770423" y="6028845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Triose phosphate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90600"/>
            <a:ext cx="285602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1143000"/>
            <a:ext cx="2349954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91000" y="2895600"/>
            <a:ext cx="4953000" cy="3446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Bent Arrow 13"/>
          <p:cNvSpPr/>
          <p:nvPr/>
        </p:nvSpPr>
        <p:spPr>
          <a:xfrm flipV="1">
            <a:off x="5257800" y="6172200"/>
            <a:ext cx="762000" cy="685800"/>
          </a:xfrm>
          <a:prstGeom prst="ben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6015037"/>
            <a:ext cx="2514600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3276600"/>
            <a:ext cx="3657600" cy="3333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3886200" y="1143000"/>
            <a:ext cx="2480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6 C unstable compound 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38200" y="4876800"/>
            <a:ext cx="3810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0" y="5867400"/>
            <a:ext cx="533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4419600" y="6125307"/>
            <a:ext cx="7620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564407" y="602679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Triose phosphate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19200" y="3581400"/>
            <a:ext cx="5715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238250" y="3511034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Chemiosmosis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676400"/>
            <a:ext cx="6248400" cy="38401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6" name="Picture 2" descr="Explain oxidative phosphorylation in terms of chemiosmosis - IB Biology Syllabu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185068"/>
            <a:ext cx="4505325" cy="36729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</a:t>
            </a:r>
            <a:endParaRPr lang="en-US" dirty="0"/>
          </a:p>
        </p:txBody>
      </p:sp>
      <p:pic>
        <p:nvPicPr>
          <p:cNvPr id="1026" name="Picture 2" descr="http://blog.ecocityhydroponics.com/wp-content/uploads/2011/01/photosynthe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3037586"/>
            <a:ext cx="6781799" cy="3820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is photosynthesis?</a:t>
            </a:r>
            <a:endParaRPr lang="en-US" dirty="0"/>
          </a:p>
        </p:txBody>
      </p:sp>
      <p:pic>
        <p:nvPicPr>
          <p:cNvPr id="16386" name="Picture 2" descr="http://www.helpsavetheclimate.com/chloroplast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828800"/>
            <a:ext cx="5181600" cy="368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Chloroplast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and function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497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Chloroplast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 and function relationship</a:t>
            </a:r>
          </a:p>
          <a:p>
            <a:pPr lvl="1"/>
            <a:r>
              <a:rPr lang="en-US" dirty="0" smtClean="0"/>
              <a:t>Chloroplasts absorb light </a:t>
            </a:r>
          </a:p>
          <a:p>
            <a:pPr lvl="1"/>
            <a:r>
              <a:rPr lang="en-US" smtClean="0"/>
              <a:t>Chloroplasts </a:t>
            </a:r>
            <a:r>
              <a:rPr lang="en-US" dirty="0" smtClean="0"/>
              <a:t>produce ATP by photophosphorylation</a:t>
            </a:r>
          </a:p>
          <a:p>
            <a:pPr lvl="1"/>
            <a:r>
              <a:rPr lang="en-US" dirty="0" smtClean="0"/>
              <a:t>Chloroplast carry out  chemical reactions of the Calvin cycle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524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parts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Light Dependent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057400" y="3137646"/>
            <a:ext cx="3362325" cy="372035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light dependent reaction takes light energy and turns it into chemical energy that the cell can use</a:t>
            </a:r>
          </a:p>
          <a:p>
            <a:r>
              <a:rPr lang="en-US" sz="2400" dirty="0" smtClean="0"/>
              <a:t>Reactants</a:t>
            </a:r>
            <a:r>
              <a:rPr lang="en-US" sz="2400" dirty="0"/>
              <a:t>: Light energy + H2O + ADP + NADP +</a:t>
            </a:r>
          </a:p>
          <a:p>
            <a:r>
              <a:rPr lang="en-US" sz="2400" dirty="0"/>
              <a:t>Products: ATP + NADPH + </a:t>
            </a:r>
            <a:r>
              <a:rPr lang="en-US" sz="2400" dirty="0" smtClean="0"/>
              <a:t>O2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Light Independent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715000" y="3137646"/>
            <a:ext cx="3276600" cy="356795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light independent reaction uses the ATP and NADH produced to make glucose</a:t>
            </a:r>
          </a:p>
          <a:p>
            <a:r>
              <a:rPr lang="en-US" sz="2400" dirty="0" smtClean="0"/>
              <a:t>Reactants: ATP + NADPH + CO2</a:t>
            </a:r>
          </a:p>
          <a:p>
            <a:r>
              <a:rPr lang="en-US" sz="2400" dirty="0" smtClean="0"/>
              <a:t>Products: Glucose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940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Dependent Reaction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99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Point Star 3"/>
          <p:cNvSpPr/>
          <p:nvPr/>
        </p:nvSpPr>
        <p:spPr>
          <a:xfrm>
            <a:off x="381000" y="0"/>
            <a:ext cx="2209800" cy="2209800"/>
          </a:xfrm>
          <a:prstGeom prst="star7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19200" y="24384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23622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14600" y="19812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524000" y="34290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05000" y="35814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76400" y="44196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990600" y="5562600"/>
            <a:ext cx="13716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PSII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324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H20 + light energy </a:t>
            </a:r>
            <a:r>
              <a:rPr lang="en-US" dirty="0" smtClean="0">
                <a:sym typeface="Wingdings" pitchFamily="2" charset="2"/>
              </a:rPr>
              <a:t> H+  + O + e- 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00" y="46482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066800" y="36576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38200" y="53340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09600" y="5638800"/>
            <a:ext cx="0" cy="5334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8200" y="44958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90600" y="46482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828800" y="47244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14400" y="57912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295400" y="35052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524000" y="2819400"/>
            <a:ext cx="0" cy="53340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2514600" y="5867400"/>
            <a:ext cx="9144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343400" y="1981200"/>
            <a:ext cx="426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Photosystem II 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Chlorophyll </a:t>
            </a:r>
            <a:r>
              <a:rPr lang="en-US" sz="2400" i="1" dirty="0" smtClean="0"/>
              <a:t>a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Photolysis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Mod">
      <a:dk1>
        <a:sysClr val="windowText" lastClr="000000"/>
      </a:dk1>
      <a:lt1>
        <a:sysClr val="window" lastClr="FFFFFF"/>
      </a:lt1>
      <a:dk2>
        <a:srgbClr val="065218"/>
      </a:dk2>
      <a:lt2>
        <a:srgbClr val="EDF3AE"/>
      </a:lt2>
      <a:accent1>
        <a:srgbClr val="8FCB17"/>
      </a:accent1>
      <a:accent2>
        <a:srgbClr val="769F11"/>
      </a:accent2>
      <a:accent3>
        <a:srgbClr val="D4E336"/>
      </a:accent3>
      <a:accent4>
        <a:srgbClr val="0C8228"/>
      </a:accent4>
      <a:accent5>
        <a:srgbClr val="C0EDA8"/>
      </a:accent5>
      <a:accent6>
        <a:srgbClr val="3B4F18"/>
      </a:accent6>
      <a:hlink>
        <a:srgbClr val="0A6A21"/>
      </a:hlink>
      <a:folHlink>
        <a:srgbClr val="406EA5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3245</TotalTime>
  <Words>496</Words>
  <Application>Microsoft Office PowerPoint</Application>
  <PresentationFormat>On-screen Show (4:3)</PresentationFormat>
  <Paragraphs>129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Courier New</vt:lpstr>
      <vt:lpstr>Trebuchet MS</vt:lpstr>
      <vt:lpstr>Wingdings</vt:lpstr>
      <vt:lpstr>Mod</vt:lpstr>
      <vt:lpstr>Photosynthesis </vt:lpstr>
      <vt:lpstr>Formula</vt:lpstr>
      <vt:lpstr>Light </vt:lpstr>
      <vt:lpstr>Where is photosynthesis?</vt:lpstr>
      <vt:lpstr>The Chloroplast</vt:lpstr>
      <vt:lpstr>Chloroplast</vt:lpstr>
      <vt:lpstr>Two parts</vt:lpstr>
      <vt:lpstr>Light Dependent Reaction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Chemiosmosis</vt:lpstr>
      <vt:lpstr>Light independent</vt:lpstr>
      <vt:lpstr>Light independent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Chemiosmosis</vt:lpstr>
    </vt:vector>
  </TitlesOfParts>
  <Company>Onslow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</dc:title>
  <dc:creator>kellysmith</dc:creator>
  <cp:lastModifiedBy>Kelly Dillman</cp:lastModifiedBy>
  <cp:revision>40</cp:revision>
  <cp:lastPrinted>2014-04-21T16:43:28Z</cp:lastPrinted>
  <dcterms:created xsi:type="dcterms:W3CDTF">2012-09-30T18:27:02Z</dcterms:created>
  <dcterms:modified xsi:type="dcterms:W3CDTF">2016-02-12T14:40:50Z</dcterms:modified>
</cp:coreProperties>
</file>