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64" r:id="rId6"/>
    <p:sldId id="265" r:id="rId7"/>
    <p:sldId id="259" r:id="rId8"/>
    <p:sldId id="260" r:id="rId9"/>
    <p:sldId id="267" r:id="rId10"/>
    <p:sldId id="262" r:id="rId11"/>
    <p:sldId id="268" r:id="rId12"/>
    <p:sldId id="270" r:id="rId13"/>
    <p:sldId id="271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8594629-D761-4FD7-A2B0-FA804DF43112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B052-7520-44B3-90A0-38127AF678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241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629-D761-4FD7-A2B0-FA804DF43112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B052-7520-44B3-90A0-38127AF6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5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629-D761-4FD7-A2B0-FA804DF43112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B052-7520-44B3-90A0-38127AF6789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273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629-D761-4FD7-A2B0-FA804DF43112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B052-7520-44B3-90A0-38127AF6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0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629-D761-4FD7-A2B0-FA804DF43112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B052-7520-44B3-90A0-38127AF678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09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629-D761-4FD7-A2B0-FA804DF43112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B052-7520-44B3-90A0-38127AF6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7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629-D761-4FD7-A2B0-FA804DF43112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B052-7520-44B3-90A0-38127AF6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6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629-D761-4FD7-A2B0-FA804DF43112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B052-7520-44B3-90A0-38127AF6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0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629-D761-4FD7-A2B0-FA804DF43112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B052-7520-44B3-90A0-38127AF6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5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629-D761-4FD7-A2B0-FA804DF43112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B052-7520-44B3-90A0-38127AF6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9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629-D761-4FD7-A2B0-FA804DF43112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B052-7520-44B3-90A0-38127AF678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66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8594629-D761-4FD7-A2B0-FA804DF43112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BDBB052-7520-44B3-90A0-38127AF6789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37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sites.google.com/a/canacad.ac.jp/sl-hl-1-biology-4-ferguson/10-botany/9-3-growth-in-plants/auxin%20cell%20wall%20loosening.jpg?attredirects=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com/url?sa=i&amp;rct=j&amp;q=&amp;esrc=s&amp;source=images&amp;cd=&amp;cad=rja&amp;uact=8&amp;ved=0CAcQjRxqFQoTCKHFhqWY0ccCFQzrgAodbPYK8g&amp;url=http://www.bio.miami.edu/dana/226/226F09_5.html&amp;ei=VCrjVaHLBYzWgwTs7KuQDw&amp;psig=AFQjCNHWeAOxs7Lq5lfv3Dr-EQpoGmiT4w&amp;ust=144103726545737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ved=0CAcQjRxqFQoTCIjVhuWX0ccCFRHqgAodFVoHyw&amp;url=http://www.nature.com/nrm/journal/v12/n4/fig_tab/nrm3088_F1.html&amp;ei=zSnjVci6NZHUgwSVtJ3YDA&amp;psig=AFQjCNHKSFBCnej9XAXJRRS7cdOgPcUHQA&amp;ust=144103712904807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source=images&amp;cd=&amp;cad=rja&amp;uact=8&amp;ved=0CAcQjRxqFQoTCPrMgd-Y0ccCFYKMDQodxPEDqw&amp;url=http://swc2012.wikispaces.com/Tropisms,%2BPhototropism,%2B%2BThigmotropsim&amp;ei=zSrjVbqyJ4KZNsTjj9gK&amp;psig=AFQjCNG2zGW-GSL48LR6DnXBmyZSYIK2Zw&amp;ust=144103737041988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google.com/url?sa=i&amp;rct=j&amp;q=&amp;esrc=s&amp;source=images&amp;cd=&amp;cad=rja&amp;uact=8&amp;ved=0CAcQjRxqFQoTCMuUv9yY0ccCFQiPgAodOsgGvQ&amp;url=http://ashlandscience.shoutwiki.com/wiki/Bio_207_Botany_Projects_on_Plant_Morphogenesis&amp;ei=yCrjVcuQFoieggS6kJvoCw&amp;psig=AFQjCNG2zGW-GSL48LR6DnXBmyZSYIK2Zw&amp;ust=144103737041988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Plant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9.3 Growth in Plants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35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Growth</a:t>
            </a:r>
            <a:endParaRPr lang="en-US" dirty="0"/>
          </a:p>
        </p:txBody>
      </p:sp>
      <p:pic>
        <p:nvPicPr>
          <p:cNvPr id="4" name="Picture 2" descr="https://sites.google.com/a/canacad.ac.jp/sl-hl-1-biology-4-ferguson/_/rsrc/1403426459242/10-botany/9-3-growth-in-plants/auxin%20cell%20wall%20loosening.jpg?height=180&amp;width=400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86" y="2743200"/>
            <a:ext cx="8307916" cy="373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66800" y="1675352"/>
            <a:ext cx="72466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Auxin efflux pumps can set up concentration gradients of auxin in plant tissue</a:t>
            </a:r>
          </a:p>
          <a:p>
            <a:pPr lvl="1"/>
            <a:r>
              <a:rPr lang="en-US" dirty="0"/>
              <a:t>Auxin causes transport of hydrogen ions from cytoplasm to cell wall;</a:t>
            </a:r>
          </a:p>
          <a:p>
            <a:pPr lvl="1"/>
            <a:r>
              <a:rPr lang="en-US" dirty="0"/>
              <a:t>decrease in pH / H+ pumping breaks bonds between cell wall fibers;</a:t>
            </a:r>
          </a:p>
          <a:p>
            <a:pPr lvl="1"/>
            <a:r>
              <a:rPr lang="en-US" dirty="0"/>
              <a:t>makes cell walls flexible/extensible/plastic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0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growth</a:t>
            </a:r>
            <a:endParaRPr lang="en-US" dirty="0"/>
          </a:p>
        </p:txBody>
      </p:sp>
      <p:pic>
        <p:nvPicPr>
          <p:cNvPr id="3074" name="Picture 2" descr="http://www.biosci.ohio-state.edu/~plantbio/osu_pcmb/pcmb_lab_resources/images/pcmb101/plnt_grth_hrmns/grav_roots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77" b="-14377"/>
          <a:stretch/>
        </p:blipFill>
        <p:spPr bwMode="auto">
          <a:xfrm>
            <a:off x="3276600" y="1109518"/>
            <a:ext cx="6019800" cy="388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8096" y="4094274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Gravitropism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Auxin dependent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Statoliths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PIN3 and auxin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Auxin effect in root vs shoot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3712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Micropropagation</a:t>
            </a:r>
          </a:p>
          <a:p>
            <a:pPr lvl="1"/>
            <a:r>
              <a:rPr lang="en-US" dirty="0" smtClean="0"/>
              <a:t>produces </a:t>
            </a:r>
            <a:r>
              <a:rPr lang="en-US" dirty="0"/>
              <a:t>large number of cloned identical </a:t>
            </a:r>
            <a:r>
              <a:rPr lang="en-US" dirty="0" smtClean="0"/>
              <a:t>plants</a:t>
            </a:r>
          </a:p>
          <a:p>
            <a:pPr lvl="1"/>
            <a:r>
              <a:rPr lang="en-US" dirty="0" smtClean="0"/>
              <a:t>depends </a:t>
            </a:r>
            <a:r>
              <a:rPr lang="en-US" dirty="0"/>
              <a:t>on the </a:t>
            </a:r>
            <a:r>
              <a:rPr lang="en-US" dirty="0" err="1"/>
              <a:t>totipotency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pant tissues</a:t>
            </a:r>
          </a:p>
          <a:p>
            <a:pPr lvl="0"/>
            <a:r>
              <a:rPr lang="en-US" dirty="0" smtClean="0"/>
              <a:t>Process: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Tissues </a:t>
            </a:r>
            <a:r>
              <a:rPr lang="en-US" dirty="0"/>
              <a:t>from the stock plant are sterilized and cut into pieces called explants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explant is placed into a sterilized growth medium that contains plant growth </a:t>
            </a:r>
            <a:r>
              <a:rPr lang="en-US" dirty="0" smtClean="0"/>
              <a:t>hormones (auxin and </a:t>
            </a:r>
            <a:r>
              <a:rPr lang="en-US" dirty="0" err="1" smtClean="0"/>
              <a:t>cytokinin</a:t>
            </a:r>
            <a:r>
              <a:rPr lang="en-US" dirty="0" smtClean="0"/>
              <a:t>)</a:t>
            </a:r>
            <a:endParaRPr lang="en-US" dirty="0"/>
          </a:p>
          <a:p>
            <a:pPr marL="173736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dirty="0"/>
              <a:t>ratio of auxin to </a:t>
            </a:r>
            <a:r>
              <a:rPr lang="en-US" dirty="0" err="1"/>
              <a:t>cytokinin</a:t>
            </a:r>
            <a:r>
              <a:rPr lang="en-US" dirty="0"/>
              <a:t> is 50:50, and undifferentiated cell mass called a </a:t>
            </a:r>
            <a:r>
              <a:rPr lang="en-US" dirty="0" smtClean="0"/>
              <a:t>	callus forms</a:t>
            </a:r>
            <a:endParaRPr lang="en-US" dirty="0"/>
          </a:p>
          <a:p>
            <a:pPr marL="173736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dirty="0"/>
              <a:t>ratio of auxin to </a:t>
            </a:r>
            <a:r>
              <a:rPr lang="en-US" dirty="0" err="1"/>
              <a:t>cytokinin</a:t>
            </a:r>
            <a:r>
              <a:rPr lang="en-US" dirty="0"/>
              <a:t> is greater than 10:1, a roots develop (rooting </a:t>
            </a:r>
            <a:r>
              <a:rPr lang="en-US" dirty="0" smtClean="0"/>
              <a:t>media)</a:t>
            </a:r>
          </a:p>
          <a:p>
            <a:pPr marL="173736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dirty="0"/>
              <a:t>the ratio is less than 10:1 shoots develop (shooting media)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Once </a:t>
            </a:r>
            <a:r>
              <a:rPr lang="en-US" dirty="0"/>
              <a:t>the plant has roots and shoots, it can be transferred to soil</a:t>
            </a:r>
          </a:p>
          <a:p>
            <a:endParaRPr lang="en-US" dirty="0"/>
          </a:p>
        </p:txBody>
      </p:sp>
      <p:pic>
        <p:nvPicPr>
          <p:cNvPr id="1026" name="Picture 2" descr="https://www.researchgate.net/profile/Thien_Nguyen5/publication/267838491/figure/fig1/AS:295422535979008@1447445629527/Figure-1-Micropropagation-of-Lilium-from-bulb-scales-in-vitro-a-Shoot-b-bulb-scal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1373"/>
            <a:ext cx="398145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176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Why is micropropagation important?</a:t>
            </a:r>
          </a:p>
          <a:p>
            <a:pPr lvl="0"/>
            <a:r>
              <a:rPr lang="en-US" dirty="0" smtClean="0"/>
              <a:t>Micropropagation </a:t>
            </a:r>
            <a:r>
              <a:rPr lang="en-US" dirty="0"/>
              <a:t>of plants, allows for the production of virus free strains of plants</a:t>
            </a:r>
          </a:p>
          <a:p>
            <a:pPr lvl="0"/>
            <a:r>
              <a:rPr lang="en-US" dirty="0"/>
              <a:t>It can also be used to produce plants with desirable characteristics much faster using less space</a:t>
            </a:r>
          </a:p>
          <a:p>
            <a:pPr lvl="0"/>
            <a:r>
              <a:rPr lang="en-US" dirty="0"/>
              <a:t>You can also store little plantlets for long periods of times in liquid nitrogen, which would be valuable with endangered species 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112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were the roles </a:t>
            </a:r>
            <a:r>
              <a:rPr lang="en-US" smtClean="0"/>
              <a:t>of hormones </a:t>
            </a:r>
            <a:r>
              <a:rPr lang="en-US" dirty="0" smtClean="0"/>
              <a:t>discovered in plants? </a:t>
            </a:r>
          </a:p>
          <a:p>
            <a:r>
              <a:rPr lang="en-US" dirty="0" smtClean="0"/>
              <a:t>Study of trace amounts of substances and gene expression</a:t>
            </a:r>
          </a:p>
          <a:p>
            <a:pPr lvl="1"/>
            <a:r>
              <a:rPr lang="en-US" dirty="0" smtClean="0"/>
              <a:t>Microarray </a:t>
            </a:r>
          </a:p>
          <a:p>
            <a:pPr marL="128016" lvl="1" indent="0">
              <a:buNone/>
            </a:pPr>
            <a:endParaRPr lang="en-US" dirty="0" smtClean="0"/>
          </a:p>
        </p:txBody>
      </p:sp>
      <p:pic>
        <p:nvPicPr>
          <p:cNvPr id="4098" name="Picture 2" descr="https://microarray.org/sfgf/img/oligoArr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734346"/>
            <a:ext cx="3217635" cy="277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3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Indeterminate vs determinant growth</a:t>
            </a:r>
          </a:p>
          <a:p>
            <a:pPr lvl="1"/>
            <a:r>
              <a:rPr lang="en-US" sz="2400" dirty="0" smtClean="0"/>
              <a:t>Which type of growth do plants show?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832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Meristems</a:t>
            </a:r>
            <a:endParaRPr lang="en-US" sz="3200" dirty="0" smtClean="0">
              <a:effectLst/>
            </a:endParaRPr>
          </a:p>
          <a:p>
            <a:pPr lvl="1"/>
            <a:r>
              <a:rPr lang="en-US" sz="2400" dirty="0" smtClean="0"/>
              <a:t>Apical  or primary meristems</a:t>
            </a:r>
          </a:p>
          <a:p>
            <a:pPr lvl="2"/>
            <a:r>
              <a:rPr lang="en-US" sz="1800" dirty="0" smtClean="0"/>
              <a:t>Leaf, flowers, shoots, roots</a:t>
            </a:r>
          </a:p>
          <a:p>
            <a:pPr lvl="1"/>
            <a:r>
              <a:rPr lang="en-US" sz="2400" dirty="0" smtClean="0"/>
              <a:t>Lateral </a:t>
            </a:r>
            <a:r>
              <a:rPr lang="en-US" sz="2400" dirty="0"/>
              <a:t>meristems </a:t>
            </a:r>
            <a:r>
              <a:rPr lang="en-US" sz="2400" dirty="0" smtClean="0"/>
              <a:t> or cambium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www.bio.miami.edu/dana/pix/meristemoverview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29540"/>
            <a:ext cx="4191000" cy="502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14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ature.com/nrm/journal/v12/n4/images/nrm3088-f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066" y="990600"/>
            <a:ext cx="3255060" cy="589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84832"/>
            <a:ext cx="5715000" cy="4525963"/>
          </a:xfrm>
        </p:spPr>
        <p:txBody>
          <a:bodyPr/>
          <a:lstStyle/>
          <a:p>
            <a:r>
              <a:rPr lang="en-US" sz="2800" dirty="0" smtClean="0"/>
              <a:t>Mitosis in the shoot apex allows extension of the stem and development of leaves</a:t>
            </a:r>
          </a:p>
          <a:p>
            <a:pPr lvl="1"/>
            <a:r>
              <a:rPr lang="en-US" sz="2000" dirty="0" smtClean="0"/>
              <a:t>What is mitosis?</a:t>
            </a:r>
          </a:p>
          <a:p>
            <a:pPr lvl="1"/>
            <a:r>
              <a:rPr lang="en-US" sz="2000" dirty="0" smtClean="0"/>
              <a:t>What are the products of mitosis?</a:t>
            </a:r>
          </a:p>
          <a:p>
            <a:pPr lvl="1"/>
            <a:r>
              <a:rPr lang="en-US" sz="2000" dirty="0" smtClean="0"/>
              <a:t>What are the steps of mitosis?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54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Apical meristems </a:t>
            </a:r>
          </a:p>
          <a:p>
            <a:pPr lvl="1"/>
            <a:r>
              <a:rPr lang="en-US" sz="2800" dirty="0" err="1" smtClean="0"/>
              <a:t>Protoderm</a:t>
            </a:r>
            <a:endParaRPr lang="en-US" sz="2800" dirty="0" smtClean="0"/>
          </a:p>
          <a:p>
            <a:pPr lvl="2"/>
            <a:r>
              <a:rPr lang="en-US" sz="2000" dirty="0" smtClean="0"/>
              <a:t>epidermis</a:t>
            </a:r>
          </a:p>
          <a:p>
            <a:pPr lvl="1"/>
            <a:r>
              <a:rPr lang="en-US" sz="2800" dirty="0" err="1" smtClean="0"/>
              <a:t>Procambium</a:t>
            </a:r>
            <a:endParaRPr lang="en-US" sz="2800" dirty="0" smtClean="0"/>
          </a:p>
          <a:p>
            <a:pPr lvl="2"/>
            <a:r>
              <a:rPr lang="en-US" sz="2000" dirty="0" smtClean="0"/>
              <a:t>vascular</a:t>
            </a:r>
          </a:p>
          <a:p>
            <a:pPr lvl="1"/>
            <a:r>
              <a:rPr lang="en-US" sz="2800" dirty="0" smtClean="0"/>
              <a:t>Ground</a:t>
            </a:r>
          </a:p>
          <a:p>
            <a:pPr lvl="2"/>
            <a:r>
              <a:rPr lang="en-US" sz="2000" dirty="0" smtClean="0"/>
              <a:t>pith</a:t>
            </a:r>
          </a:p>
        </p:txBody>
      </p:sp>
      <p:pic>
        <p:nvPicPr>
          <p:cNvPr id="1026" name="Picture 2" descr="http://www.uic.edu/classes/bios/bios100/lectures/meristem-br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657600"/>
            <a:ext cx="57150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15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5257800" cy="40233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Auxin initiates the growth of roots and development of fruits and leaves </a:t>
            </a:r>
          </a:p>
          <a:p>
            <a:pPr lvl="1"/>
            <a:r>
              <a:rPr lang="en-US" sz="2800" dirty="0" smtClean="0"/>
              <a:t>Indole-3-Acitic acid (IAA)</a:t>
            </a:r>
          </a:p>
          <a:p>
            <a:pPr lvl="1"/>
            <a:r>
              <a:rPr lang="en-US" sz="2800" dirty="0" smtClean="0"/>
              <a:t>Stimulate or inhibit </a:t>
            </a:r>
          </a:p>
          <a:p>
            <a:pPr lvl="1"/>
            <a:r>
              <a:rPr lang="en-US" sz="2800" dirty="0" smtClean="0"/>
              <a:t>Auxiliary bud growth</a:t>
            </a:r>
          </a:p>
          <a:p>
            <a:pPr lvl="2"/>
            <a:r>
              <a:rPr lang="en-US" sz="2000" dirty="0" smtClean="0"/>
              <a:t>Further the node means there is a lower </a:t>
            </a:r>
            <a:r>
              <a:rPr lang="en-US" sz="2000" dirty="0"/>
              <a:t>a</a:t>
            </a:r>
            <a:r>
              <a:rPr lang="en-US" sz="2000" dirty="0" smtClean="0"/>
              <a:t>uxin concentration </a:t>
            </a:r>
          </a:p>
          <a:p>
            <a:pPr marL="128016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 descr="http://www.mun.ca/biology/desmid/brian/BIOL3530/DEVO_07/ch07f1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" t="756" r="2194" b="2630"/>
          <a:stretch/>
        </p:blipFill>
        <p:spPr bwMode="auto">
          <a:xfrm>
            <a:off x="5562601" y="1729909"/>
            <a:ext cx="3276599" cy="474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921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Tropisms</a:t>
            </a:r>
          </a:p>
          <a:p>
            <a:pPr lvl="1"/>
            <a:r>
              <a:rPr lang="en-US" sz="2800" dirty="0" smtClean="0"/>
              <a:t>Positive </a:t>
            </a:r>
          </a:p>
          <a:p>
            <a:pPr lvl="1"/>
            <a:r>
              <a:rPr lang="en-US" sz="2800" dirty="0" smtClean="0"/>
              <a:t>Negative</a:t>
            </a:r>
          </a:p>
          <a:p>
            <a:pPr lvl="1"/>
            <a:r>
              <a:rPr lang="en-US" sz="2800" dirty="0" smtClean="0"/>
              <a:t>Photo</a:t>
            </a:r>
          </a:p>
          <a:p>
            <a:pPr lvl="1"/>
            <a:r>
              <a:rPr lang="en-US" sz="2800" dirty="0" err="1" smtClean="0"/>
              <a:t>Gravi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3074" name="Picture 2" descr="http://o.quizlet.com/i/9mABwur1lE3OaesuoZ995Q_m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9" y="3200400"/>
            <a:ext cx="3449781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67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Auxin influences cell growth rates by changing the pattern of gene </a:t>
            </a:r>
            <a:r>
              <a:rPr lang="en-US" sz="2800" dirty="0" smtClean="0"/>
              <a:t>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Absorption by </a:t>
            </a:r>
            <a:r>
              <a:rPr lang="en-US" sz="2800" dirty="0" err="1" smtClean="0"/>
              <a:t>phototropins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Specific wavelengths cause conformation change</a:t>
            </a:r>
          </a:p>
          <a:p>
            <a:pPr marL="173736" lvl="1" indent="0">
              <a:buNone/>
            </a:pPr>
            <a:r>
              <a:rPr lang="en-US" dirty="0"/>
              <a:t>	</a:t>
            </a:r>
            <a:r>
              <a:rPr lang="en-US" sz="2000" dirty="0" smtClean="0"/>
              <a:t>Allow binding to receptors that control 	transcription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PIN3 (transport auxin) impacted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76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Phototropins</a:t>
            </a:r>
            <a:r>
              <a:rPr lang="en-US" dirty="0" smtClean="0"/>
              <a:t> detect light on one side then auxin is transported to the other side (shaded side)</a:t>
            </a:r>
          </a:p>
          <a:p>
            <a:endParaRPr lang="en-US" dirty="0"/>
          </a:p>
        </p:txBody>
      </p:sp>
      <p:pic>
        <p:nvPicPr>
          <p:cNvPr id="4" name="Picture 2" descr="http://www.shoutwiki.com/w/images/ashlandscience/1/1b/Phototropism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94308"/>
            <a:ext cx="4551218" cy="407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799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1444</TotalTime>
  <Words>293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Tw Cen MT</vt:lpstr>
      <vt:lpstr>Tw Cen MT Condensed</vt:lpstr>
      <vt:lpstr>Wingdings 3</vt:lpstr>
      <vt:lpstr>Integral</vt:lpstr>
      <vt:lpstr>Plant Science</vt:lpstr>
      <vt:lpstr>Plant Growth</vt:lpstr>
      <vt:lpstr>Plant Growth</vt:lpstr>
      <vt:lpstr>Plant Growth</vt:lpstr>
      <vt:lpstr>Plant Growth</vt:lpstr>
      <vt:lpstr>Plant Growth</vt:lpstr>
      <vt:lpstr>Plant Growth</vt:lpstr>
      <vt:lpstr>Plant Growth</vt:lpstr>
      <vt:lpstr>Plant Growth</vt:lpstr>
      <vt:lpstr>Plant Growth</vt:lpstr>
      <vt:lpstr>Plant growth</vt:lpstr>
      <vt:lpstr>Plant Growth</vt:lpstr>
      <vt:lpstr>Plant Growth</vt:lpstr>
      <vt:lpstr>Plant growth</vt:lpstr>
    </vt:vector>
  </TitlesOfParts>
  <Company>Onslow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Science</dc:title>
  <dc:creator>Kelly L. Smith</dc:creator>
  <cp:lastModifiedBy>Kelly Dillman</cp:lastModifiedBy>
  <cp:revision>18</cp:revision>
  <dcterms:created xsi:type="dcterms:W3CDTF">2015-08-30T15:56:53Z</dcterms:created>
  <dcterms:modified xsi:type="dcterms:W3CDTF">2016-07-19T18:45:25Z</dcterms:modified>
</cp:coreProperties>
</file>