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63" r:id="rId4"/>
    <p:sldId id="261" r:id="rId5"/>
    <p:sldId id="262" r:id="rId6"/>
    <p:sldId id="266" r:id="rId7"/>
    <p:sldId id="265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5ABA5-6BA4-4D18-B654-A8AC5F75B732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5AD55-3338-4D60-9EAF-2EDA2BAC15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4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5AD55-3338-4D60-9EAF-2EDA2BAC15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10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0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834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2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3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8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45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A2373178-F6D5-4309-9A0C-6BA92C125D4F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10B025E-07C3-4229-A34D-A10C21BEB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1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s://sites.google.com/a/canacad.ac.jp/sl-hl-1-biology-4-ferguson/10-botany/9-4-reproduction-in-plants/seed.gif?attredirects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s://sites.google.com/a/canacad.ac.jp/hl2-biology-ferguson/10-botany/9-3-reproduction-in-angiosperms/Flower.gif?attredirects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google.com/url?sa=i&amp;rct=j&amp;q=&amp;esrc=s&amp;source=images&amp;cd=&amp;cad=rja&amp;uact=8&amp;ved=0CAcQjRxqFQoTCPGlqoqc0ccCFQOggAodZ60Ptg&amp;url=http://crescentok.com/staff/jaskew/isr/botzo/class11.htm&amp;ei=TS7jVbHLMIPAggTn2r6wCw&amp;psig=AFQjCNHLBqkp7CeJj-RYNkny6FYhBm4NTg&amp;ust=144103828169072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sites.google.com/a/canacad.ac.jp/sl-hl-1-biology-4-ferguson/10-botany/9-4-reproduction-in-plants/bee%20pollination.jpg?attredirects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9.4 Reproduction in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04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draw the internal structure of a </a:t>
            </a:r>
            <a:r>
              <a:rPr lang="en-US" dirty="0" smtClean="0"/>
              <a:t>seed</a:t>
            </a:r>
          </a:p>
          <a:p>
            <a:pPr lvl="1"/>
            <a:r>
              <a:rPr lang="en-US" dirty="0" smtClean="0"/>
              <a:t>Cotyledons are the embryo leaves and contain food reserves</a:t>
            </a:r>
          </a:p>
          <a:p>
            <a:pPr lvl="1"/>
            <a:r>
              <a:rPr lang="en-US" dirty="0" smtClean="0"/>
              <a:t>Seed coat can be called </a:t>
            </a:r>
            <a:r>
              <a:rPr lang="en-US" dirty="0" err="1" smtClean="0"/>
              <a:t>testa</a:t>
            </a:r>
            <a:endParaRPr lang="en-US" dirty="0" smtClean="0"/>
          </a:p>
          <a:p>
            <a:pPr lvl="1"/>
            <a:r>
              <a:rPr lang="en-US" dirty="0" smtClean="0"/>
              <a:t>Embryo root also called radicle</a:t>
            </a:r>
          </a:p>
          <a:p>
            <a:pPr lvl="1"/>
            <a:r>
              <a:rPr lang="en-US" dirty="0" smtClean="0"/>
              <a:t>Embryo shoot also called </a:t>
            </a:r>
            <a:r>
              <a:rPr lang="en-US" dirty="0" err="1" smtClean="0"/>
              <a:t>plumule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https://sites.google.com/a/canacad.ac.jp/sl-hl-1-biology-4-ferguson/_/rsrc/1403442140432/10-botany/9-4-reproduction-in-plants/seed.gif?height=341&amp;width=4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95600"/>
            <a:ext cx="4167536" cy="355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37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Vegetative phase</a:t>
            </a:r>
          </a:p>
          <a:p>
            <a:r>
              <a:rPr lang="en-US" sz="2800" dirty="0" smtClean="0"/>
              <a:t>Reproductive phase</a:t>
            </a:r>
          </a:p>
          <a:p>
            <a:pPr lvl="1"/>
            <a:r>
              <a:rPr lang="en-US" sz="2400" dirty="0" smtClean="0"/>
              <a:t>Flowers</a:t>
            </a:r>
          </a:p>
          <a:p>
            <a:pPr lvl="2"/>
            <a:r>
              <a:rPr lang="en-US" sz="2000" dirty="0" smtClean="0"/>
              <a:t>Sexual reproduction</a:t>
            </a:r>
          </a:p>
          <a:p>
            <a:pPr lvl="3"/>
            <a:r>
              <a:rPr lang="en-US" sz="1800" dirty="0" smtClean="0"/>
              <a:t>How does the shoot become flower producing instead of leaf producing? </a:t>
            </a:r>
          </a:p>
          <a:p>
            <a:endParaRPr lang="en-US" dirty="0" smtClean="0"/>
          </a:p>
        </p:txBody>
      </p:sp>
      <p:pic>
        <p:nvPicPr>
          <p:cNvPr id="1026" name="Picture 2" descr="http://www.purpleecovillage.com/assets/images/lily%20whi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23" y="4261763"/>
            <a:ext cx="2141385" cy="218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fiftyflowers.com/site_files/FiftyFlowers/Image/Product/Hot_Pink_Hydrangea_Maroon_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2345140" cy="2345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woaa.org/wp-content/uploads/2015/08/S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87" y="4342065"/>
            <a:ext cx="3060235" cy="211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22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Flowering involves a change in gene expression in the shoot apex.</a:t>
            </a:r>
          </a:p>
          <a:p>
            <a:pPr lvl="1"/>
            <a:r>
              <a:rPr lang="en-US" sz="2400" dirty="0"/>
              <a:t>Day length is measured by light-sensitive pigments </a:t>
            </a:r>
            <a:endParaRPr lang="en-US" sz="2400" dirty="0" smtClean="0"/>
          </a:p>
          <a:p>
            <a:pPr lvl="2"/>
            <a:r>
              <a:rPr lang="en-US" sz="2000" dirty="0" smtClean="0"/>
              <a:t>FT </a:t>
            </a:r>
            <a:r>
              <a:rPr lang="en-US" sz="2000" dirty="0"/>
              <a:t>(flowering time) </a:t>
            </a:r>
            <a:r>
              <a:rPr lang="en-US" sz="2000" dirty="0" smtClean="0"/>
              <a:t>protein </a:t>
            </a:r>
            <a:endParaRPr lang="en-US" sz="2000" dirty="0" smtClean="0">
              <a:effectLst/>
            </a:endParaRPr>
          </a:p>
          <a:p>
            <a:pPr lvl="3"/>
            <a:r>
              <a:rPr lang="en-US" sz="2000" dirty="0" smtClean="0"/>
              <a:t>flowering </a:t>
            </a:r>
            <a:r>
              <a:rPr lang="en-US" sz="2000" dirty="0"/>
              <a:t>factors in shoot apical </a:t>
            </a:r>
            <a:r>
              <a:rPr lang="en-US" sz="2000" dirty="0" smtClean="0"/>
              <a:t>meristem triggered</a:t>
            </a:r>
            <a:endParaRPr lang="en-US" sz="2000" dirty="0" smtClean="0">
              <a:effectLst/>
            </a:endParaRPr>
          </a:p>
          <a:p>
            <a:pPr lvl="4"/>
            <a:r>
              <a:rPr lang="en-US" sz="2000" dirty="0" smtClean="0"/>
              <a:t>cells </a:t>
            </a:r>
            <a:r>
              <a:rPr lang="en-US" sz="2000" dirty="0"/>
              <a:t>differentiate in flower bud cells</a:t>
            </a:r>
            <a:endParaRPr lang="en-US" sz="20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61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switch to flowering is a response to the length of light and dark periods in many </a:t>
            </a:r>
            <a:r>
              <a:rPr lang="en-US" sz="2800" dirty="0" smtClean="0"/>
              <a:t>plants.</a:t>
            </a:r>
          </a:p>
          <a:p>
            <a:pPr lvl="1"/>
            <a:r>
              <a:rPr lang="en-US" sz="2400" dirty="0" err="1"/>
              <a:t>P</a:t>
            </a:r>
            <a:r>
              <a:rPr lang="en-US" sz="2400" dirty="0" err="1" smtClean="0"/>
              <a:t>hytochrome</a:t>
            </a:r>
            <a:r>
              <a:rPr lang="en-US" sz="2400" dirty="0" smtClean="0"/>
              <a:t> </a:t>
            </a:r>
            <a:r>
              <a:rPr lang="en-US" sz="2400" dirty="0"/>
              <a:t>is a pigment that exists in plants in two forms:</a:t>
            </a:r>
          </a:p>
          <a:p>
            <a:pPr lvl="2"/>
            <a:r>
              <a:rPr lang="en-US" sz="2000" dirty="0" smtClean="0"/>
              <a:t>P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, </a:t>
            </a:r>
            <a:r>
              <a:rPr lang="en-US" sz="2000" dirty="0"/>
              <a:t>absorbs white/red light</a:t>
            </a:r>
          </a:p>
          <a:p>
            <a:pPr lvl="2"/>
            <a:r>
              <a:rPr lang="en-US" sz="2000" dirty="0" smtClean="0"/>
              <a:t>P</a:t>
            </a:r>
            <a:r>
              <a:rPr lang="en-US" sz="2000" baseline="-25000" dirty="0" smtClean="0"/>
              <a:t>FR</a:t>
            </a:r>
            <a:r>
              <a:rPr lang="en-US" sz="2000" dirty="0" smtClean="0"/>
              <a:t>, </a:t>
            </a:r>
            <a:r>
              <a:rPr lang="en-US" sz="2000" dirty="0"/>
              <a:t>absorbs dark/far-red </a:t>
            </a:r>
            <a:r>
              <a:rPr lang="en-US" sz="2000" dirty="0" smtClean="0"/>
              <a:t>light</a:t>
            </a:r>
          </a:p>
          <a:p>
            <a:pPr lvl="2"/>
            <a:r>
              <a:rPr lang="en-US" sz="2200" dirty="0"/>
              <a:t>When absorbing light P</a:t>
            </a:r>
            <a:r>
              <a:rPr lang="en-US" sz="2200" baseline="-25000" dirty="0"/>
              <a:t>R</a:t>
            </a:r>
            <a:r>
              <a:rPr lang="en-US" sz="2200" dirty="0">
                <a:sym typeface="Wingdings" panose="05000000000000000000" pitchFamily="2" charset="2"/>
              </a:rPr>
              <a:t></a:t>
            </a:r>
            <a:r>
              <a:rPr lang="en-US" sz="2200" dirty="0" smtClean="0"/>
              <a:t>P</a:t>
            </a:r>
            <a:r>
              <a:rPr lang="en-US" sz="2400" baseline="-25000" dirty="0" smtClean="0"/>
              <a:t>FR</a:t>
            </a:r>
          </a:p>
          <a:p>
            <a:pPr lvl="2"/>
            <a:r>
              <a:rPr lang="en-US" sz="2200" dirty="0" smtClean="0"/>
              <a:t>In </a:t>
            </a:r>
            <a:r>
              <a:rPr lang="en-US" sz="2200" dirty="0"/>
              <a:t>absence of light </a:t>
            </a:r>
            <a:r>
              <a:rPr lang="en-US" sz="2200" dirty="0" smtClean="0"/>
              <a:t>P</a:t>
            </a:r>
            <a:r>
              <a:rPr lang="en-US" sz="2400" baseline="-25000" dirty="0"/>
              <a:t>FR</a:t>
            </a:r>
            <a:r>
              <a:rPr lang="en-US" sz="2200" dirty="0" smtClean="0"/>
              <a:t> </a:t>
            </a:r>
            <a:r>
              <a:rPr lang="en-US" sz="2200" dirty="0">
                <a:sym typeface="Wingdings" panose="05000000000000000000" pitchFamily="2" charset="2"/>
              </a:rPr>
              <a:t></a:t>
            </a:r>
            <a:r>
              <a:rPr lang="en-US" sz="2200" dirty="0"/>
              <a:t> P</a:t>
            </a:r>
            <a:r>
              <a:rPr lang="en-US" sz="2200" baseline="-25000" dirty="0"/>
              <a:t>R</a:t>
            </a:r>
            <a:endParaRPr lang="en-US" sz="2200" dirty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1"/>
            <a:endParaRPr lang="en-US" dirty="0"/>
          </a:p>
        </p:txBody>
      </p:sp>
      <p:pic>
        <p:nvPicPr>
          <p:cNvPr id="4" name="Picture 2" descr="http://12knights.pbworks.com/f/_9+Plants+ESSENTIALbio+Taylor-image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3886200" cy="203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51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Reproduction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237" y="1752600"/>
            <a:ext cx="7404653" cy="4038600"/>
          </a:xfrm>
        </p:spPr>
        <p:txBody>
          <a:bodyPr/>
          <a:lstStyle/>
          <a:p>
            <a:pPr lvl="1"/>
            <a:r>
              <a:rPr lang="en-US" sz="2400" dirty="0" smtClean="0"/>
              <a:t>Short-day plants flower in the fall </a:t>
            </a:r>
          </a:p>
          <a:p>
            <a:pPr lvl="2"/>
            <a:r>
              <a:rPr lang="en-US" sz="2200" dirty="0" smtClean="0"/>
              <a:t>Long night</a:t>
            </a:r>
          </a:p>
          <a:p>
            <a:pPr lvl="2"/>
            <a:r>
              <a:rPr lang="en-US" sz="2000" dirty="0" smtClean="0"/>
              <a:t>P</a:t>
            </a:r>
            <a:r>
              <a:rPr lang="en-US" sz="2000" baseline="-25000" dirty="0"/>
              <a:t>FR</a:t>
            </a:r>
            <a:r>
              <a:rPr lang="en-US" sz="2000" dirty="0" smtClean="0"/>
              <a:t> </a:t>
            </a:r>
            <a:r>
              <a:rPr lang="en-US" sz="2000" dirty="0"/>
              <a:t>is an inhibitor of flowering in short-day plants</a:t>
            </a:r>
          </a:p>
          <a:p>
            <a:pPr lvl="2"/>
            <a:endParaRPr lang="en-US" sz="2200" dirty="0" smtClean="0"/>
          </a:p>
          <a:p>
            <a:pPr lvl="1"/>
            <a:r>
              <a:rPr lang="en-US" sz="2400" dirty="0" smtClean="0"/>
              <a:t>Long-day plants flower in the summer </a:t>
            </a:r>
          </a:p>
          <a:p>
            <a:pPr lvl="2"/>
            <a:r>
              <a:rPr lang="en-US" sz="2200" dirty="0" smtClean="0"/>
              <a:t>Short night</a:t>
            </a:r>
          </a:p>
          <a:p>
            <a:pPr lvl="2"/>
            <a:r>
              <a:rPr lang="en-US" sz="2200" dirty="0" smtClean="0"/>
              <a:t>P</a:t>
            </a:r>
            <a:r>
              <a:rPr lang="en-US" sz="2400" baseline="-25000" dirty="0"/>
              <a:t>FR</a:t>
            </a:r>
            <a:r>
              <a:rPr lang="en-US" sz="2200" dirty="0" smtClean="0"/>
              <a:t> </a:t>
            </a:r>
            <a:r>
              <a:rPr lang="en-US" sz="2200" dirty="0" smtClean="0"/>
              <a:t>is a promoter of flowering in long-day plants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32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 in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grow flowers out of season?</a:t>
            </a:r>
          </a:p>
          <a:p>
            <a:r>
              <a:rPr lang="en-US" dirty="0" smtClean="0"/>
              <a:t>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7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Reproduction in Plants</a:t>
            </a:r>
            <a:endParaRPr lang="en-US" dirty="0"/>
          </a:p>
        </p:txBody>
      </p:sp>
      <p:pic>
        <p:nvPicPr>
          <p:cNvPr id="5" name="Picture 3" descr="https://sites.google.com/a/canacad.ac.jp/hl2-biology-ferguson/_/rsrc/1338523654680/10-botany/9-3-reproduction-in-angiosperms/Flower.gif?height=400&amp;width=376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7464"/>
            <a:ext cx="4419600" cy="470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11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 in plant reproduction depends on pollination, fertilization and </a:t>
            </a:r>
            <a:r>
              <a:rPr lang="en-US" dirty="0" smtClean="0"/>
              <a:t>seed dispersal</a:t>
            </a:r>
            <a:endParaRPr lang="en-US" dirty="0"/>
          </a:p>
        </p:txBody>
      </p:sp>
      <p:pic>
        <p:nvPicPr>
          <p:cNvPr id="2050" name="Picture 2" descr="http://crescentok.com/staff/jaskew/isr/botzo/polfertl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4686300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9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Mutualistic relationships for reproduction</a:t>
            </a:r>
            <a:endParaRPr lang="en-US" dirty="0"/>
          </a:p>
        </p:txBody>
      </p:sp>
      <p:pic>
        <p:nvPicPr>
          <p:cNvPr id="3074" name="Picture 2" descr="https://sites.google.com/a/canacad.ac.jp/sl-hl-1-biology-4-ferguson/_/rsrc/1403443364829/10-botany/9-4-reproduction-in-plants/bee%20pollination.jpg?height=200&amp;width=40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7772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68415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80</TotalTime>
  <Words>198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Basis</vt:lpstr>
      <vt:lpstr>Plant Science</vt:lpstr>
      <vt:lpstr>Reproduction in Plants</vt:lpstr>
      <vt:lpstr>Reproduction in Plants</vt:lpstr>
      <vt:lpstr>Reproduction in Plants</vt:lpstr>
      <vt:lpstr>Reproduction in Plants</vt:lpstr>
      <vt:lpstr>Reproduction in Plants</vt:lpstr>
      <vt:lpstr>Reproduction in Plants</vt:lpstr>
      <vt:lpstr>Plant Reproduction</vt:lpstr>
      <vt:lpstr>Plant Reproduction</vt:lpstr>
      <vt:lpstr>Plant Reproduction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Science</dc:title>
  <dc:creator>Kelly L. Smith</dc:creator>
  <cp:lastModifiedBy>Kelly Dillman</cp:lastModifiedBy>
  <cp:revision>10</cp:revision>
  <dcterms:created xsi:type="dcterms:W3CDTF">2015-08-30T16:22:30Z</dcterms:created>
  <dcterms:modified xsi:type="dcterms:W3CDTF">2016-07-20T19:19:03Z</dcterms:modified>
</cp:coreProperties>
</file>