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58" r:id="rId3"/>
    <p:sldId id="267" r:id="rId4"/>
    <p:sldId id="268" r:id="rId5"/>
    <p:sldId id="269" r:id="rId6"/>
    <p:sldId id="274" r:id="rId7"/>
    <p:sldId id="259" r:id="rId8"/>
    <p:sldId id="260" r:id="rId9"/>
    <p:sldId id="262" r:id="rId10"/>
    <p:sldId id="276" r:id="rId11"/>
    <p:sldId id="273" r:id="rId12"/>
    <p:sldId id="272" r:id="rId13"/>
    <p:sldId id="277" r:id="rId14"/>
    <p:sldId id="264" r:id="rId15"/>
    <p:sldId id="266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6F93BE-E3F9-45F8-B687-DE3E0B438EDC}" type="datetimeFigureOut">
              <a:rPr lang="en-US" smtClean="0"/>
              <a:pPr/>
              <a:t>1/20/2015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65BE23-23C7-485D-89C3-1B3C9482020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7171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5BE23-23C7-485D-89C3-1B3C94820206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91D42ACF-4C34-434F-96D7-612FCBDC9289}" type="datetimeFigureOut">
              <a:rPr lang="en-US" smtClean="0"/>
              <a:pPr/>
              <a:t>1/20/2015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63640DDA-F2F1-4F16-8E32-081FB129636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42ACF-4C34-434F-96D7-612FCBDC9289}" type="datetimeFigureOut">
              <a:rPr lang="en-US" smtClean="0"/>
              <a:pPr/>
              <a:t>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40DDA-F2F1-4F16-8E32-081FB12963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42ACF-4C34-434F-96D7-612FCBDC9289}" type="datetimeFigureOut">
              <a:rPr lang="en-US" smtClean="0"/>
              <a:pPr/>
              <a:t>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40DDA-F2F1-4F16-8E32-081FB129636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42ACF-4C34-434F-96D7-612FCBDC9289}" type="datetimeFigureOut">
              <a:rPr lang="en-US" smtClean="0"/>
              <a:pPr/>
              <a:t>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40DDA-F2F1-4F16-8E32-081FB129636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91D42ACF-4C34-434F-96D7-612FCBDC9289}" type="datetimeFigureOut">
              <a:rPr lang="en-US" smtClean="0"/>
              <a:pPr/>
              <a:t>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63640DDA-F2F1-4F16-8E32-081FB129636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42ACF-4C34-434F-96D7-612FCBDC9289}" type="datetimeFigureOut">
              <a:rPr lang="en-US" smtClean="0"/>
              <a:pPr/>
              <a:t>1/20/2015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40DDA-F2F1-4F16-8E32-081FB129636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42ACF-4C34-434F-96D7-612FCBDC9289}" type="datetimeFigureOut">
              <a:rPr lang="en-US" smtClean="0"/>
              <a:pPr/>
              <a:t>1/20/2015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40DDA-F2F1-4F16-8E32-081FB129636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42ACF-4C34-434F-96D7-612FCBDC9289}" type="datetimeFigureOut">
              <a:rPr lang="en-US" smtClean="0"/>
              <a:pPr/>
              <a:t>1/20/2015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40DDA-F2F1-4F16-8E32-081FB129636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42ACF-4C34-434F-96D7-612FCBDC9289}" type="datetimeFigureOut">
              <a:rPr lang="en-US" smtClean="0"/>
              <a:pPr/>
              <a:t>1/20/2015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40DDA-F2F1-4F16-8E32-081FB129636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42ACF-4C34-434F-96D7-612FCBDC9289}" type="datetimeFigureOut">
              <a:rPr lang="en-US" smtClean="0"/>
              <a:pPr/>
              <a:t>1/20/2015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40DDA-F2F1-4F16-8E32-081FB129636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42ACF-4C34-434F-96D7-612FCBDC9289}" type="datetimeFigureOut">
              <a:rPr lang="en-US" smtClean="0"/>
              <a:pPr/>
              <a:t>1/20/2015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40DDA-F2F1-4F16-8E32-081FB129636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1D42ACF-4C34-434F-96D7-612FCBDC9289}" type="datetimeFigureOut">
              <a:rPr lang="en-US" smtClean="0"/>
              <a:pPr/>
              <a:t>1/20/2015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3640DDA-F2F1-4F16-8E32-081FB129636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Topic 1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Statistical Analysis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Standard Deviation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So if I said that in my Honors Biology class the average exam grade was an 85 with a standard deviation of 3.4 that means that 68% of students scored between a 81.6 and 88.4.</a:t>
            </a:r>
          </a:p>
          <a:p>
            <a:r>
              <a:rPr lang="en-US" sz="3200" dirty="0" smtClean="0"/>
              <a:t>95% of students would fall in two standard deviations (between 78.2 and 91.8)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4343400"/>
            <a:ext cx="4457267" cy="20349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019022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Standard Deviation and Graphing (</a:t>
            </a:r>
            <a:r>
              <a:rPr lang="en-US" dirty="0" err="1" smtClean="0"/>
              <a:t>pg</a:t>
            </a:r>
            <a:r>
              <a:rPr lang="en-US" dirty="0" smtClean="0"/>
              <a:t> 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800" dirty="0" smtClean="0"/>
              <a:t>Error </a:t>
            </a:r>
            <a:r>
              <a:rPr lang="en-US" sz="2800" dirty="0"/>
              <a:t>bars – Visual representation of the variability of data.  Can show range or standard deviation.</a:t>
            </a:r>
          </a:p>
          <a:p>
            <a:endParaRPr lang="en-US" dirty="0"/>
          </a:p>
        </p:txBody>
      </p:sp>
      <p:pic>
        <p:nvPicPr>
          <p:cNvPr id="4" name="Picture 2" descr="http://click4biology.info/c4b/1/images/t-test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2133600"/>
            <a:ext cx="5029200" cy="455149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8806154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Error bars</a:t>
            </a:r>
            <a:endParaRPr lang="en-US" dirty="0"/>
          </a:p>
        </p:txBody>
      </p:sp>
      <p:pic>
        <p:nvPicPr>
          <p:cNvPr id="1026" name="Picture 2" descr="http://click4biology.info/c4b/1/images/SE%20overlap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636" y="2419529"/>
            <a:ext cx="4038600" cy="3929870"/>
          </a:xfrm>
          <a:prstGeom prst="rect">
            <a:avLst/>
          </a:prstGeom>
          <a:noFill/>
        </p:spPr>
      </p:pic>
      <p:pic>
        <p:nvPicPr>
          <p:cNvPr id="1028" name="Picture 4" descr="http://click4biology.info/c4b/1/images/SE%20no%20overlap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76800" y="2530752"/>
            <a:ext cx="3924300" cy="381864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Title must include the dependent and independent variable</a:t>
            </a:r>
          </a:p>
          <a:p>
            <a:r>
              <a:rPr lang="en-US" dirty="0" smtClean="0"/>
              <a:t>Both axis labeled with units</a:t>
            </a:r>
          </a:p>
          <a:p>
            <a:r>
              <a:rPr lang="en-US" dirty="0" smtClean="0"/>
              <a:t>Always graph the mean</a:t>
            </a:r>
          </a:p>
          <a:p>
            <a:r>
              <a:rPr lang="en-US" dirty="0" smtClean="0"/>
              <a:t>Always include error bars</a:t>
            </a:r>
          </a:p>
          <a:p>
            <a:r>
              <a:rPr lang="en-US" dirty="0" smtClean="0"/>
              <a:t>Make a key when needed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44361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t-test and Correlation (</a:t>
            </a:r>
            <a:r>
              <a:rPr lang="en-US" dirty="0" err="1" smtClean="0"/>
              <a:t>pg</a:t>
            </a:r>
            <a:r>
              <a:rPr lang="en-US" dirty="0" smtClean="0"/>
              <a:t> 6)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i="1" dirty="0" smtClean="0"/>
              <a:t>t</a:t>
            </a:r>
            <a:r>
              <a:rPr lang="en-US" dirty="0" smtClean="0"/>
              <a:t>-</a:t>
            </a:r>
            <a:r>
              <a:rPr lang="en-US" i="1" dirty="0" smtClean="0"/>
              <a:t>test</a:t>
            </a:r>
            <a:r>
              <a:rPr lang="en-US" dirty="0" smtClean="0"/>
              <a:t> assesses whether the means of two groups are statistically different from each other.</a:t>
            </a:r>
          </a:p>
          <a:p>
            <a:r>
              <a:rPr lang="en-US" dirty="0" smtClean="0"/>
              <a:t>In biology the critical probability is usually taken as 0.05 (or 5%).  This means the difference is due to chance 5% of the time</a:t>
            </a:r>
          </a:p>
          <a:p>
            <a:pPr lvl="1"/>
            <a:r>
              <a:rPr lang="en-US" b="1" dirty="0" smtClean="0"/>
              <a:t>If </a:t>
            </a:r>
            <a:r>
              <a:rPr lang="en-US" b="1" i="1" dirty="0" smtClean="0"/>
              <a:t>P </a:t>
            </a:r>
            <a:r>
              <a:rPr lang="en-US" b="1" dirty="0" smtClean="0"/>
              <a:t> &gt; 5% then the two sets are the same </a:t>
            </a:r>
          </a:p>
          <a:p>
            <a:pPr lvl="1"/>
            <a:r>
              <a:rPr lang="en-US" b="1" dirty="0" smtClean="0"/>
              <a:t>If </a:t>
            </a:r>
            <a:r>
              <a:rPr lang="en-US" b="1" i="1" dirty="0" smtClean="0"/>
              <a:t>P </a:t>
            </a:r>
            <a:r>
              <a:rPr lang="en-US" b="1" dirty="0" smtClean="0"/>
              <a:t> &lt; 5% then the two sets are different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Correlation v. Causation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800" dirty="0" smtClean="0"/>
              <a:t>What is correlation?</a:t>
            </a:r>
          </a:p>
          <a:p>
            <a:r>
              <a:rPr lang="en-US" sz="2800" dirty="0" smtClean="0"/>
              <a:t>What is causation?</a:t>
            </a:r>
          </a:p>
          <a:p>
            <a:r>
              <a:rPr lang="en-US" sz="2800" dirty="0" smtClean="0"/>
              <a:t>Does correlation imply causation?</a:t>
            </a:r>
            <a:endParaRPr lang="en-US" sz="28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Statistics and Data (</a:t>
            </a:r>
            <a:r>
              <a:rPr lang="en-US" dirty="0" err="1" smtClean="0"/>
              <a:t>pg</a:t>
            </a:r>
            <a:r>
              <a:rPr lang="en-US" dirty="0" smtClean="0"/>
              <a:t> 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What is statistics?</a:t>
            </a:r>
          </a:p>
          <a:p>
            <a:r>
              <a:rPr lang="en-US" sz="3200" dirty="0" smtClean="0"/>
              <a:t>Why </a:t>
            </a:r>
            <a:r>
              <a:rPr lang="en-US" sz="3200" dirty="0" smtClean="0"/>
              <a:t>do we use statistics</a:t>
            </a:r>
            <a:r>
              <a:rPr lang="en-US" sz="3200" dirty="0" smtClean="0"/>
              <a:t>?</a:t>
            </a:r>
            <a:endParaRPr lang="en-US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3600" dirty="0" smtClean="0"/>
              <a:t>How is data collected in science</a:t>
            </a:r>
            <a:r>
              <a:rPr lang="en-US" sz="3600" dirty="0" smtClean="0"/>
              <a:t>?</a:t>
            </a:r>
            <a:endParaRPr lang="en-US" sz="3200" dirty="0" smtClean="0"/>
          </a:p>
          <a:p>
            <a:r>
              <a:rPr lang="en-US" sz="3600" dirty="0" smtClean="0"/>
              <a:t>There are two types of data </a:t>
            </a:r>
          </a:p>
          <a:p>
            <a:pPr lvl="1"/>
            <a:r>
              <a:rPr lang="en-US" sz="3200" dirty="0" smtClean="0"/>
              <a:t>Quantitative</a:t>
            </a:r>
          </a:p>
          <a:p>
            <a:pPr lvl="1"/>
            <a:r>
              <a:rPr lang="en-US" sz="3200" dirty="0" smtClean="0"/>
              <a:t>Qualitative</a:t>
            </a:r>
          </a:p>
          <a:p>
            <a:pPr lvl="1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Qualitative Data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3200" dirty="0" smtClean="0"/>
              <a:t>When collecting data you have to take into consideration the limitations of your measuring equipment</a:t>
            </a:r>
          </a:p>
          <a:p>
            <a:r>
              <a:rPr lang="en-US" sz="3200" dirty="0" smtClean="0"/>
              <a:t>How do you know the limitations?</a:t>
            </a:r>
          </a:p>
          <a:p>
            <a:pPr marL="274320" lvl="1" indent="0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Qualitative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What if you don’t know the limitations</a:t>
            </a:r>
            <a:r>
              <a:rPr lang="en-US" sz="3200" dirty="0" smtClean="0"/>
              <a:t>?</a:t>
            </a:r>
            <a:endParaRPr lang="en-US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In any experiment there should be an independent variable and a </a:t>
            </a:r>
            <a:r>
              <a:rPr lang="en-US" sz="2900" dirty="0" smtClean="0"/>
              <a:t>dependent </a:t>
            </a:r>
            <a:r>
              <a:rPr lang="en-US" sz="2900" dirty="0" smtClean="0"/>
              <a:t>variable</a:t>
            </a:r>
            <a:endParaRPr lang="en-US" sz="2900" dirty="0" smtClean="0"/>
          </a:p>
        </p:txBody>
      </p:sp>
    </p:spTree>
    <p:extLst>
      <p:ext uri="{BB962C8B-B14F-4D97-AF65-F5344CB8AC3E}">
        <p14:creationId xmlns:p14="http://schemas.microsoft.com/office/powerpoint/2010/main" val="943285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Basics Statistics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Mean - Average of data points</a:t>
            </a:r>
          </a:p>
          <a:p>
            <a:pPr lvl="1"/>
            <a:r>
              <a:rPr lang="en-US" sz="2800" dirty="0" smtClean="0"/>
              <a:t>(4+6+8)/3 = 6</a:t>
            </a:r>
          </a:p>
          <a:p>
            <a:r>
              <a:rPr lang="en-US" sz="3200" dirty="0" smtClean="0"/>
              <a:t>Range – measure of the spread of data</a:t>
            </a:r>
          </a:p>
          <a:p>
            <a:pPr lvl="1"/>
            <a:r>
              <a:rPr lang="en-US" sz="2800" dirty="0" smtClean="0"/>
              <a:t>4,6,8 to find range 8-4=4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Standard Deviation and Graphing (pg4) </a:t>
            </a:r>
            <a:endParaRPr lang="en-US" dirty="0"/>
          </a:p>
        </p:txBody>
      </p:sp>
      <p:pic>
        <p:nvPicPr>
          <p:cNvPr id="2052" name="Picture 4" descr="https://controls.engin.umich.edu/wiki/images/b/b5/Change-standard-deviation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75514" y="1676400"/>
            <a:ext cx="6868486" cy="4991101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6248400" y="5715000"/>
            <a:ext cx="5334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X</a:t>
            </a:r>
            <a:endParaRPr lang="en-US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2133600" y="3810000"/>
            <a:ext cx="3352800" cy="0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2348345" y="5181600"/>
            <a:ext cx="2438400" cy="0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57200" y="3429000"/>
            <a:ext cx="2133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Clustered around the mean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066800" y="5029200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Spread out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Standard Deviation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800" dirty="0" smtClean="0"/>
              <a:t>68% of all the data values (measurements) in a sample can be found between the mean +/- 1 standard deviation</a:t>
            </a:r>
          </a:p>
          <a:p>
            <a:endParaRPr lang="en-US" dirty="0"/>
          </a:p>
        </p:txBody>
      </p:sp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36501" bIns="42849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</a:rPr>
              <a:t>2SD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</a:rPr>
              <a:t>  </a:t>
            </a:r>
            <a:endParaRPr kumimoji="0" lang="en-US" sz="169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Verdana" pitchFamily="34" charset="0"/>
            </a:endParaRPr>
          </a:p>
        </p:txBody>
      </p:sp>
      <p:pic>
        <p:nvPicPr>
          <p:cNvPr id="19458" name="Picture 2" descr="http://click4biology.info/c4b/1/images/2s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2514600"/>
            <a:ext cx="7315200" cy="390604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2854</TotalTime>
  <Words>333</Words>
  <Application>Microsoft Office PowerPoint</Application>
  <PresentationFormat>On-screen Show (4:3)</PresentationFormat>
  <Paragraphs>52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Origin</vt:lpstr>
      <vt:lpstr>Topic 1 </vt:lpstr>
      <vt:lpstr>Statistics and Data (pg 2)</vt:lpstr>
      <vt:lpstr>Data</vt:lpstr>
      <vt:lpstr>Qualitative Data </vt:lpstr>
      <vt:lpstr>Qualitative Data</vt:lpstr>
      <vt:lpstr>Data</vt:lpstr>
      <vt:lpstr>Basics Statistics</vt:lpstr>
      <vt:lpstr>Standard Deviation and Graphing (pg4) </vt:lpstr>
      <vt:lpstr>Standard Deviation</vt:lpstr>
      <vt:lpstr>Standard Deviation</vt:lpstr>
      <vt:lpstr>Standard Deviation and Graphing (pg 4)</vt:lpstr>
      <vt:lpstr>Error bars</vt:lpstr>
      <vt:lpstr>Graphing</vt:lpstr>
      <vt:lpstr>t-test and Correlation (pg 6)</vt:lpstr>
      <vt:lpstr>Correlation v. Causation </vt:lpstr>
    </vt:vector>
  </TitlesOfParts>
  <Company>Onslow County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Topic 1</dc:title>
  <dc:creator>kellysmith</dc:creator>
  <cp:lastModifiedBy>Kelly L. Smith</cp:lastModifiedBy>
  <cp:revision>25</cp:revision>
  <dcterms:created xsi:type="dcterms:W3CDTF">2012-07-28T22:55:24Z</dcterms:created>
  <dcterms:modified xsi:type="dcterms:W3CDTF">2015-01-20T23:33:40Z</dcterms:modified>
</cp:coreProperties>
</file>